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2" r:id="rId6"/>
    <p:sldId id="262" r:id="rId7"/>
    <p:sldId id="259" r:id="rId8"/>
    <p:sldId id="267" r:id="rId9"/>
    <p:sldId id="268" r:id="rId10"/>
    <p:sldId id="269" r:id="rId11"/>
    <p:sldId id="263" r:id="rId12"/>
    <p:sldId id="270" r:id="rId13"/>
    <p:sldId id="271" r:id="rId14"/>
    <p:sldId id="273" r:id="rId15"/>
    <p:sldId id="274" r:id="rId16"/>
    <p:sldId id="275" r:id="rId17"/>
    <p:sldId id="280" r:id="rId18"/>
    <p:sldId id="276" r:id="rId19"/>
    <p:sldId id="278" r:id="rId20"/>
    <p:sldId id="279" r:id="rId21"/>
    <p:sldId id="281" r:id="rId22"/>
    <p:sldId id="277" r:id="rId23"/>
    <p:sldId id="285" r:id="rId24"/>
    <p:sldId id="287" r:id="rId25"/>
    <p:sldId id="286" r:id="rId26"/>
    <p:sldId id="282" r:id="rId27"/>
    <p:sldId id="283" r:id="rId28"/>
    <p:sldId id="284" r:id="rId29"/>
    <p:sldId id="288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6666"/>
    <a:srgbClr val="009999"/>
    <a:srgbClr val="00A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44" y="1428736"/>
            <a:ext cx="7772400" cy="1470025"/>
          </a:xfrm>
        </p:spPr>
        <p:txBody>
          <a:bodyPr/>
          <a:lstStyle>
            <a:lvl1pPr algn="l">
              <a:defRPr>
                <a:solidFill>
                  <a:srgbClr val="00A9E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44" y="385762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2844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02.09.2019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5720" y="1600200"/>
            <a:ext cx="8401080" cy="45259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5720" y="1285860"/>
            <a:ext cx="6191280" cy="484030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02.09.2019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4357694"/>
            <a:ext cx="77724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28574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15033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14282" y="214311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214282" y="6324591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02.09.2019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516EB83-090E-473B-B959-92A4B5275361}" type="datetimeFigureOut">
              <a:rPr lang="cs-CZ" smtClean="0"/>
              <a:pPr/>
              <a:t>02.09.2019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3294065" cy="1285884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28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4282" y="2500306"/>
            <a:ext cx="3251231" cy="36258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malybubli_CJ_1502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14282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16EB83-090E-473B-B959-92A4B5275361}" type="datetimeFigureOut">
              <a:rPr lang="cs-CZ" smtClean="0"/>
              <a:pPr/>
              <a:t>02.09.2019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cs-CZ" sz="3600" kern="1200" dirty="0">
          <a:solidFill>
            <a:srgbClr val="00A9E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44" y="980728"/>
            <a:ext cx="8533612" cy="4680520"/>
          </a:xfrm>
        </p:spPr>
        <p:txBody>
          <a:bodyPr/>
          <a:lstStyle/>
          <a:p>
            <a:pPr algn="ctr"/>
            <a:r>
              <a:rPr lang="cs-CZ" sz="8800" b="1" dirty="0" smtClean="0"/>
              <a:t>Bezpečnostní vzdělávání </a:t>
            </a:r>
            <a:br>
              <a:rPr lang="cs-CZ" sz="8800" b="1" dirty="0" smtClean="0"/>
            </a:br>
            <a:r>
              <a:rPr lang="cs-CZ" sz="8800" b="1" dirty="0" smtClean="0"/>
              <a:t>v ČR</a:t>
            </a:r>
            <a:endParaRPr lang="cs-CZ" sz="8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/>
              <a:t>Počty absolventů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412776"/>
            <a:ext cx="8472518" cy="50405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u="sng" dirty="0">
                <a:solidFill>
                  <a:prstClr val="black"/>
                </a:solidFill>
              </a:rPr>
              <a:t>školní rok 2022/2023</a:t>
            </a:r>
            <a:endParaRPr lang="cs-CZ" u="sng" dirty="0">
              <a:solidFill>
                <a:prstClr val="black"/>
              </a:solidFill>
            </a:endParaRPr>
          </a:p>
          <a:p>
            <a:pPr marL="36000" lvl="0"/>
            <a:r>
              <a:rPr lang="cs-CZ" dirty="0">
                <a:solidFill>
                  <a:prstClr val="black"/>
                </a:solidFill>
              </a:rPr>
              <a:t>VPŠ a SPŠ MV v </a:t>
            </a:r>
            <a:r>
              <a:rPr lang="cs-CZ" dirty="0" smtClean="0">
                <a:solidFill>
                  <a:prstClr val="black"/>
                </a:solidFill>
              </a:rPr>
              <a:t>Praze </a:t>
            </a:r>
          </a:p>
          <a:p>
            <a:pPr marL="0" lvl="0" indent="0">
              <a:buNone/>
            </a:pPr>
            <a:r>
              <a:rPr lang="cs-CZ" dirty="0" smtClean="0">
                <a:solidFill>
                  <a:prstClr val="black"/>
                </a:solidFill>
              </a:rPr>
              <a:t>    (včetně pobočky Sokolov)    </a:t>
            </a:r>
            <a:r>
              <a:rPr lang="cs-CZ" sz="3900" b="1" dirty="0" smtClean="0">
                <a:solidFill>
                  <a:schemeClr val="tx2">
                    <a:lumMod val="75000"/>
                  </a:schemeClr>
                </a:solidFill>
              </a:rPr>
              <a:t>136 žáků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VPŠ </a:t>
            </a:r>
            <a:r>
              <a:rPr lang="cs-CZ" dirty="0">
                <a:solidFill>
                  <a:prstClr val="black"/>
                </a:solidFill>
              </a:rPr>
              <a:t>a SPŠ MV v </a:t>
            </a:r>
            <a:r>
              <a:rPr lang="cs-CZ" dirty="0" smtClean="0">
                <a:solidFill>
                  <a:prstClr val="black"/>
                </a:solidFill>
              </a:rPr>
              <a:t>Holešově	 </a:t>
            </a:r>
            <a:r>
              <a:rPr lang="cs-CZ" sz="3900" b="1" dirty="0" smtClean="0">
                <a:solidFill>
                  <a:schemeClr val="tx2">
                    <a:lumMod val="75000"/>
                  </a:schemeClr>
                </a:solidFill>
              </a:rPr>
              <a:t>120 žáků</a:t>
            </a:r>
          </a:p>
          <a:p>
            <a:pPr marL="36000" lvl="0"/>
            <a:r>
              <a:rPr lang="cs-CZ" dirty="0" smtClean="0">
                <a:solidFill>
                  <a:prstClr val="black"/>
                </a:solidFill>
              </a:rPr>
              <a:t>ostatní školy s oprávněním</a:t>
            </a:r>
          </a:p>
          <a:p>
            <a:pPr marL="0" lvl="0" indent="0">
              <a:buNone/>
            </a:pPr>
            <a:r>
              <a:rPr lang="cs-CZ" dirty="0" smtClean="0">
                <a:solidFill>
                  <a:prstClr val="black"/>
                </a:solidFill>
              </a:rPr>
              <a:t>   k výuce BPČ		cca	      </a:t>
            </a:r>
            <a:r>
              <a:rPr lang="cs-CZ" sz="3900" b="1" dirty="0" smtClean="0">
                <a:solidFill>
                  <a:schemeClr val="tx2">
                    <a:lumMod val="75000"/>
                  </a:schemeClr>
                </a:solidFill>
              </a:rPr>
              <a:t>1 480 žáků</a:t>
            </a:r>
            <a:endParaRPr lang="cs-CZ" sz="39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cs-CZ" sz="4000" b="1" u="sng" dirty="0" smtClean="0">
                <a:solidFill>
                  <a:schemeClr val="accent5">
                    <a:lumMod val="75000"/>
                  </a:schemeClr>
                </a:solidFill>
              </a:rPr>
              <a:t>CELKEM</a:t>
            </a:r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</a:t>
            </a:r>
            <a:r>
              <a:rPr lang="cs-CZ" sz="4000" b="1" u="sng" dirty="0">
                <a:solidFill>
                  <a:schemeClr val="accent5">
                    <a:lumMod val="75000"/>
                  </a:schemeClr>
                </a:solidFill>
              </a:rPr>
              <a:t>1 </a:t>
            </a:r>
            <a:r>
              <a:rPr lang="cs-CZ" sz="4000" b="1" u="sng" dirty="0" smtClean="0">
                <a:solidFill>
                  <a:schemeClr val="accent5">
                    <a:lumMod val="75000"/>
                  </a:schemeClr>
                </a:solidFill>
              </a:rPr>
              <a:t>736 </a:t>
            </a:r>
            <a:r>
              <a:rPr lang="cs-CZ" sz="4000" b="1" u="sng" dirty="0">
                <a:solidFill>
                  <a:schemeClr val="accent5">
                    <a:lumMod val="75000"/>
                  </a:schemeClr>
                </a:solidFill>
              </a:rPr>
              <a:t>žáků</a:t>
            </a:r>
          </a:p>
        </p:txBody>
      </p:sp>
    </p:spTree>
    <p:extLst>
      <p:ext uri="{BB962C8B-B14F-4D97-AF65-F5344CB8AC3E}">
        <p14:creationId xmlns:p14="http://schemas.microsoft.com/office/powerpoint/2010/main" val="1255367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/>
              <a:t>Profil absolventa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cs-CZ" dirty="0">
                <a:solidFill>
                  <a:prstClr val="black"/>
                </a:solidFill>
              </a:rPr>
              <a:t>Absolvent se uplatní v povoláních, v nichž je pracovní činnost vázána na znalost 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a </a:t>
            </a:r>
            <a:r>
              <a:rPr lang="cs-CZ" dirty="0">
                <a:solidFill>
                  <a:prstClr val="black"/>
                </a:solidFill>
              </a:rPr>
              <a:t>správnou aplikaci právních předpisů České republiky ve věcech veřejného pořádku 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a </a:t>
            </a:r>
            <a:r>
              <a:rPr lang="cs-CZ" dirty="0">
                <a:solidFill>
                  <a:prstClr val="black"/>
                </a:solidFill>
              </a:rPr>
              <a:t>vnitřní bezpečnosti. Zejména se uplatní </a:t>
            </a:r>
            <a:br>
              <a:rPr lang="cs-CZ" dirty="0">
                <a:solidFill>
                  <a:prstClr val="black"/>
                </a:solidFill>
              </a:rPr>
            </a:br>
            <a:r>
              <a:rPr lang="cs-CZ" dirty="0">
                <a:solidFill>
                  <a:prstClr val="black"/>
                </a:solidFill>
              </a:rPr>
              <a:t>v bezpečnostních sborech a dále ve veřejné správě (státní správě a samosprávě), </a:t>
            </a:r>
            <a:br>
              <a:rPr lang="cs-CZ" dirty="0">
                <a:solidFill>
                  <a:prstClr val="black"/>
                </a:solidFill>
              </a:rPr>
            </a:br>
            <a:r>
              <a:rPr lang="cs-CZ" dirty="0">
                <a:solidFill>
                  <a:prstClr val="black"/>
                </a:solidFill>
              </a:rPr>
              <a:t>v odborech ochrany velkých podniků, bankovnictví, pojišťovnictví, ve složkách Integrovaného záchranného systému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6129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Vyšší odborné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4000" b="1" u="sng" dirty="0">
                <a:solidFill>
                  <a:prstClr val="black"/>
                </a:solidFill>
              </a:rPr>
              <a:t>Stupeň vzdělání:</a:t>
            </a:r>
            <a:r>
              <a:rPr lang="cs-CZ" sz="4000" b="1" dirty="0">
                <a:solidFill>
                  <a:prstClr val="black"/>
                </a:solidFill>
              </a:rPr>
              <a:t> </a:t>
            </a:r>
            <a:r>
              <a:rPr lang="cs-CZ" sz="4000" b="1" dirty="0" smtClean="0">
                <a:solidFill>
                  <a:prstClr val="black"/>
                </a:solidFill>
              </a:rPr>
              <a:t>vyšší odborné vzdělání</a:t>
            </a:r>
            <a:endParaRPr lang="cs-CZ" sz="4000" b="1" dirty="0">
              <a:solidFill>
                <a:prstClr val="black"/>
              </a:solidFill>
            </a:endParaRPr>
          </a:p>
          <a:p>
            <a:pPr lvl="0">
              <a:lnSpc>
                <a:spcPct val="110000"/>
              </a:lnSpc>
            </a:pPr>
            <a:r>
              <a:rPr lang="cs-CZ" sz="4000" b="1" u="sng" dirty="0" smtClean="0">
                <a:solidFill>
                  <a:prstClr val="black"/>
                </a:solidFill>
              </a:rPr>
              <a:t>Obor:</a:t>
            </a:r>
            <a:r>
              <a:rPr lang="cs-CZ" sz="4000" b="1" dirty="0" smtClean="0">
                <a:solidFill>
                  <a:prstClr val="black"/>
                </a:solidFill>
              </a:rPr>
              <a:t> 68-42-N/..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cs-CZ" sz="4000" b="1" dirty="0">
                <a:solidFill>
                  <a:prstClr val="black"/>
                </a:solidFill>
              </a:rPr>
              <a:t> </a:t>
            </a:r>
            <a:r>
              <a:rPr lang="cs-CZ" sz="4000" b="1" dirty="0" smtClean="0">
                <a:solidFill>
                  <a:prstClr val="black"/>
                </a:solidFill>
              </a:rPr>
              <a:t> Bezpečnostně </a:t>
            </a:r>
            <a:r>
              <a:rPr lang="cs-CZ" sz="4000" b="1" dirty="0">
                <a:solidFill>
                  <a:prstClr val="black"/>
                </a:solidFill>
              </a:rPr>
              <a:t>právní činnost </a:t>
            </a:r>
            <a:endParaRPr lang="cs-CZ" sz="3900" b="1" dirty="0">
              <a:solidFill>
                <a:prstClr val="black"/>
              </a:solidFill>
            </a:endParaRPr>
          </a:p>
          <a:p>
            <a:pPr marL="355600" lvl="0" indent="-355600">
              <a:tabLst>
                <a:tab pos="355600" algn="l"/>
              </a:tabLst>
            </a:pPr>
            <a:r>
              <a:rPr lang="cs-CZ" sz="3900" b="1" dirty="0">
                <a:solidFill>
                  <a:prstClr val="black"/>
                </a:solidFill>
              </a:rPr>
              <a:t>Vzdělávání realizováno </a:t>
            </a:r>
            <a:r>
              <a:rPr lang="cs-CZ" sz="3900" b="1" dirty="0" smtClean="0">
                <a:solidFill>
                  <a:prstClr val="black"/>
                </a:solidFill>
              </a:rPr>
              <a:t>dle akreditovaných vzdělávacích programů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4855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Vzdělávací programy rezortních škol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b="1" dirty="0" smtClean="0"/>
              <a:t>VPŠ a SPŠ MV v Praze</a:t>
            </a:r>
          </a:p>
          <a:p>
            <a:r>
              <a:rPr lang="cs-CZ" dirty="0" smtClean="0"/>
              <a:t>68-42-N/03 Přípravné trestní řízení</a:t>
            </a:r>
          </a:p>
          <a:p>
            <a:r>
              <a:rPr lang="cs-CZ" dirty="0" smtClean="0"/>
              <a:t>68-42-N/04 Bezpečnostně právní činnost</a:t>
            </a:r>
          </a:p>
          <a:p>
            <a:r>
              <a:rPr lang="cs-CZ" dirty="0" smtClean="0"/>
              <a:t>68-42-N/05 Dopravně bezpečnostní činnost</a:t>
            </a:r>
          </a:p>
          <a:p>
            <a:endParaRPr lang="cs-CZ" dirty="0"/>
          </a:p>
          <a:p>
            <a:pPr marL="0" lvl="0" indent="0">
              <a:buNone/>
            </a:pPr>
            <a:r>
              <a:rPr lang="cs-CZ" sz="3600" b="1" dirty="0">
                <a:solidFill>
                  <a:prstClr val="black"/>
                </a:solidFill>
              </a:rPr>
              <a:t>VPŠ a SPŠ MV v </a:t>
            </a:r>
            <a:r>
              <a:rPr lang="cs-CZ" sz="3600" b="1" dirty="0" smtClean="0">
                <a:solidFill>
                  <a:prstClr val="black"/>
                </a:solidFill>
              </a:rPr>
              <a:t>Holešově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68-42-N/04 Bezpečnostně právní činnost</a:t>
            </a:r>
          </a:p>
          <a:p>
            <a:pPr marL="0" lvl="0" indent="0">
              <a:buNone/>
            </a:pPr>
            <a:endParaRPr lang="cs-CZ" b="1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0097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Vzdělávací programy </a:t>
            </a:r>
            <a:r>
              <a:rPr lang="cs-CZ" sz="4400" b="1" dirty="0" smtClean="0"/>
              <a:t>mimorezortních </a:t>
            </a:r>
            <a:r>
              <a:rPr lang="cs-CZ" sz="4400" b="1" dirty="0"/>
              <a:t>škol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TRIVIS - Střední škola veřejnoprávní a Vyšší odborná </a:t>
            </a:r>
            <a:r>
              <a:rPr lang="cs-CZ" sz="2400" b="1" dirty="0" smtClean="0"/>
              <a:t>škola </a:t>
            </a:r>
            <a:r>
              <a:rPr lang="cs-CZ" sz="2400" b="1" dirty="0"/>
              <a:t>prevence kriminality a krizového řízení </a:t>
            </a:r>
            <a:r>
              <a:rPr lang="cs-CZ" sz="2400" b="1" dirty="0" smtClean="0"/>
              <a:t>Praha, s.r.o.</a:t>
            </a:r>
          </a:p>
          <a:p>
            <a:r>
              <a:rPr lang="cs-CZ" sz="2400" dirty="0" smtClean="0"/>
              <a:t>68-42-N/01 Prevence kriminality</a:t>
            </a:r>
          </a:p>
          <a:p>
            <a:r>
              <a:rPr lang="cs-CZ" sz="2400" dirty="0" smtClean="0"/>
              <a:t>68-42-N/02 Krizové řízení</a:t>
            </a:r>
          </a:p>
          <a:p>
            <a:pPr marL="0" indent="0">
              <a:buNone/>
            </a:pPr>
            <a:r>
              <a:rPr lang="cs-CZ" sz="2400" b="1" dirty="0"/>
              <a:t>TRIVIS - Střední škola veřejnoprávní a Vyšší odborná škola </a:t>
            </a:r>
            <a:r>
              <a:rPr lang="cs-CZ" sz="2400" b="1" dirty="0" smtClean="0"/>
              <a:t>bezpečnosti </a:t>
            </a:r>
            <a:r>
              <a:rPr lang="cs-CZ" sz="2400" b="1" dirty="0"/>
              <a:t>silniční dopravy </a:t>
            </a:r>
            <a:r>
              <a:rPr lang="cs-CZ" sz="2400" b="1" dirty="0" smtClean="0"/>
              <a:t>Jihlava, s.r.o.</a:t>
            </a:r>
          </a:p>
          <a:p>
            <a:r>
              <a:rPr lang="cs-CZ" sz="2400" dirty="0" smtClean="0"/>
              <a:t>68-42-N/07</a:t>
            </a:r>
            <a:r>
              <a:rPr lang="cs-CZ" sz="2400" b="1" dirty="0" smtClean="0"/>
              <a:t> </a:t>
            </a:r>
            <a:r>
              <a:rPr lang="cs-CZ" sz="2400" dirty="0" smtClean="0"/>
              <a:t>Bezpečnost v silniční dopravě</a:t>
            </a:r>
          </a:p>
          <a:p>
            <a:pPr marL="0" indent="0">
              <a:buNone/>
            </a:pPr>
            <a:r>
              <a:rPr lang="cs-CZ" sz="2400" b="1" dirty="0"/>
              <a:t>Vyšší odborná škola, Střední průmyslová škola a Střední odborná škola služeb a cestovního ruchu, </a:t>
            </a:r>
            <a:r>
              <a:rPr lang="cs-CZ" sz="2400" b="1" dirty="0" smtClean="0"/>
              <a:t>Varnsdorf</a:t>
            </a:r>
            <a:endParaRPr lang="cs-CZ" sz="2400" dirty="0" smtClean="0"/>
          </a:p>
          <a:p>
            <a:r>
              <a:rPr lang="cs-CZ" sz="2400" dirty="0" smtClean="0"/>
              <a:t>68-42-N/08 Bezpečnostně právní činnosti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503732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Počty </a:t>
            </a:r>
            <a:r>
              <a:rPr lang="cs-CZ" sz="4000" b="1" dirty="0" smtClean="0"/>
              <a:t>studentů </a:t>
            </a:r>
            <a:br>
              <a:rPr lang="cs-CZ" sz="4000" b="1" dirty="0" smtClean="0"/>
            </a:br>
            <a:r>
              <a:rPr lang="cs-CZ" sz="4000" b="1" dirty="0" smtClean="0"/>
              <a:t>v rezortních školách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sz="3600" b="1" u="sng" dirty="0" smtClean="0">
                <a:solidFill>
                  <a:prstClr val="black"/>
                </a:solidFill>
              </a:rPr>
              <a:t>školní rok 2019/2020</a:t>
            </a:r>
          </a:p>
          <a:p>
            <a:pPr marL="0" lvl="0" indent="0" algn="just">
              <a:buNone/>
            </a:pPr>
            <a:endParaRPr lang="cs-CZ" sz="1100" b="1" u="sng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cs-CZ" sz="3600" b="1" dirty="0" smtClean="0">
                <a:solidFill>
                  <a:prstClr val="black"/>
                </a:solidFill>
              </a:rPr>
              <a:t>VPŠ </a:t>
            </a:r>
            <a:r>
              <a:rPr lang="cs-CZ" sz="3600" b="1" dirty="0">
                <a:solidFill>
                  <a:prstClr val="black"/>
                </a:solidFill>
              </a:rPr>
              <a:t>a SPŠ MV v </a:t>
            </a:r>
            <a:r>
              <a:rPr lang="cs-CZ" sz="3600" b="1" dirty="0" smtClean="0">
                <a:solidFill>
                  <a:prstClr val="black"/>
                </a:solidFill>
              </a:rPr>
              <a:t>Praze</a:t>
            </a:r>
          </a:p>
          <a:p>
            <a:pPr lvl="0" algn="just"/>
            <a:r>
              <a:rPr lang="cs-CZ" b="1" dirty="0" smtClean="0">
                <a:solidFill>
                  <a:srgbClr val="008080"/>
                </a:solidFill>
              </a:rPr>
              <a:t>139 studentů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lvl="0" indent="0" algn="just">
              <a:buNone/>
            </a:pPr>
            <a:r>
              <a:rPr lang="cs-CZ" sz="3600" b="1" dirty="0">
                <a:solidFill>
                  <a:prstClr val="black"/>
                </a:solidFill>
              </a:rPr>
              <a:t>VPŠ a SPŠ MV v Holešově</a:t>
            </a:r>
          </a:p>
          <a:p>
            <a:pPr algn="just"/>
            <a:r>
              <a:rPr lang="cs-CZ" b="1" dirty="0" smtClean="0">
                <a:solidFill>
                  <a:srgbClr val="008080"/>
                </a:solidFill>
              </a:rPr>
              <a:t>178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008080"/>
                </a:solidFill>
              </a:rPr>
              <a:t>studentů</a:t>
            </a:r>
            <a:endParaRPr lang="cs-CZ" b="1" dirty="0">
              <a:solidFill>
                <a:srgbClr val="00808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206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Terciální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cs-CZ" b="1" u="sng" dirty="0" smtClean="0">
                <a:solidFill>
                  <a:prstClr val="black"/>
                </a:solidFill>
              </a:rPr>
              <a:t>Právní úprava:</a:t>
            </a:r>
            <a:endParaRPr lang="cs-CZ" sz="1800" b="1" dirty="0" smtClean="0">
              <a:solidFill>
                <a:prstClr val="black"/>
              </a:solidFill>
            </a:endParaRP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Zákon č. 111/1998 Sb., o </a:t>
            </a:r>
            <a:r>
              <a:rPr lang="cs-CZ" dirty="0">
                <a:solidFill>
                  <a:prstClr val="black"/>
                </a:solidFill>
              </a:rPr>
              <a:t>vysokých školách a o změně a doplnění dalších </a:t>
            </a:r>
            <a:r>
              <a:rPr lang="cs-CZ" dirty="0" smtClean="0">
                <a:solidFill>
                  <a:prstClr val="black"/>
                </a:solidFill>
              </a:rPr>
              <a:t>zákonů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Nařízení vlády č. 274/2016 Sb., </a:t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o </a:t>
            </a:r>
            <a:r>
              <a:rPr lang="cs-CZ" dirty="0">
                <a:solidFill>
                  <a:prstClr val="black"/>
                </a:solidFill>
              </a:rPr>
              <a:t>standardech pro akreditace ve vysokém školství</a:t>
            </a:r>
            <a:endParaRPr lang="cs-CZ" dirty="0" smtClean="0">
              <a:solidFill>
                <a:prstClr val="black"/>
              </a:solidFill>
            </a:endParaRP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Nařízení vlády č. 275/2016 Sb., o </a:t>
            </a:r>
            <a:r>
              <a:rPr lang="cs-CZ" dirty="0">
                <a:solidFill>
                  <a:prstClr val="black"/>
                </a:solidFill>
              </a:rPr>
              <a:t>oblastech vzdělávání ve vysokém </a:t>
            </a:r>
            <a:r>
              <a:rPr lang="cs-CZ" dirty="0" smtClean="0">
                <a:solidFill>
                  <a:prstClr val="black"/>
                </a:solidFill>
              </a:rPr>
              <a:t>školství</a:t>
            </a:r>
          </a:p>
          <a:p>
            <a:pPr marL="0" lvl="0" indent="0">
              <a:buNone/>
            </a:pP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035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u="sng" dirty="0">
                <a:solidFill>
                  <a:prstClr val="black"/>
                </a:solidFill>
              </a:rPr>
              <a:t>Stupeň vzdělání:</a:t>
            </a:r>
            <a:r>
              <a:rPr lang="cs-CZ" b="1" dirty="0">
                <a:solidFill>
                  <a:prstClr val="black"/>
                </a:solidFill>
              </a:rPr>
              <a:t> vysokoškolské vzdělání</a:t>
            </a:r>
          </a:p>
          <a:p>
            <a:pPr marL="0" lvl="0" indent="0">
              <a:buNone/>
            </a:pPr>
            <a:r>
              <a:rPr lang="cs-CZ" b="1" dirty="0">
                <a:solidFill>
                  <a:prstClr val="black"/>
                </a:solidFill>
              </a:rPr>
              <a:t>   (nejvyšší článek vzdělávací soustavy)</a:t>
            </a:r>
          </a:p>
          <a:p>
            <a:pPr lvl="0"/>
            <a:endParaRPr lang="cs-CZ" b="1" u="sng" dirty="0" smtClean="0">
              <a:solidFill>
                <a:prstClr val="black"/>
              </a:solidFill>
            </a:endParaRPr>
          </a:p>
          <a:p>
            <a:pPr lvl="0"/>
            <a:r>
              <a:rPr lang="cs-CZ" b="1" u="sng" dirty="0" smtClean="0">
                <a:solidFill>
                  <a:prstClr val="black"/>
                </a:solidFill>
              </a:rPr>
              <a:t>Typy </a:t>
            </a:r>
            <a:r>
              <a:rPr lang="cs-CZ" b="1" u="sng" dirty="0">
                <a:solidFill>
                  <a:prstClr val="black"/>
                </a:solidFill>
              </a:rPr>
              <a:t>studijních programů: </a:t>
            </a:r>
            <a:r>
              <a:rPr lang="cs-CZ" b="1" dirty="0">
                <a:solidFill>
                  <a:prstClr val="black"/>
                </a:solidFill>
              </a:rPr>
              <a:t>bakalářský, magisterský a doktorský</a:t>
            </a:r>
          </a:p>
          <a:p>
            <a:pPr lvl="0"/>
            <a:endParaRPr lang="cs-CZ" b="1" dirty="0">
              <a:solidFill>
                <a:prstClr val="black"/>
              </a:solidFill>
            </a:endParaRPr>
          </a:p>
          <a:p>
            <a:pPr lvl="0"/>
            <a:r>
              <a:rPr lang="cs-CZ" b="1" u="sng" dirty="0">
                <a:solidFill>
                  <a:prstClr val="black"/>
                </a:solidFill>
              </a:rPr>
              <a:t>VŠ:</a:t>
            </a:r>
            <a:r>
              <a:rPr lang="cs-CZ" b="1" dirty="0">
                <a:solidFill>
                  <a:prstClr val="black"/>
                </a:solidFill>
              </a:rPr>
              <a:t> státní, veřejné, soukromé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064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210146"/>
          </a:xfrm>
        </p:spPr>
        <p:txBody>
          <a:bodyPr/>
          <a:lstStyle/>
          <a:p>
            <a:r>
              <a:rPr lang="cs-CZ" sz="4000" b="1" dirty="0" smtClean="0"/>
              <a:t>Policejní akademie ČR </a:t>
            </a:r>
            <a:br>
              <a:rPr lang="cs-CZ" sz="4000" b="1" dirty="0" smtClean="0"/>
            </a:br>
            <a:r>
              <a:rPr lang="cs-CZ" sz="4000" b="1" dirty="0" smtClean="0"/>
              <a:t>v Praze (PA ČR)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637112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státní vysoká škola univerzitního typu</a:t>
            </a:r>
          </a:p>
          <a:p>
            <a:r>
              <a:rPr lang="cs-CZ" dirty="0"/>
              <a:t>o</a:t>
            </a:r>
            <a:r>
              <a:rPr lang="cs-CZ" dirty="0" smtClean="0"/>
              <a:t>rganizační složka MV ↔ působnost MŠMT vykonává MV</a:t>
            </a:r>
            <a:endParaRPr lang="cs-CZ" dirty="0"/>
          </a:p>
          <a:p>
            <a:r>
              <a:rPr lang="cs-CZ" b="1" u="sng" dirty="0" smtClean="0"/>
              <a:t>Dvě fakulty:</a:t>
            </a:r>
            <a:r>
              <a:rPr lang="cs-CZ" b="1" dirty="0" smtClean="0"/>
              <a:t> Fakulta bezpečnostně právní a Fakulta bezpečnostního managementu</a:t>
            </a: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tudijní programy bakalářské</a:t>
            </a:r>
            <a:r>
              <a:rPr lang="cs-CZ" dirty="0"/>
              <a:t>, magisterské i doktorské </a:t>
            </a:r>
            <a:r>
              <a:rPr lang="cs-CZ" dirty="0" smtClean="0"/>
              <a:t>(Ph.D.) </a:t>
            </a:r>
          </a:p>
          <a:p>
            <a:r>
              <a:rPr lang="cs-CZ" b="1" u="sng" dirty="0" smtClean="0"/>
              <a:t>Forma studia:</a:t>
            </a:r>
            <a:r>
              <a:rPr lang="cs-CZ" b="1" dirty="0" smtClean="0"/>
              <a:t> </a:t>
            </a:r>
            <a:r>
              <a:rPr lang="cs-CZ" dirty="0" smtClean="0"/>
              <a:t>prezenční </a:t>
            </a:r>
            <a:r>
              <a:rPr lang="cs-CZ" dirty="0"/>
              <a:t>i </a:t>
            </a:r>
            <a:r>
              <a:rPr lang="cs-CZ" dirty="0" smtClean="0"/>
              <a:t>kombinovaná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5316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Fakulta bezpečnostně právní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/>
              <a:t>Bakalářské studijní obory:</a:t>
            </a:r>
          </a:p>
          <a:p>
            <a:r>
              <a:rPr lang="cs-CZ" sz="2800" dirty="0" smtClean="0"/>
              <a:t>Bezpečnostně </a:t>
            </a:r>
            <a:r>
              <a:rPr lang="cs-CZ" sz="2800" dirty="0"/>
              <a:t>právní studia </a:t>
            </a:r>
            <a:r>
              <a:rPr lang="cs-CZ" sz="2800" dirty="0" smtClean="0"/>
              <a:t>(B60 )</a:t>
            </a:r>
          </a:p>
          <a:p>
            <a:r>
              <a:rPr lang="cs-CZ" sz="2800" dirty="0" smtClean="0"/>
              <a:t>Kriminalistika </a:t>
            </a:r>
            <a:r>
              <a:rPr lang="cs-CZ" sz="2800" dirty="0"/>
              <a:t>a další forenzní disciplíny </a:t>
            </a:r>
            <a:r>
              <a:rPr lang="cs-CZ" sz="2800" dirty="0" smtClean="0"/>
              <a:t>(B61)</a:t>
            </a:r>
          </a:p>
          <a:p>
            <a:r>
              <a:rPr lang="cs-CZ" sz="2800" dirty="0" smtClean="0"/>
              <a:t>Policejní </a:t>
            </a:r>
            <a:r>
              <a:rPr lang="cs-CZ" sz="2800" dirty="0"/>
              <a:t>činnosti </a:t>
            </a:r>
            <a:r>
              <a:rPr lang="cs-CZ" sz="2800" dirty="0" smtClean="0"/>
              <a:t>(B62)</a:t>
            </a:r>
          </a:p>
          <a:p>
            <a:endParaRPr lang="cs-CZ" sz="1400" dirty="0" smtClean="0"/>
          </a:p>
          <a:p>
            <a:pPr marL="0" lvl="0" indent="0">
              <a:buNone/>
            </a:pPr>
            <a:r>
              <a:rPr lang="cs-CZ" b="1" u="sng" dirty="0" smtClean="0">
                <a:solidFill>
                  <a:prstClr val="black"/>
                </a:solidFill>
              </a:rPr>
              <a:t>Navazující magisterské </a:t>
            </a:r>
            <a:r>
              <a:rPr lang="cs-CZ" b="1" u="sng" dirty="0">
                <a:solidFill>
                  <a:prstClr val="black"/>
                </a:solidFill>
              </a:rPr>
              <a:t>studijní obory:</a:t>
            </a:r>
          </a:p>
          <a:p>
            <a:r>
              <a:rPr lang="cs-CZ" sz="2800" dirty="0" smtClean="0"/>
              <a:t>Policejní </a:t>
            </a:r>
            <a:r>
              <a:rPr lang="cs-CZ" sz="2800" dirty="0"/>
              <a:t>management a kriminalistika </a:t>
            </a:r>
            <a:r>
              <a:rPr lang="cs-CZ" sz="2800" dirty="0" smtClean="0"/>
              <a:t>(N61)</a:t>
            </a:r>
          </a:p>
          <a:p>
            <a:r>
              <a:rPr lang="cs-CZ" sz="2800" dirty="0" smtClean="0"/>
              <a:t>Bezpečnostně </a:t>
            </a:r>
            <a:r>
              <a:rPr lang="cs-CZ" sz="2800" dirty="0"/>
              <a:t>strategická studia </a:t>
            </a:r>
            <a:r>
              <a:rPr lang="cs-CZ" sz="2800" dirty="0" smtClean="0"/>
              <a:t>(N62)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39750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196752"/>
            <a:ext cx="8678198" cy="4929411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00A9E2"/>
                </a:solidFill>
              </a:rPr>
              <a:t>Střední vzdělávání</a:t>
            </a:r>
          </a:p>
          <a:p>
            <a:pPr marL="0" indent="0">
              <a:buNone/>
            </a:pPr>
            <a:endParaRPr lang="cs-CZ" sz="4800" b="1" dirty="0" smtClean="0">
              <a:solidFill>
                <a:srgbClr val="00A9E2"/>
              </a:solidFill>
            </a:endParaRPr>
          </a:p>
          <a:p>
            <a:r>
              <a:rPr lang="cs-CZ" sz="4800" b="1" dirty="0" smtClean="0">
                <a:solidFill>
                  <a:srgbClr val="00A9E2"/>
                </a:solidFill>
              </a:rPr>
              <a:t>Vyšší odborné vzdělávání</a:t>
            </a:r>
          </a:p>
          <a:p>
            <a:pPr marL="0" indent="0">
              <a:buNone/>
            </a:pPr>
            <a:endParaRPr lang="cs-CZ" sz="4800" b="1" dirty="0" smtClean="0">
              <a:solidFill>
                <a:srgbClr val="00A9E2"/>
              </a:solidFill>
            </a:endParaRPr>
          </a:p>
          <a:p>
            <a:r>
              <a:rPr lang="cs-CZ" sz="4800" b="1" dirty="0" smtClean="0">
                <a:solidFill>
                  <a:srgbClr val="00A9E2"/>
                </a:solidFill>
              </a:rPr>
              <a:t>Vysokoškolské vzdělávání</a:t>
            </a:r>
            <a:endParaRPr lang="cs-CZ" sz="4800" b="1" dirty="0">
              <a:solidFill>
                <a:srgbClr val="00A9E2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cs-CZ" sz="4000" b="1" dirty="0"/>
              <a:t>Fakulta </a:t>
            </a:r>
            <a:r>
              <a:rPr lang="cs-CZ" sz="4000" b="1" dirty="0" smtClean="0"/>
              <a:t>bezpečnostního managementu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b="1" u="sng" dirty="0" smtClean="0">
                <a:solidFill>
                  <a:prstClr val="black"/>
                </a:solidFill>
              </a:rPr>
              <a:t>Bakalářský </a:t>
            </a:r>
            <a:r>
              <a:rPr lang="cs-CZ" b="1" u="sng" dirty="0">
                <a:solidFill>
                  <a:prstClr val="black"/>
                </a:solidFill>
              </a:rPr>
              <a:t>studijní </a:t>
            </a:r>
            <a:r>
              <a:rPr lang="cs-CZ" b="1" u="sng" dirty="0" smtClean="0">
                <a:solidFill>
                  <a:prstClr val="black"/>
                </a:solidFill>
              </a:rPr>
              <a:t>obor:</a:t>
            </a:r>
            <a:endParaRPr lang="cs-CZ" b="1" u="sng" dirty="0">
              <a:solidFill>
                <a:prstClr val="black"/>
              </a:solidFill>
            </a:endParaRPr>
          </a:p>
          <a:p>
            <a:r>
              <a:rPr lang="cs-CZ" dirty="0"/>
              <a:t>Bezpečnostní management ve veřejné správě </a:t>
            </a:r>
            <a:r>
              <a:rPr lang="cs-CZ" dirty="0" smtClean="0"/>
              <a:t>(B71)</a:t>
            </a:r>
          </a:p>
          <a:p>
            <a:endParaRPr lang="cs-CZ" dirty="0"/>
          </a:p>
          <a:p>
            <a:pPr marL="0" lvl="0" indent="0">
              <a:buNone/>
            </a:pPr>
            <a:r>
              <a:rPr lang="cs-CZ" b="1" u="sng" dirty="0">
                <a:solidFill>
                  <a:prstClr val="black"/>
                </a:solidFill>
              </a:rPr>
              <a:t>Navazující magisterské studijní obory:</a:t>
            </a:r>
          </a:p>
          <a:p>
            <a:r>
              <a:rPr lang="cs-CZ" dirty="0"/>
              <a:t>Bezpečnostní management ve veřejné správě </a:t>
            </a:r>
            <a:r>
              <a:rPr lang="cs-CZ" dirty="0" smtClean="0"/>
              <a:t>(N71)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3685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Univerzita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Bezpečnostní management a kriminalistika </a:t>
            </a:r>
            <a:r>
              <a:rPr lang="cs-CZ" dirty="0" smtClean="0"/>
              <a:t>(doktorský studijní program)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848185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r>
              <a:rPr lang="cs-CZ" sz="4000" b="1" dirty="0" smtClean="0"/>
              <a:t>Profil absolventa PA ČR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340768"/>
            <a:ext cx="8472518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500" dirty="0"/>
              <a:t>Absolventi PA ČR naleznou uplatnění v odpovídajících stupních řídících funkcí a specializovaných profesí </a:t>
            </a:r>
            <a:r>
              <a:rPr lang="cs-CZ" sz="2500" dirty="0" smtClean="0"/>
              <a:t/>
            </a:r>
            <a:br>
              <a:rPr lang="cs-CZ" sz="2500" dirty="0" smtClean="0"/>
            </a:br>
            <a:r>
              <a:rPr lang="cs-CZ" sz="2500" dirty="0" smtClean="0"/>
              <a:t>v </a:t>
            </a:r>
            <a:r>
              <a:rPr lang="cs-CZ" sz="2500" dirty="0"/>
              <a:t>resortu </a:t>
            </a:r>
            <a:r>
              <a:rPr lang="cs-CZ" sz="2500" dirty="0" smtClean="0"/>
              <a:t>Ministerstva </a:t>
            </a:r>
            <a:r>
              <a:rPr lang="cs-CZ" sz="2500" dirty="0"/>
              <a:t>vnitra, Policie ČR, v obecních </a:t>
            </a:r>
            <a:r>
              <a:rPr lang="cs-CZ" sz="2500" dirty="0" smtClean="0"/>
              <a:t/>
            </a:r>
            <a:br>
              <a:rPr lang="cs-CZ" sz="2500" dirty="0" smtClean="0"/>
            </a:br>
            <a:r>
              <a:rPr lang="cs-CZ" sz="2500" dirty="0" smtClean="0"/>
              <a:t>a </a:t>
            </a:r>
            <a:r>
              <a:rPr lang="cs-CZ" sz="2500" dirty="0"/>
              <a:t>městských policiích, ve Vojenské policii, Celní </a:t>
            </a:r>
            <a:r>
              <a:rPr lang="cs-CZ" sz="2500" dirty="0" smtClean="0"/>
              <a:t>správě ČR, </a:t>
            </a:r>
            <a:r>
              <a:rPr lang="cs-CZ" sz="2500" dirty="0"/>
              <a:t>Bezpečnostní informační službě, Vězeňské </a:t>
            </a:r>
            <a:r>
              <a:rPr lang="cs-CZ" sz="2500" dirty="0" smtClean="0"/>
              <a:t>službě ČR, ale i v </a:t>
            </a:r>
            <a:r>
              <a:rPr lang="cs-CZ" sz="2500" dirty="0"/>
              <a:t>soukromých bezpečnostních službách. Civilní absolventi se po ukončení studia mohou ucházet o přijetí do služebního poměru u Policie ČR nebo se uplatní jako řídící pracovníci a specialisté při zajišťování bezpečnosti ve veřejném a soukromém sektoru bezpečnostních služeb, </a:t>
            </a:r>
            <a:r>
              <a:rPr lang="cs-CZ" sz="2500" dirty="0" smtClean="0"/>
              <a:t/>
            </a:r>
            <a:br>
              <a:rPr lang="cs-CZ" sz="2500" dirty="0" smtClean="0"/>
            </a:br>
            <a:r>
              <a:rPr lang="cs-CZ" sz="2500" dirty="0" smtClean="0"/>
              <a:t>v </a:t>
            </a:r>
            <a:r>
              <a:rPr lang="cs-CZ" sz="2500" dirty="0"/>
              <a:t>průmyslu, peněžnictví a v jiných hospodářských oborech. Uplatnění nacházejí také jako pracovníci úřadů státní správy a místní samosprávy.</a:t>
            </a:r>
          </a:p>
        </p:txBody>
      </p:sp>
    </p:spTree>
    <p:extLst>
      <p:ext uri="{BB962C8B-B14F-4D97-AF65-F5344CB8AC3E}">
        <p14:creationId xmlns:p14="http://schemas.microsoft.com/office/powerpoint/2010/main" val="41482973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Společné minimum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Společné minimum pro potřeby vzdělávání odborníků v oblasti bezpečnosti </a:t>
            </a:r>
          </a:p>
          <a:p>
            <a:r>
              <a:rPr lang="cs-CZ" dirty="0"/>
              <a:t>s</a:t>
            </a:r>
            <a:r>
              <a:rPr lang="cs-CZ" dirty="0" smtClean="0"/>
              <a:t>chváleno usnesením BRS ze dne </a:t>
            </a:r>
            <a:br>
              <a:rPr lang="cs-CZ" dirty="0" smtClean="0"/>
            </a:br>
            <a:r>
              <a:rPr lang="cs-CZ" dirty="0" smtClean="0"/>
              <a:t>3. července 2007 č. 32</a:t>
            </a:r>
          </a:p>
          <a:p>
            <a:r>
              <a:rPr lang="cs-CZ" dirty="0"/>
              <a:t>s</a:t>
            </a:r>
            <a:r>
              <a:rPr lang="cs-CZ" dirty="0" smtClean="0"/>
              <a:t>tanoveno pouze po bakalářský stupeň vzdělání</a:t>
            </a:r>
          </a:p>
          <a:p>
            <a:r>
              <a:rPr lang="cs-CZ" dirty="0"/>
              <a:t>j</a:t>
            </a:r>
            <a:r>
              <a:rPr lang="cs-CZ" dirty="0" smtClean="0"/>
              <a:t>iž neodpovídá současnému stavu poznání a potřebám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064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275040" cy="1301006"/>
          </a:xfrm>
        </p:spPr>
        <p:txBody>
          <a:bodyPr/>
          <a:lstStyle/>
          <a:p>
            <a:r>
              <a:rPr lang="cs-CZ" sz="2400" b="1" smtClean="0"/>
              <a:t>Nové společné </a:t>
            </a:r>
            <a:r>
              <a:rPr lang="cs-CZ" sz="2400" b="1" dirty="0"/>
              <a:t>minimum studijních programů vysokých škol v oblasti vzdělávání „Bezpečnostní obory“</a:t>
            </a:r>
            <a:r>
              <a:rPr lang="cs-CZ" sz="2000" b="1" dirty="0"/>
              <a:t> </a:t>
            </a:r>
            <a:br>
              <a:rPr lang="cs-CZ" sz="2000" b="1" dirty="0"/>
            </a:b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2400" b="1" dirty="0" smtClean="0"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2400" dirty="0">
              <a:ea typeface="Calibri"/>
            </a:endParaRP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1682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8651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124744"/>
            <a:ext cx="8472518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Materiál </a:t>
            </a:r>
            <a:r>
              <a:rPr lang="cs-CZ" dirty="0" smtClean="0"/>
              <a:t>bude </a:t>
            </a:r>
            <a:r>
              <a:rPr lang="cs-CZ" dirty="0"/>
              <a:t>určen veřejným a soukromým vysokým školám, které připravují akreditaci studijního programu v  oblasti bezpečnostní obory a budou vyžadovat stanovisko Ministerstva vnitra. Státní vysoké školy budou zpracovávat studijní programy v uvedené oblasti v souladu </a:t>
            </a:r>
            <a:r>
              <a:rPr lang="cs-CZ" dirty="0" smtClean="0"/>
              <a:t>s potřebami </a:t>
            </a:r>
            <a:r>
              <a:rPr lang="cs-CZ" dirty="0"/>
              <a:t>Ministerstva vnitra a Ministerstva obrany. </a:t>
            </a:r>
          </a:p>
        </p:txBody>
      </p:sp>
    </p:spTree>
    <p:extLst>
      <p:ext uri="{BB962C8B-B14F-4D97-AF65-F5344CB8AC3E}">
        <p14:creationId xmlns:p14="http://schemas.microsoft.com/office/powerpoint/2010/main" val="14087914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cs-CZ" b="1" dirty="0" smtClean="0"/>
              <a:t>MV a jeho role v procesu akreditace studijního programu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akreditaci </a:t>
            </a:r>
            <a:r>
              <a:rPr lang="cs-CZ" dirty="0"/>
              <a:t>uděluje Národní akreditační </a:t>
            </a:r>
            <a:r>
              <a:rPr lang="cs-CZ" dirty="0" smtClean="0"/>
              <a:t>úřad (NAÚ) na základě písemné žádosti VŠ </a:t>
            </a:r>
          </a:p>
          <a:p>
            <a:pPr algn="just"/>
            <a:r>
              <a:rPr lang="cs-CZ" dirty="0" smtClean="0"/>
              <a:t>před </a:t>
            </a:r>
            <a:r>
              <a:rPr lang="cs-CZ" dirty="0"/>
              <a:t>podáním </a:t>
            </a:r>
            <a:r>
              <a:rPr lang="cs-CZ" dirty="0" smtClean="0"/>
              <a:t>žádosti</a:t>
            </a:r>
            <a:r>
              <a:rPr lang="cs-CZ" dirty="0"/>
              <a:t> </a:t>
            </a:r>
            <a:r>
              <a:rPr lang="cs-CZ" dirty="0" smtClean="0"/>
              <a:t>o </a:t>
            </a:r>
            <a:r>
              <a:rPr lang="cs-CZ" dirty="0"/>
              <a:t>akreditaci studijního programu zaměřeného na přípravu odborníků v oblasti bezpečnosti České republiky </a:t>
            </a:r>
            <a:r>
              <a:rPr lang="cs-CZ" b="1" dirty="0"/>
              <a:t>požádá </a:t>
            </a:r>
            <a:r>
              <a:rPr lang="cs-CZ" b="1" dirty="0" smtClean="0"/>
              <a:t>VŠ o </a:t>
            </a:r>
            <a:r>
              <a:rPr lang="cs-CZ" b="1" u="sng" dirty="0"/>
              <a:t>souhlasné stanovisko</a:t>
            </a:r>
            <a:r>
              <a:rPr lang="cs-CZ" b="1" dirty="0"/>
              <a:t> Ministerstvo vnitra </a:t>
            </a:r>
            <a:endParaRPr lang="cs-CZ" b="1" dirty="0" smtClean="0"/>
          </a:p>
          <a:p>
            <a:pPr marL="0" indent="0" algn="just">
              <a:buNone/>
            </a:pPr>
            <a:r>
              <a:rPr lang="cs-CZ" b="1" dirty="0"/>
              <a:t> </a:t>
            </a:r>
            <a:r>
              <a:rPr lang="cs-CZ" b="1" dirty="0" smtClean="0"/>
              <a:t>  </a:t>
            </a:r>
            <a:r>
              <a:rPr lang="cs-CZ" dirty="0" smtClean="0"/>
              <a:t>(§ </a:t>
            </a:r>
            <a:r>
              <a:rPr lang="cs-CZ" dirty="0"/>
              <a:t>79 odst. 2 písm. g) zákona o vysokých </a:t>
            </a:r>
            <a:r>
              <a:rPr lang="cs-CZ" dirty="0" smtClean="0"/>
              <a:t>       </a:t>
            </a:r>
          </a:p>
          <a:p>
            <a:pPr marL="0" indent="0" algn="just">
              <a:buNone/>
            </a:pPr>
            <a:r>
              <a:rPr lang="cs-CZ" dirty="0" smtClean="0"/>
              <a:t>    školách)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4027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124744"/>
            <a:ext cx="8472518" cy="53285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sz="3300" b="1" dirty="0" smtClean="0"/>
              <a:t>NAÚ před </a:t>
            </a:r>
            <a:r>
              <a:rPr lang="cs-CZ" sz="3300" b="1" dirty="0"/>
              <a:t>udělením akreditace </a:t>
            </a:r>
            <a:r>
              <a:rPr lang="cs-CZ" sz="3300" dirty="0"/>
              <a:t>studijního programu vysoké škole v případě, že je studijní program zaměřen na přípravu odborníků v oblasti bezpečnosti České republiky, </a:t>
            </a:r>
            <a:r>
              <a:rPr lang="cs-CZ" sz="3300" b="1" dirty="0"/>
              <a:t>požádá Ministerstvo vnitra o </a:t>
            </a:r>
            <a:r>
              <a:rPr lang="cs-CZ" sz="3300" b="1" u="sng" dirty="0"/>
              <a:t>kladné stanovisko</a:t>
            </a:r>
            <a:r>
              <a:rPr lang="cs-CZ" sz="3300" b="1" dirty="0"/>
              <a:t>  </a:t>
            </a:r>
            <a:r>
              <a:rPr lang="cs-CZ" sz="3300" b="1" dirty="0" smtClean="0"/>
              <a:t/>
            </a:r>
            <a:br>
              <a:rPr lang="cs-CZ" sz="3300" b="1" dirty="0" smtClean="0"/>
            </a:br>
            <a:r>
              <a:rPr lang="cs-CZ" sz="3300" dirty="0" smtClean="0"/>
              <a:t>(§ </a:t>
            </a:r>
            <a:r>
              <a:rPr lang="cs-CZ" sz="3300" dirty="0"/>
              <a:t>78 odst. 6 zákona o vysokých školách</a:t>
            </a:r>
            <a:r>
              <a:rPr lang="cs-CZ" sz="3300" dirty="0" smtClean="0"/>
              <a:t>).</a:t>
            </a:r>
          </a:p>
          <a:p>
            <a:pPr marL="0" indent="0" algn="just">
              <a:buNone/>
            </a:pPr>
            <a:endParaRPr lang="cs-CZ" sz="3300" dirty="0"/>
          </a:p>
          <a:p>
            <a:pPr algn="just"/>
            <a:r>
              <a:rPr lang="cs-CZ" sz="3300" dirty="0"/>
              <a:t>V případě, kdy studijní program zaměřený na přípravu odborníků v oblasti bezpečnosti České </a:t>
            </a:r>
            <a:r>
              <a:rPr lang="cs-CZ" sz="3300" dirty="0" smtClean="0"/>
              <a:t>republiky bude </a:t>
            </a:r>
            <a:r>
              <a:rPr lang="cs-CZ" sz="3300" dirty="0"/>
              <a:t>uskutečňován na základě institucionální </a:t>
            </a:r>
            <a:r>
              <a:rPr lang="cs-CZ" sz="3300" dirty="0" smtClean="0"/>
              <a:t>akreditace, </a:t>
            </a:r>
            <a:r>
              <a:rPr lang="cs-CZ" sz="3300" b="1" dirty="0"/>
              <a:t>vysoká škola požádá Ministerstvo vnitra o </a:t>
            </a:r>
            <a:r>
              <a:rPr lang="cs-CZ" sz="3300" b="1" u="sng" dirty="0"/>
              <a:t>povolení</a:t>
            </a:r>
            <a:r>
              <a:rPr lang="cs-CZ" sz="3300" b="1" dirty="0"/>
              <a:t> k jeho uskutečňování </a:t>
            </a:r>
            <a:r>
              <a:rPr lang="cs-CZ" sz="3300" dirty="0" smtClean="0"/>
              <a:t>(§ </a:t>
            </a:r>
            <a:r>
              <a:rPr lang="cs-CZ" sz="3300" dirty="0"/>
              <a:t>78 odst. 7 zákona o vysokých školách).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8940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275040" cy="1301006"/>
          </a:xfrm>
        </p:spPr>
        <p:txBody>
          <a:bodyPr/>
          <a:lstStyle/>
          <a:p>
            <a:r>
              <a:rPr lang="cs-CZ" sz="2800" b="1" dirty="0" smtClean="0"/>
              <a:t>Žadatelé o stanovisko k akreditaci </a:t>
            </a:r>
            <a:br>
              <a:rPr lang="cs-CZ" sz="2800" b="1" dirty="0" smtClean="0"/>
            </a:br>
            <a:r>
              <a:rPr lang="cs-CZ" sz="2800" b="1" dirty="0" smtClean="0"/>
              <a:t>– bezpečnostní obory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u="sng" dirty="0" smtClean="0"/>
              <a:t>Např.:</a:t>
            </a:r>
          </a:p>
          <a:p>
            <a:r>
              <a:rPr lang="cs-CZ" dirty="0" smtClean="0"/>
              <a:t>Univerzita obrany</a:t>
            </a:r>
          </a:p>
          <a:p>
            <a:r>
              <a:rPr lang="cs-CZ" dirty="0" smtClean="0"/>
              <a:t>ČVUT</a:t>
            </a:r>
          </a:p>
          <a:p>
            <a:r>
              <a:rPr lang="cs-CZ" dirty="0" smtClean="0"/>
              <a:t>Vysoká škola regionálního rozvoje </a:t>
            </a:r>
            <a:br>
              <a:rPr lang="cs-CZ" dirty="0" smtClean="0"/>
            </a:br>
            <a:r>
              <a:rPr lang="cs-CZ" dirty="0" smtClean="0"/>
              <a:t>a Bankovní institut – AMBIS</a:t>
            </a:r>
            <a:r>
              <a:rPr lang="cs-CZ" dirty="0"/>
              <a:t> </a:t>
            </a:r>
            <a:r>
              <a:rPr lang="cs-CZ" dirty="0" smtClean="0"/>
              <a:t>a.s.</a:t>
            </a:r>
          </a:p>
          <a:p>
            <a:r>
              <a:rPr lang="cs-CZ" dirty="0" smtClean="0"/>
              <a:t>Univerzita Tomáše Bati ve Zlíně</a:t>
            </a:r>
          </a:p>
          <a:p>
            <a:r>
              <a:rPr lang="cs-CZ" dirty="0" smtClean="0"/>
              <a:t>Vysoká škola báňská</a:t>
            </a:r>
          </a:p>
          <a:p>
            <a:r>
              <a:rPr lang="cs-CZ" dirty="0" smtClean="0"/>
              <a:t>Vysoká škola podnikání a práva, a. s. </a:t>
            </a:r>
          </a:p>
          <a:p>
            <a:r>
              <a:rPr lang="cs-CZ" dirty="0" smtClean="0"/>
              <a:t>CEVRO Institut, z. </a:t>
            </a:r>
            <a:r>
              <a:rPr lang="cs-CZ" dirty="0" err="1" smtClean="0"/>
              <a:t>ú.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57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sz="4000" dirty="0" smtClean="0"/>
              <a:t>Děkuji za pozornost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3984132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dirty="0" smtClean="0"/>
              <a:t>Střední vzdělávání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484784"/>
            <a:ext cx="8472518" cy="5112568"/>
          </a:xfrm>
        </p:spPr>
        <p:txBody>
          <a:bodyPr>
            <a:normAutofit/>
          </a:bodyPr>
          <a:lstStyle/>
          <a:p>
            <a:r>
              <a:rPr lang="cs-CZ" sz="4000" b="1" u="sng" dirty="0" smtClean="0"/>
              <a:t>Stupeň vzdělání:</a:t>
            </a:r>
            <a:r>
              <a:rPr lang="cs-CZ" sz="4000" b="1" dirty="0" smtClean="0"/>
              <a:t> střední vzdělání s maturitní zkouškou</a:t>
            </a:r>
            <a:endParaRPr lang="cs-CZ" sz="4000" b="1" dirty="0"/>
          </a:p>
          <a:p>
            <a:r>
              <a:rPr lang="cs-CZ" sz="4000" b="1" u="sng" dirty="0" smtClean="0"/>
              <a:t>Obor vzdělání:</a:t>
            </a:r>
            <a:r>
              <a:rPr lang="cs-CZ" sz="4000" b="1" dirty="0" smtClean="0"/>
              <a:t> 68-42-M/01 Bezpečnostně právní činnost </a:t>
            </a:r>
            <a:endParaRPr lang="cs-CZ" sz="3900" b="1" dirty="0" smtClean="0"/>
          </a:p>
          <a:p>
            <a:pPr marL="355600" indent="-355600">
              <a:tabLst>
                <a:tab pos="355600" algn="l"/>
              </a:tabLst>
            </a:pPr>
            <a:r>
              <a:rPr lang="cs-CZ" sz="3900" b="1" dirty="0" smtClean="0"/>
              <a:t>Vzdělávání realizováno </a:t>
            </a:r>
            <a:r>
              <a:rPr lang="cs-CZ" sz="3900" b="1" u="sng" dirty="0" smtClean="0"/>
              <a:t>dle RVP </a:t>
            </a:r>
            <a:r>
              <a:rPr lang="cs-CZ" sz="3900" b="1" dirty="0" smtClean="0"/>
              <a:t>pro obor vzdělání 68-42-M/01 Bezpečnostně právní činnost</a:t>
            </a:r>
          </a:p>
          <a:p>
            <a:pPr marL="0" indent="0">
              <a:buNone/>
            </a:pPr>
            <a:endParaRPr lang="cs-CZ" sz="3900" b="1" dirty="0" smtClean="0"/>
          </a:p>
          <a:p>
            <a:pPr marL="0" indent="0">
              <a:buNone/>
            </a:pPr>
            <a:endParaRPr lang="cs-CZ" sz="3900" b="1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36704" cy="1143000"/>
          </a:xfrm>
        </p:spPr>
        <p:txBody>
          <a:bodyPr/>
          <a:lstStyle/>
          <a:p>
            <a:pPr algn="ctr"/>
            <a:r>
              <a:rPr lang="cs-CZ" sz="4400" b="1" dirty="0" smtClean="0"/>
              <a:t>RVP - Rámcový vzdělávací program 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5141168"/>
          </a:xfrm>
        </p:spPr>
        <p:txBody>
          <a:bodyPr>
            <a:normAutofit fontScale="70000" lnSpcReduction="20000"/>
          </a:bodyPr>
          <a:lstStyle/>
          <a:p>
            <a:pPr lvl="0" algn="just" hangingPunct="0">
              <a:spcAft>
                <a:spcPts val="600"/>
              </a:spcAft>
            </a:pPr>
            <a:r>
              <a:rPr lang="cs-CZ" sz="4000" dirty="0"/>
              <a:t>P</a:t>
            </a:r>
            <a:r>
              <a:rPr lang="cs-CZ" sz="4000" dirty="0" smtClean="0"/>
              <a:t>rogramový dokument </a:t>
            </a:r>
            <a:r>
              <a:rPr lang="cs-CZ" sz="4000" b="1" u="sng" dirty="0" smtClean="0">
                <a:solidFill>
                  <a:prstClr val="black"/>
                </a:solidFill>
                <a:ea typeface="Times New Roman"/>
              </a:rPr>
              <a:t>vymezující </a:t>
            </a:r>
            <a:r>
              <a:rPr lang="cs-CZ" sz="4000" b="1" u="sng" dirty="0">
                <a:solidFill>
                  <a:prstClr val="black"/>
                </a:solidFill>
                <a:ea typeface="Times New Roman"/>
              </a:rPr>
              <a:t>závazný „rámec“</a:t>
            </a:r>
            <a:r>
              <a:rPr lang="cs-CZ" sz="4000" dirty="0">
                <a:solidFill>
                  <a:prstClr val="black"/>
                </a:solidFill>
                <a:ea typeface="Times New Roman"/>
              </a:rPr>
              <a:t> pro konkrétní etapu </a:t>
            </a:r>
            <a:r>
              <a:rPr lang="cs-CZ" sz="4000" dirty="0" smtClean="0">
                <a:solidFill>
                  <a:prstClr val="black"/>
                </a:solidFill>
                <a:ea typeface="Times New Roman"/>
              </a:rPr>
              <a:t>vzdělávání</a:t>
            </a:r>
          </a:p>
          <a:p>
            <a:pPr lvl="0" indent="12700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4000" dirty="0" smtClean="0"/>
              <a:t> konkretizuje obecné </a:t>
            </a:r>
            <a:r>
              <a:rPr lang="cs-CZ" sz="4000" dirty="0"/>
              <a:t>cíle vzdělávání</a:t>
            </a:r>
            <a:r>
              <a:rPr lang="cs-CZ" sz="4000" dirty="0" smtClean="0"/>
              <a:t>,</a:t>
            </a:r>
          </a:p>
          <a:p>
            <a:pPr marL="715963" lvl="0" indent="-360363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4000" dirty="0" smtClean="0"/>
              <a:t>specifikuje </a:t>
            </a:r>
            <a:r>
              <a:rPr lang="cs-CZ" sz="4000" dirty="0"/>
              <a:t>klíčové kompetence důležité pro rozvoj osobnosti žáků, </a:t>
            </a:r>
            <a:endParaRPr lang="cs-CZ" sz="4000" dirty="0" smtClean="0"/>
          </a:p>
          <a:p>
            <a:pPr marL="715963" lvl="0" indent="-360363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4000" dirty="0" smtClean="0"/>
              <a:t>vymezuje </a:t>
            </a:r>
            <a:r>
              <a:rPr lang="cs-CZ" sz="4000" dirty="0"/>
              <a:t>věcné oblasti vzdělávání a jejich obsahy, </a:t>
            </a:r>
            <a:endParaRPr lang="cs-CZ" sz="4000" dirty="0" smtClean="0"/>
          </a:p>
          <a:p>
            <a:pPr marL="715963" lvl="0" indent="-360363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4000" dirty="0" smtClean="0"/>
              <a:t>charakterizuje </a:t>
            </a:r>
            <a:r>
              <a:rPr lang="cs-CZ" sz="4000" dirty="0"/>
              <a:t>očekávané výsledky </a:t>
            </a:r>
            <a:r>
              <a:rPr lang="cs-CZ" sz="4000" dirty="0" smtClean="0"/>
              <a:t>vzdělávání,</a:t>
            </a:r>
          </a:p>
          <a:p>
            <a:pPr marL="715963" lvl="0" indent="-360363" algn="just" hangingPunct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4000" dirty="0" smtClean="0"/>
              <a:t>stanovuje </a:t>
            </a:r>
            <a:r>
              <a:rPr lang="cs-CZ" sz="4000" dirty="0"/>
              <a:t>rámce a pravidla pro tvorbu </a:t>
            </a:r>
            <a:r>
              <a:rPr lang="cs-CZ" sz="4000" dirty="0" smtClean="0">
                <a:solidFill>
                  <a:prstClr val="black"/>
                </a:solidFill>
                <a:ea typeface="Times New Roman"/>
              </a:rPr>
              <a:t>realizačních programových dokumentů </a:t>
            </a:r>
            <a:r>
              <a:rPr lang="cs-CZ" sz="4000" dirty="0">
                <a:solidFill>
                  <a:prstClr val="black"/>
                </a:solidFill>
                <a:ea typeface="Times New Roman"/>
              </a:rPr>
              <a:t>– </a:t>
            </a:r>
            <a:r>
              <a:rPr lang="cs-CZ" sz="4000" dirty="0" smtClean="0">
                <a:solidFill>
                  <a:prstClr val="black"/>
                </a:solidFill>
                <a:ea typeface="Times New Roman"/>
              </a:rPr>
              <a:t>školních vzdělávacích programů. </a:t>
            </a:r>
            <a:endParaRPr lang="cs-CZ" sz="4000" dirty="0">
              <a:solidFill>
                <a:prstClr val="black"/>
              </a:solidFill>
              <a:ea typeface="Times New Roman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5172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r>
              <a:rPr lang="cs-CZ" sz="4000" b="1" dirty="0"/>
              <a:t>Klíčové obsahové okruhy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4400" b="1" dirty="0">
                <a:solidFill>
                  <a:prstClr val="black"/>
                </a:solidFill>
              </a:rPr>
              <a:t>Právní vzdělávání</a:t>
            </a:r>
          </a:p>
          <a:p>
            <a:pPr lvl="0"/>
            <a:r>
              <a:rPr lang="cs-CZ" sz="4400" b="1" dirty="0">
                <a:solidFill>
                  <a:prstClr val="black"/>
                </a:solidFill>
              </a:rPr>
              <a:t>Bezpečnostní příprava</a:t>
            </a:r>
          </a:p>
          <a:p>
            <a:pPr lvl="0"/>
            <a:r>
              <a:rPr lang="cs-CZ" sz="4400" b="1" dirty="0">
                <a:solidFill>
                  <a:prstClr val="black"/>
                </a:solidFill>
              </a:rPr>
              <a:t>Prevence a odhalování kriminality</a:t>
            </a:r>
          </a:p>
          <a:p>
            <a:pPr lvl="0"/>
            <a:r>
              <a:rPr lang="cs-CZ" sz="4400" b="1" dirty="0">
                <a:solidFill>
                  <a:prstClr val="black"/>
                </a:solidFill>
              </a:rPr>
              <a:t>Sebeobrana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6010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cs-CZ" sz="3600" b="1" dirty="0" smtClean="0"/>
              <a:t>68-42-M/01 Bezpečnostně právní činnost (BPČ)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Obor vzdělání </a:t>
            </a:r>
            <a:r>
              <a:rPr lang="cs-CZ" dirty="0" smtClean="0"/>
              <a:t>lze </a:t>
            </a:r>
            <a:r>
              <a:rPr lang="cs-CZ" dirty="0"/>
              <a:t>studovat pouze na školách zřizovaných Ministerstvem vnitra nebo školách s oprávněním k výuce podmíněným uzavřením dohody s </a:t>
            </a:r>
            <a:r>
              <a:rPr lang="cs-CZ" dirty="0" smtClean="0"/>
              <a:t>MV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Nařízení </a:t>
            </a:r>
            <a:r>
              <a:rPr lang="cs-CZ" dirty="0"/>
              <a:t>vlády č. 211/2010 Sb., o soustavě oborů vzdělání v základním, středním a vyšším odborném </a:t>
            </a:r>
            <a:r>
              <a:rPr lang="cs-CZ" dirty="0" smtClean="0"/>
              <a:t>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8378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980728"/>
            <a:ext cx="8472518" cy="5544616"/>
          </a:xfrm>
        </p:spPr>
        <p:txBody>
          <a:bodyPr>
            <a:normAutofit fontScale="92500"/>
          </a:bodyPr>
          <a:lstStyle/>
          <a:p>
            <a:pPr lvl="0"/>
            <a:r>
              <a:rPr lang="cs-CZ" sz="3700" b="1" u="sng" dirty="0">
                <a:solidFill>
                  <a:prstClr val="black"/>
                </a:solidFill>
              </a:rPr>
              <a:t>Rezortní – zřizovatel MV</a:t>
            </a:r>
          </a:p>
          <a:p>
            <a:pPr lvl="0" indent="1270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prstClr val="black"/>
                </a:solidFill>
              </a:rPr>
              <a:t> VPŠ a SPŠ MV v </a:t>
            </a:r>
            <a:r>
              <a:rPr lang="cs-CZ" b="1" dirty="0" smtClean="0">
                <a:solidFill>
                  <a:prstClr val="black"/>
                </a:solidFill>
              </a:rPr>
              <a:t>Praze</a:t>
            </a:r>
          </a:p>
          <a:p>
            <a:pPr lvl="0" indent="1270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b="1" dirty="0" smtClean="0">
                <a:solidFill>
                  <a:prstClr val="black"/>
                </a:solidFill>
              </a:rPr>
              <a:t>VPŠ a SPŠ MV v Praze, pobočka Sokolov</a:t>
            </a:r>
            <a:endParaRPr lang="cs-CZ" b="1" dirty="0">
              <a:solidFill>
                <a:prstClr val="black"/>
              </a:solidFill>
            </a:endParaRPr>
          </a:p>
          <a:p>
            <a:pPr lvl="0" indent="1270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prstClr val="black"/>
                </a:solidFill>
              </a:rPr>
              <a:t> VPŠ a SPŠ MV v Holešově</a:t>
            </a:r>
          </a:p>
          <a:p>
            <a:pPr marL="0" lvl="0" indent="0">
              <a:buNone/>
            </a:pPr>
            <a:endParaRPr lang="cs-CZ" sz="2500" b="1" dirty="0">
              <a:solidFill>
                <a:prstClr val="black"/>
              </a:solidFill>
            </a:endParaRPr>
          </a:p>
          <a:p>
            <a:pPr lvl="0"/>
            <a:r>
              <a:rPr lang="cs-CZ" sz="3700" b="1" u="sng" dirty="0">
                <a:solidFill>
                  <a:prstClr val="black"/>
                </a:solidFill>
              </a:rPr>
              <a:t>Mimorezortní – zřizovatel kraj x soukromý subjekt</a:t>
            </a:r>
          </a:p>
          <a:p>
            <a:pPr lvl="0" indent="12700">
              <a:buFont typeface="Wingdings" panose="05000000000000000000" pitchFamily="2" charset="2"/>
              <a:buChar char="§"/>
            </a:pPr>
            <a:r>
              <a:rPr lang="cs-CZ" sz="2500" b="1" dirty="0">
                <a:solidFill>
                  <a:prstClr val="black"/>
                </a:solidFill>
              </a:rPr>
              <a:t> </a:t>
            </a:r>
            <a:r>
              <a:rPr lang="cs-CZ" b="1" dirty="0">
                <a:solidFill>
                  <a:prstClr val="black"/>
                </a:solidFill>
              </a:rPr>
              <a:t>29 škol s oprávněním k výuce oboru   </a:t>
            </a:r>
          </a:p>
          <a:p>
            <a:pPr lvl="0" indent="0">
              <a:buNone/>
            </a:pPr>
            <a:r>
              <a:rPr lang="cs-CZ" b="1" dirty="0">
                <a:solidFill>
                  <a:prstClr val="black"/>
                </a:solidFill>
              </a:rPr>
              <a:t>  </a:t>
            </a:r>
            <a:r>
              <a:rPr lang="cs-CZ" b="1" dirty="0" smtClean="0">
                <a:solidFill>
                  <a:prstClr val="black"/>
                </a:solidFill>
              </a:rPr>
              <a:t>vzdělání </a:t>
            </a:r>
            <a:r>
              <a:rPr lang="cs-CZ" b="1" dirty="0">
                <a:solidFill>
                  <a:prstClr val="black"/>
                </a:solidFill>
              </a:rPr>
              <a:t>68-42-M/01 Bezpečnostně právní </a:t>
            </a:r>
          </a:p>
          <a:p>
            <a:pPr lvl="0" indent="0">
              <a:buNone/>
            </a:pPr>
            <a:r>
              <a:rPr lang="cs-CZ" b="1" dirty="0">
                <a:solidFill>
                  <a:prstClr val="black"/>
                </a:solidFill>
              </a:rPr>
              <a:t>  </a:t>
            </a:r>
            <a:r>
              <a:rPr lang="cs-CZ" b="1" dirty="0" smtClean="0">
                <a:solidFill>
                  <a:prstClr val="black"/>
                </a:solidFill>
              </a:rPr>
              <a:t>činnost</a:t>
            </a:r>
            <a:endParaRPr lang="cs-CZ" b="1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2049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cs-CZ" sz="4400" b="1" dirty="0" smtClean="0"/>
              <a:t>Počty žáků </a:t>
            </a:r>
            <a:br>
              <a:rPr lang="cs-CZ" sz="4400" b="1" dirty="0" smtClean="0"/>
            </a:br>
            <a:r>
              <a:rPr lang="cs-CZ" sz="4400" b="1" dirty="0" smtClean="0"/>
              <a:t>v rezortních školách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5141168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školní rok 2022/2023</a:t>
            </a:r>
            <a:endParaRPr lang="cs-CZ" u="sng" dirty="0"/>
          </a:p>
          <a:p>
            <a:r>
              <a:rPr lang="cs-CZ" dirty="0" smtClean="0"/>
              <a:t>VPŠ a SPŠ MV v Praze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(včetně pobočky Sokolov)</a:t>
            </a:r>
          </a:p>
          <a:p>
            <a:pPr marL="457200" lvl="1" indent="0" algn="ctr">
              <a:buNone/>
            </a:pPr>
            <a:r>
              <a:rPr lang="cs-CZ" sz="4400" b="1" dirty="0" smtClean="0">
                <a:solidFill>
                  <a:srgbClr val="FF0000"/>
                </a:solidFill>
              </a:rPr>
              <a:t>544 žáků 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VPŠ a SPŠ MV v </a:t>
            </a:r>
            <a:r>
              <a:rPr lang="cs-CZ" dirty="0" smtClean="0">
                <a:solidFill>
                  <a:prstClr val="black"/>
                </a:solidFill>
              </a:rPr>
              <a:t>Holešově</a:t>
            </a:r>
          </a:p>
          <a:p>
            <a:pPr marL="0" lvl="0" indent="0"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    </a:t>
            </a:r>
            <a:r>
              <a:rPr lang="cs-CZ" sz="4400" b="1" dirty="0" smtClean="0">
                <a:solidFill>
                  <a:srgbClr val="FF0000"/>
                </a:solidFill>
              </a:rPr>
              <a:t>480 žáků</a:t>
            </a:r>
          </a:p>
          <a:p>
            <a:pPr marL="0" lvl="0" indent="0">
              <a:buNone/>
            </a:pPr>
            <a:r>
              <a:rPr lang="cs-CZ" sz="4400" b="1" u="sng" dirty="0" smtClean="0">
                <a:solidFill>
                  <a:srgbClr val="FF0000"/>
                </a:solidFill>
              </a:rPr>
              <a:t>CELKEM   1 024 žáků</a:t>
            </a:r>
            <a:endParaRPr lang="cs-CZ" sz="4400" b="1" u="sng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3864838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r>
              <a:rPr lang="cs-CZ" sz="3600" b="1" dirty="0"/>
              <a:t>Počty žáků </a:t>
            </a:r>
            <a:br>
              <a:rPr lang="cs-CZ" sz="3600" b="1" dirty="0"/>
            </a:br>
            <a:r>
              <a:rPr lang="cs-CZ" sz="3600" b="1" dirty="0"/>
              <a:t>v </a:t>
            </a:r>
            <a:r>
              <a:rPr lang="cs-CZ" sz="3600" b="1" dirty="0" smtClean="0"/>
              <a:t>mimorezortních </a:t>
            </a:r>
            <a:r>
              <a:rPr lang="cs-CZ" sz="3600" b="1" dirty="0"/>
              <a:t>školách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sz="4000" dirty="0" smtClean="0"/>
              <a:t>Cílová oborová kapacita škol s oprávněním k výuce oboru vzdělání 68-42-M/01 Bezpečnostně právní činnost</a:t>
            </a:r>
          </a:p>
          <a:p>
            <a:pPr marL="0" indent="0" algn="just">
              <a:buNone/>
            </a:pPr>
            <a:r>
              <a:rPr lang="cs-CZ" sz="4000" dirty="0" smtClean="0"/>
              <a:t>(Rejstřík škol a školských zařízení)</a:t>
            </a:r>
          </a:p>
          <a:p>
            <a:pPr marL="0" indent="0" algn="ctr">
              <a:buNone/>
            </a:pPr>
            <a:r>
              <a:rPr lang="cs-CZ" sz="4400" b="1" dirty="0" smtClean="0">
                <a:solidFill>
                  <a:schemeClr val="tx2">
                    <a:lumMod val="75000"/>
                  </a:schemeClr>
                </a:solidFill>
              </a:rPr>
              <a:t>6 230 žáků</a:t>
            </a:r>
            <a:endParaRPr lang="cs-CZ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18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V_sablona2_2007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MV_sablona2_2007</Template>
  <TotalTime>1055</TotalTime>
  <Words>809</Words>
  <Application>Microsoft Office PowerPoint</Application>
  <PresentationFormat>Předvádění na obrazovce (4:3)</PresentationFormat>
  <Paragraphs>150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MV_sablona2_2007</vt:lpstr>
      <vt:lpstr>Bezpečnostní vzdělávání  v ČR</vt:lpstr>
      <vt:lpstr>Prezentace aplikace PowerPoint</vt:lpstr>
      <vt:lpstr>Střední vzdělávání</vt:lpstr>
      <vt:lpstr>RVP - Rámcový vzdělávací program </vt:lpstr>
      <vt:lpstr>Klíčové obsahové okruhy</vt:lpstr>
      <vt:lpstr>68-42-M/01 Bezpečnostně právní činnost (BPČ)</vt:lpstr>
      <vt:lpstr>Prezentace aplikace PowerPoint</vt:lpstr>
      <vt:lpstr>Počty žáků  v rezortních školách</vt:lpstr>
      <vt:lpstr>Počty žáků  v mimorezortních školách</vt:lpstr>
      <vt:lpstr>Počty absolventů</vt:lpstr>
      <vt:lpstr>Profil absolventa </vt:lpstr>
      <vt:lpstr>Vyšší odborné vzdělávání</vt:lpstr>
      <vt:lpstr>Vzdělávací programy rezortních škol</vt:lpstr>
      <vt:lpstr>Vzdělávací programy mimorezortních škol</vt:lpstr>
      <vt:lpstr>Počty studentů  v rezortních školách</vt:lpstr>
      <vt:lpstr>Terciální vzdělávání</vt:lpstr>
      <vt:lpstr>Prezentace aplikace PowerPoint</vt:lpstr>
      <vt:lpstr>Policejní akademie ČR  v Praze (PA ČR)</vt:lpstr>
      <vt:lpstr>Fakulta bezpečnostně právní</vt:lpstr>
      <vt:lpstr>Fakulta bezpečnostního managementu</vt:lpstr>
      <vt:lpstr>Univerzita</vt:lpstr>
      <vt:lpstr>Profil absolventa PA ČR</vt:lpstr>
      <vt:lpstr>Společné minimum</vt:lpstr>
      <vt:lpstr>Nové společné minimum studijních programů vysokých škol v oblasti vzdělávání „Bezpečnostní obory“  </vt:lpstr>
      <vt:lpstr>Prezentace aplikace PowerPoint</vt:lpstr>
      <vt:lpstr>MV a jeho role v procesu akreditace studijního programu</vt:lpstr>
      <vt:lpstr>Prezentace aplikace PowerPoint</vt:lpstr>
      <vt:lpstr>Žadatelé o stanovisko k akreditaci  – bezpečnostní obory</vt:lpstr>
      <vt:lpstr>Prezentace aplikace PowerPoint</vt:lpstr>
    </vt:vector>
  </TitlesOfParts>
  <Company>MV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MVCR</dc:creator>
  <cp:lastModifiedBy>NOVÁK Petr, JUDr., Ph.D.</cp:lastModifiedBy>
  <cp:revision>56</cp:revision>
  <dcterms:created xsi:type="dcterms:W3CDTF">2019-08-15T08:43:08Z</dcterms:created>
  <dcterms:modified xsi:type="dcterms:W3CDTF">2019-09-02T13:35:36Z</dcterms:modified>
</cp:coreProperties>
</file>