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353" r:id="rId5"/>
    <p:sldId id="354" r:id="rId6"/>
    <p:sldId id="371" r:id="rId7"/>
    <p:sldId id="355" r:id="rId8"/>
    <p:sldId id="356" r:id="rId9"/>
    <p:sldId id="367" r:id="rId10"/>
    <p:sldId id="357" r:id="rId11"/>
    <p:sldId id="360" r:id="rId12"/>
    <p:sldId id="358" r:id="rId13"/>
    <p:sldId id="362" r:id="rId14"/>
    <p:sldId id="363" r:id="rId15"/>
    <p:sldId id="364" r:id="rId16"/>
    <p:sldId id="365" r:id="rId17"/>
    <p:sldId id="366" r:id="rId18"/>
    <p:sldId id="368" r:id="rId19"/>
    <p:sldId id="369" r:id="rId20"/>
    <p:sldId id="359" r:id="rId21"/>
    <p:sldId id="361" r:id="rId22"/>
    <p:sldId id="278" r:id="rId2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242"/>
    <a:srgbClr val="9B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41" autoAdjust="0"/>
    <p:restoredTop sz="94660"/>
  </p:normalViewPr>
  <p:slideViewPr>
    <p:cSldViewPr>
      <p:cViewPr>
        <p:scale>
          <a:sx n="90" d="100"/>
          <a:sy n="90" d="100"/>
        </p:scale>
        <p:origin x="-236" y="9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514AC-81AD-4FEA-AADD-029FC74D5A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0E15-883D-4284-8202-DDF915A6FC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89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0A572-8277-4288-9675-69F26E64CE72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D5BF-960E-49AC-A528-36B081109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63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51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1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5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8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13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18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89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90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63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0DCA-C8E3-4C04-AF3D-E2FA2107D090}" type="datetimeFigureOut">
              <a:rPr lang="cs-CZ" smtClean="0"/>
              <a:t>12.09.2019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950B4-AE9F-44E1-A94C-DEB0FD9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source=images&amp;cd=&amp;cad=rja&amp;uact=8&amp;ved=2ahUKEwiwnaLV3JvbAhXQMewKHbMZAs4QjRx6BAgBEAU&amp;url=https://www.flaticon.com/free-icon/city-hall_183410&amp;psig=AOvVaw3vpRZ3wIRwuy6Pd7ms9Tkv&amp;ust=15271611193540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z.cz/images/stories/PDF/predpisy/EK_SZ-komentar-24_04_2019-final.pdf" TargetMode="External"/><Relationship Id="rId2" Type="http://schemas.openxmlformats.org/officeDocument/2006/relationships/hyperlink" Target="http://www.nsz.cz/images/stories/PDF/predpisy/Eticky_kodex_statniho_zastup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96037"/>
            <a:ext cx="9144000" cy="6161964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540" y="1124744"/>
            <a:ext cx="8280920" cy="1968290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cs-CZ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Etický kodex státního zástupce</a:t>
            </a:r>
            <a:r>
              <a:rPr lang="cs-CZ" alt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0274"/>
            <a:ext cx="1872208" cy="769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292080" y="4005064"/>
            <a:ext cx="3528392" cy="1871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altLang="cs-CZ" sz="9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</a:pPr>
            <a:r>
              <a:rPr lang="cs-CZ" altLang="cs-CZ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Jiří Pavlík</a:t>
            </a:r>
          </a:p>
          <a:p>
            <a:pPr algn="l">
              <a:lnSpc>
                <a:spcPct val="170000"/>
              </a:lnSpc>
            </a:pPr>
            <a:r>
              <a:rPr lang="cs-CZ" altLang="cs-CZ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náměstek nejvyššího státního zástupce</a:t>
            </a:r>
          </a:p>
          <a:p>
            <a:pPr algn="l"/>
            <a:endParaRPr lang="cs-CZ" altLang="cs-CZ" sz="9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9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Brno 12. 9. 2019 </a:t>
            </a:r>
            <a:r>
              <a:rPr lang="cs-CZ" altLang="cs-CZ" sz="5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br>
              <a:rPr lang="cs-CZ" altLang="cs-CZ" sz="5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5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5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3" name="AutoShape 2" descr="Výsledek obrázku pro municipality ico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2863" y="-2582863"/>
            <a:ext cx="1288777" cy="128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municipality ico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569940" y="-2430463"/>
            <a:ext cx="1006948" cy="377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8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Příprava Etického kodexu státního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Etický kodex státního zástupce –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snaha o maximální konsenzus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 rámci soustavy státního zastupitelství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I. Sepsání podkladového materiálu se základními body etického kodexu a tezemi jeho komentáře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II. Pracovní skupina na celorepublikové poradě vedoucích státních zástupců – koncepční rozhodnutí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interní normativní akt, závazný, obecný 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III. Zpracování návrhu první verze etického kodexu a komentáře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IV. Připomínkové řízení – v rámci celé soustavy státního zastupitelství a Unie státních zástupců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ústní a písemné vypořádání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prostor na diskuzním fóru na Extranetu státního zastupitelství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V. Úpravy návrhu etického kodexu a komentáře podle výsledků připomínkového řízení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VI. Finalizace znění s vedoucími státními zástupci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VII. Sjednání etického kodexu a vydání komentáře k němu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Příprava Etického kodexu státního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 vydání Etického kodexu státního zástupce</a:t>
            </a:r>
          </a:p>
          <a:p>
            <a:pPr marL="0" indent="0" algn="just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společné opatření vedoucích státních zástupců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 personální pravomocí</a:t>
            </a: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využití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individuálních oprávnění, jimiž jsou nadáni podle ustanovení § 13c odst. 7 zákona č. 283/1993 Sb., o státním zastupitelství, ve znění pozdějších předpisů (dále jen „zákon o státním zastupitelství“), vydat v rámci jimi vykonávané personální správy státního zastupitelství opatření ve formě jednoho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dokumentu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8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Etický kodex státního zástupce</a:t>
            </a:r>
          </a:p>
          <a:p>
            <a:pPr marL="0" indent="0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www.nsz.cz/images/stories/PDF/predpisy/Eticky_kodex_statniho_zastupce.pdf</a:t>
            </a:r>
            <a:endParaRPr lang="cs-CZ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Komentář k Etickému kodexu státního zástupce</a:t>
            </a:r>
          </a:p>
          <a:p>
            <a:pPr marL="0" indent="0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www.nsz.cz/images/stories/PDF/predpisy/EK_SZ-komentar-24_04_2019-final.pdf</a:t>
            </a:r>
            <a:endParaRPr lang="cs-CZ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ke každému ustanovení komentář doplněný judikaturou kárných soudů (státní zástupci i soudci) i </a:t>
            </a: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stanovisky </a:t>
            </a:r>
            <a:r>
              <a:rPr lang="cs-C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etické komise Unie státních zástupců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0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I. Zákonnost a nezávislost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zástupce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vykonává působnost státního zastupitelství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důsledně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podle zákona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svého svědomí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nezávisle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na jiných orgánech i 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místních, politických, soukromých nebo jiných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vlivech a zájmech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tedy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nepřipustí, aby tyto subjekty zasahovaly do jeho činnosti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nad rámec zákona.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Nebojí se proti takovým zásahům a vlivům ohradit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Nezávislostí při výkonu působnosti se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nelze zaštiťovat při zjevném pochybení a nelze ji zaměňovat s 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neznalostí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si musí uvědomit, že důležité je nejen to, jaké je jeho vystupování v konkrétní situaci objektivně, ale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současně i to, jak se jeví navenek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se může dostat při výkonu pracovních povinností i do situace, kdy považuje určité činnosti za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příkře rozporné se svým svědomím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(např. z důvodu svého náboženského či morálního přesvědčení).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II. Nestrannost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Státní zástupce se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vyvaruje jakéhokoli neoprávněného zvýhodňování nebo znevýhodňování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osob při výkonu své funkce. Vyvaruje se takové činnosti, která by mohla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i jen zavdat důvodnou pochybnost o jeho nestrannosti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Státní zástupce při výkonu své působnosti nikoho nezvýhodňuje ani neznevýhodňuje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jeho národnost, rasu, etnický původ, náboženské nebo politické přesvědčení, sexuální orientaci nebo pro příslušnost k určité věkové nebo sociální skupině, ani pro subjektivní dojem, jímž na něj jednotlivé osoby působí.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nemůže být ale odtržen od reality světa a i od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potřeb komunikace nejen uvnitř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soustavy státního zastupitelství a s orgány veřejné moci, se kterými přichází v rámci výkonu funkce do styku,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ale současně i navenek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III. Odbornost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(1) Státní zástupce vykonává svou funkci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na nejvyšší odborné úrovni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. Za tímto účelem se soustavně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vzdělává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a prohlubuje svoje právní znalosti.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2) Při výkonu své funkce postupuje státní zástupce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iniciativně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tak, aby rychle a spolehlivě zjistil skutečný stav věci a podle výsledku učinil odpovídající rozhodnutí nebo opatření.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6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IV. Důvěryhodnost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(1) Státní zástupce si počíná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při výkonu své funkce i v osobním životě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tak, aby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nezpochybňoval důvěryhodnost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své osoby ani důvěryhodnost státního zastupitelství.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(2) Státní zástupce při výkonu funkce i v osobním životě dává najevo, že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dodržování právních předpisů je pro něj důležitou hodnotou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(3) Státní zástupce nesmí zpochybnit svou důvěryhodnost tím, že se bude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odvolávat na svou funkci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ve věcech, které s výkonem funkce státního zástupce nesouvisejí. Státní zástupce též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nesmí zneužít k soukromým účelům informace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, které se dozví při výkonu své funkce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(4) Státní zástupce nesmí přijmout majetkový či nemajetkový prospěch nebo výhodu (dále jen „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“) v souvislosti s výkonem působnosti státního zastupitelství. Státní zástupce může přijmout dar v souvislosti s výkonem své funkce, dar protokolární nebo dar poskytnutý zaměstnavatelem, ale nikoliv takový, jehož přijetím by zpochybňoval svoji nestrannost, nezávislost a důvěryhodnost.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(5) Státní zástupce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zvažuje vhodnost přijetí daru i v osobním životě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, a to z důvodu zachování důvěryhodnosti své osoby a důvěryhodnosti státního zastupitelství.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je státním zástupcem dvacet čtyři hodin denně, sedm dní v 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týdnu.</a:t>
            </a: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zástupci žijí běžným životem, navštěvují kulturní, sportovní a společenské akce, kde se nutně setkávají s řadou jiných osob.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Zdrženlivé vystupování ve veřejném prostoru a na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internetu,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včetně sociálních sítí.</a:t>
            </a: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Problematika darů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V. Důstojnost a vystupování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(1) Státní zástupce se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chová a vystupuje zdvořile a slušně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(2) Státní zástupce dbá při svém vystupování na zachovávání zákonem stanovené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mlčenlivosti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státního zástupce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(3) Státní zástupce dbá na to, aby při výkonu funkce byl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upraven a oblečen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způsobem, který odpovídá vážnosti jeho postavení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(4) Státní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zástupce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zachovává zásady zdvořilosti a slušnosti </a:t>
            </a: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i ve svém osobním životě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Státní zástupce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jedná slušně ve vztazích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ke svým kolegům, se zástupci jiných orgánů, se stranami a ostatními osobami, s nimiž přichází služebně do styku.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Důležité je uvědomit si, že roli hraje nejen vlastní úsudek (představa) státního zástupce, jaké chování je pro danou situaci řádné, ale též i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vnímání jeho chování jinými osobami (z vnějšku) vytváří obraz o tomto státním zástupci a státním zastupitelství jako celku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; i toto musí státní zástupce brát v úvahu. </a:t>
            </a:r>
          </a:p>
          <a:p>
            <a:pPr marL="0" indent="0" algn="just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Obsah Etického kodexu státního zástupce a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VI. Spolupráce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V zájmu spravedlnosti a ochrany veřejného zájmu spolupracují státní zástupci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při výkonu své funkce podle konkrétních okolností případu a v souladu s právními předpisy jak navzájem, tak i s jinými orgány prosazujícími právo, a to i zahraničními.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nepřípustné dopouštět se pod záminkou spolupráce snahy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přímo či nepřímo ovlivňovat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jiného státního zástupce při výkonu jeho funkce. 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Východiska a inspirační zdroje</a:t>
            </a:r>
          </a:p>
          <a:p>
            <a:pPr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Příprava Etického kodexu státního zástupce</a:t>
            </a:r>
          </a:p>
          <a:p>
            <a:pPr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Obsah Etického kodexu státního zástupce a komentář</a:t>
            </a:r>
          </a:p>
          <a:p>
            <a:pPr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Aplikační praxe</a:t>
            </a:r>
            <a:endParaRPr 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Char char="-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Aplikační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Etický kodex státního zástupce nabyl účinnosti dne 1. 5. 2019 – příliš zkušeností se spornými oblastmi zatím není</a:t>
            </a: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Konzultace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s vedoucím státním zástupcem – na vyžádání i důvěrně</a:t>
            </a:r>
          </a:p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na vyžádání vedoucího státního zástupce u Nejvyššího státního zastupitelství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jeden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 bodů každoroční celorepublikové porady vedoucích státních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zástupců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Školení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vedoucí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státní zástupci zajistí proškolení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nástupu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funkce státního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zástupce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vedoucí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státní zástupci zajistí proškolení státního zástupce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nejméně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jednou za 3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roky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 Aplikační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Otevřenost vůči společnosti – www.nsz.cz</a:t>
            </a:r>
            <a:endParaRPr lang="cs-CZ" sz="1600" dirty="0"/>
          </a:p>
          <a:p>
            <a:pPr marL="0" indent="0" algn="just">
              <a:buNone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348880"/>
            <a:ext cx="803275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2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91264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4165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etika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x morálka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v obecné mluvě pojmy zaměňovány</a:t>
            </a: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orálka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soubor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pravidel, hodnot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přesvědčení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které regulují a ovlivňují lidské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jednání, a které směřují k obecně uznávanému a žádoucímu – „co je“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společenská věda, jejímž předmětem zkoumání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morálka – „co být má“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normativní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 soubor ustálených pravidel lidského chování týkající se specifického prostředí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morálka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včetně morálky profesní je též normativním systémem, ale odlišným od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práva</a:t>
            </a:r>
          </a:p>
          <a:p>
            <a:pPr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1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státní zástupce byly v minulosti vydány různé etické kodexy: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Kodex profesionální etiky státního zástupce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připraven na Nejvyšším státním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zastupitelství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Mravní kodex státního zástupce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připraven Unií státních zástupců České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Etické kodexy pro státní zástupce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přijaté jako součást interních protikorupčních opatření na jednotlivých státních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zastupitelstvích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potřeba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soustavy státního zastupitelství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Budování/vytýčení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hodnot při výkonu povolání státního zástupce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nezávislosti, nestrannosti, osobní integrity, odbornosti postupu – vyhnout se skutečnému nebo i jen domnělému nesprávnému nebo nevhodnému postupu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Vzájemné ovlivňování – praxe x etický kodex (komentář)</a:t>
            </a:r>
          </a:p>
          <a:p>
            <a:pPr algn="just"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hodnotící zprávy České republiky přijaté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GRECO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Skupina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států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proti korupci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Rady Evropy) v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rámci čtvrtého kola hodnocení na 72. plenárním zasedání, ze dne 1. 7. 2016,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zn.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GrecoEval4Rep(2016)4: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xii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 (i) přijmout profesní etický kodex pro všechny státní zástupce doplněný vysvětlujícími poznámkami a/nebo praktickými příklady včetně doporučení pro řešení střetu zájmů a souvisejících otázek (např. v souvislosti s dary, vedlejšími činnostmi, kontakty s třetími stranami/mlčenlivostí atd.), který bude účinně předložen všem státním zástupcům a bude snadno dostupný veřejnosti; (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) aby byl takový etický kodex doplněn o praktická opatření pro jeho implementaci včetně důvěrných konzultací a školení.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Nejdůležitější 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mezinárodní zdroje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ke kterým se státní zastupitelství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hlásí: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 Doporučení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(2000)19 Výboru ministrů Rady Evropy členským státům o roli veřejné žaloby v systému trestní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 Stanovisko č. 9 (2014) Poradního výboru evropských prokurátorů (CCPE) pro Výbor ministrů Rady Evropy o Evropských normách a zásadách týkajících se veřejných žalobců - tzv. Římská charta ze dne 17. 12.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Prosecutors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– „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Budapest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“ – přijaté na konferenci evropských generálních prokurátorů dne 30. 5. 2005 v Budapešti, CPGE (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2005)05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Bangalore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 2002 -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Bangalore Draft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2001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Group on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Strengthening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Integrity, as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Round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Table Meeting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Chief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Justices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Palace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Hague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25-26,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 Pravidla stavovské zodpovědnosti a přehled základních povinností a práv prokurátorů přijatá Mezinárodní asociací prokurátorů (IAP) dne 23. 4. 1999 v 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Amsterodamu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0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Druhy etických kodexů</a:t>
            </a:r>
            <a:r>
              <a:rPr lang="cs-CZ" sz="1400" dirty="0"/>
              <a:t> – různá </a:t>
            </a:r>
            <a:r>
              <a:rPr lang="cs-CZ" sz="1400" dirty="0" smtClean="0"/>
              <a:t>kritéria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1) </a:t>
            </a:r>
            <a:r>
              <a:rPr lang="cs-CZ" sz="1400" dirty="0"/>
              <a:t>podle </a:t>
            </a:r>
            <a:r>
              <a:rPr lang="cs-CZ" sz="1400" b="1" dirty="0"/>
              <a:t>právního základu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etický kodex přijatý formou zákona</a:t>
            </a:r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etický kodex přijatý na základě zákona – prováděcím předpisem</a:t>
            </a:r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etický kodex jako interní normativní akt</a:t>
            </a:r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etický kodex jako jiný interní akt</a:t>
            </a:r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etický kodex jako stavovský </a:t>
            </a:r>
            <a:r>
              <a:rPr lang="cs-CZ" sz="1400" dirty="0" smtClean="0"/>
              <a:t>předpis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2) </a:t>
            </a:r>
            <a:r>
              <a:rPr lang="cs-CZ" sz="1400" dirty="0"/>
              <a:t>podle </a:t>
            </a:r>
            <a:r>
              <a:rPr lang="cs-CZ" sz="1400" b="1" dirty="0"/>
              <a:t>závaznosti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-</a:t>
            </a:r>
            <a:r>
              <a:rPr lang="cs-CZ" sz="1400" dirty="0" smtClean="0"/>
              <a:t> závazný/</a:t>
            </a:r>
            <a:r>
              <a:rPr lang="cs-CZ" sz="1400" dirty="0" err="1" smtClean="0"/>
              <a:t>sankciovatelný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- nezávazný/</a:t>
            </a:r>
            <a:r>
              <a:rPr lang="cs-CZ" sz="1400" dirty="0" err="1" smtClean="0"/>
              <a:t>asperační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3) </a:t>
            </a:r>
            <a:r>
              <a:rPr lang="cs-CZ" sz="1400" dirty="0"/>
              <a:t>podle </a:t>
            </a:r>
            <a:r>
              <a:rPr lang="cs-CZ" sz="1400" b="1" dirty="0"/>
              <a:t>podrobnosti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obecný</a:t>
            </a:r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kazuistický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334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I. 	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Východiska a inspirační zdroje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§ 24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zákona o státním zastupitelství –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základní pravidla chování státního zástupce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etická pravidla chování a jednání státního zástupce jsou současně právními pravidly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státní zástupce musí mít důvěru, jak dovnitř systému státního zastupitelství, tak ale i vně systému – tzn. veřejnou důvěru (tato chráněna viz ESLP věc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Lešník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proti Slovensku, číslo stížnosti č. 35640/97 nebo věc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Lavric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proti Rumunsku, číslo stížnosti 22231/05, ale i požadována zachovávat po samotném státním zástupci)</a:t>
            </a: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 § 28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zákona o státním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azstupitelství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vymezení kárného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provinění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Kárným proviněním je zaviněné porušení povinnosti státního zástupce, zaviněné chování nebo jednání státního zástupce, jímž ohrožuje důvěru v činnost státního zastupitelství nebo v odbornost jeho postupu nebo snižuje vážnost a důstojnost funkce státního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zástupce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96036"/>
          </a:xfrm>
          <a:prstGeom prst="rect">
            <a:avLst/>
          </a:prstGeom>
          <a:solidFill>
            <a:srgbClr val="9E0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941651"/>
              </a:solidFill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7848" y="45411"/>
            <a:ext cx="353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469"/>
            <a:ext cx="1776159" cy="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640</Words>
  <Application>Microsoft Office PowerPoint</Application>
  <PresentationFormat>Předvádění na obrazovce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  Etický kodex státního zástupce    </vt:lpstr>
      <vt:lpstr>Obsah:</vt:lpstr>
      <vt:lpstr>I.  Východiska a inspirační zdroje</vt:lpstr>
      <vt:lpstr>I.  Východiska a inspirační zdroje</vt:lpstr>
      <vt:lpstr>I.  Východiska a inspirační zdroje</vt:lpstr>
      <vt:lpstr>I.  Východiska a inspirační zdroje</vt:lpstr>
      <vt:lpstr>I.  Východiska a inspirační zdroje</vt:lpstr>
      <vt:lpstr>I.  Východiska a inspirační zdroje</vt:lpstr>
      <vt:lpstr>I.  Východiska a inspirační zdroje</vt:lpstr>
      <vt:lpstr>II.   Příprava Etického kodexu státního zástupce</vt:lpstr>
      <vt:lpstr>II.   Příprava Etického kodexu státního zástupce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III.   Obsah Etického kodexu státního zástupce a komentář</vt:lpstr>
      <vt:lpstr>IV.   Aplikační praxe</vt:lpstr>
      <vt:lpstr>IV.   Aplikační praxe</vt:lpstr>
      <vt:lpstr>     Děkuji za pozornost</vt:lpstr>
    </vt:vector>
  </TitlesOfParts>
  <Company>NSZ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trestné činnosti volených funkcionářů  územních samosprávných celků</dc:title>
  <dc:creator>nsz</dc:creator>
  <cp:lastModifiedBy>nsz</cp:lastModifiedBy>
  <cp:revision>275</cp:revision>
  <cp:lastPrinted>2018-09-10T05:04:37Z</cp:lastPrinted>
  <dcterms:created xsi:type="dcterms:W3CDTF">2018-06-28T12:43:18Z</dcterms:created>
  <dcterms:modified xsi:type="dcterms:W3CDTF">2019-09-12T06:39:35Z</dcterms:modified>
</cp:coreProperties>
</file>