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65" r:id="rId4"/>
    <p:sldId id="260" r:id="rId5"/>
    <p:sldId id="293" r:id="rId6"/>
    <p:sldId id="275" r:id="rId7"/>
    <p:sldId id="294" r:id="rId8"/>
    <p:sldId id="274" r:id="rId9"/>
    <p:sldId id="263" r:id="rId10"/>
    <p:sldId id="277" r:id="rId11"/>
    <p:sldId id="278" r:id="rId12"/>
    <p:sldId id="268" r:id="rId13"/>
    <p:sldId id="280" r:id="rId14"/>
    <p:sldId id="289" r:id="rId15"/>
    <p:sldId id="290" r:id="rId16"/>
    <p:sldId id="291" r:id="rId17"/>
    <p:sldId id="292" r:id="rId18"/>
    <p:sldId id="297" r:id="rId19"/>
    <p:sldId id="296" r:id="rId20"/>
    <p:sldId id="295" r:id="rId21"/>
    <p:sldId id="279" r:id="rId22"/>
    <p:sldId id="281" r:id="rId23"/>
    <p:sldId id="282" r:id="rId24"/>
    <p:sldId id="283" r:id="rId25"/>
    <p:sldId id="284" r:id="rId26"/>
    <p:sldId id="285" r:id="rId27"/>
    <p:sldId id="286" r:id="rId28"/>
  </p:sldIdLst>
  <p:sldSz cx="12192000" cy="6858000"/>
  <p:notesSz cx="9872663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C08906-F076-4C94-AF5A-0AD4B76868B4}" v="4" dt="2019-09-09T22:18:42.4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6851" autoAdjust="0"/>
  </p:normalViewPr>
  <p:slideViewPr>
    <p:cSldViewPr snapToGrid="0">
      <p:cViewPr varScale="1">
        <p:scale>
          <a:sx n="84" d="100"/>
          <a:sy n="84" d="100"/>
        </p:scale>
        <p:origin x="15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 Dvořáková" userId="ebe23636-d694-49a4-b568-90bd41fc68de" providerId="ADAL" clId="{F9D27639-AB11-43FA-AC9A-1E70E86BF1E8}"/>
    <pc:docChg chg="delSld modSld sldOrd">
      <pc:chgData name="Eva Dvořáková" userId="ebe23636-d694-49a4-b568-90bd41fc68de" providerId="ADAL" clId="{F9D27639-AB11-43FA-AC9A-1E70E86BF1E8}" dt="2019-09-09T22:19:21.049" v="25" actId="12"/>
      <pc:docMkLst>
        <pc:docMk/>
      </pc:docMkLst>
      <pc:sldChg chg="del">
        <pc:chgData name="Eva Dvořáková" userId="ebe23636-d694-49a4-b568-90bd41fc68de" providerId="ADAL" clId="{F9D27639-AB11-43FA-AC9A-1E70E86BF1E8}" dt="2019-09-09T22:13:39.801" v="3" actId="2696"/>
        <pc:sldMkLst>
          <pc:docMk/>
          <pc:sldMk cId="3421977581" sldId="259"/>
        </pc:sldMkLst>
      </pc:sldChg>
      <pc:sldChg chg="modSp">
        <pc:chgData name="Eva Dvořáková" userId="ebe23636-d694-49a4-b568-90bd41fc68de" providerId="ADAL" clId="{F9D27639-AB11-43FA-AC9A-1E70E86BF1E8}" dt="2019-09-09T22:16:34.203" v="16" actId="12"/>
        <pc:sldMkLst>
          <pc:docMk/>
          <pc:sldMk cId="2790846499" sldId="263"/>
        </pc:sldMkLst>
        <pc:spChg chg="mod">
          <ac:chgData name="Eva Dvořáková" userId="ebe23636-d694-49a4-b568-90bd41fc68de" providerId="ADAL" clId="{F9D27639-AB11-43FA-AC9A-1E70E86BF1E8}" dt="2019-09-09T22:16:34.203" v="16" actId="12"/>
          <ac:spMkLst>
            <pc:docMk/>
            <pc:sldMk cId="2790846499" sldId="263"/>
            <ac:spMk id="3" creationId="{43E43125-65AC-4159-ACFA-217DFBE0CB30}"/>
          </ac:spMkLst>
        </pc:spChg>
      </pc:sldChg>
      <pc:sldChg chg="del">
        <pc:chgData name="Eva Dvořáková" userId="ebe23636-d694-49a4-b568-90bd41fc68de" providerId="ADAL" clId="{F9D27639-AB11-43FA-AC9A-1E70E86BF1E8}" dt="2019-09-09T22:13:49.074" v="4" actId="2696"/>
        <pc:sldMkLst>
          <pc:docMk/>
          <pc:sldMk cId="2177164110" sldId="264"/>
        </pc:sldMkLst>
      </pc:sldChg>
      <pc:sldChg chg="modSp">
        <pc:chgData name="Eva Dvořáková" userId="ebe23636-d694-49a4-b568-90bd41fc68de" providerId="ADAL" clId="{F9D27639-AB11-43FA-AC9A-1E70E86BF1E8}" dt="2019-09-09T22:16:01.516" v="10" actId="5793"/>
        <pc:sldMkLst>
          <pc:docMk/>
          <pc:sldMk cId="3947188032" sldId="265"/>
        </pc:sldMkLst>
        <pc:spChg chg="mod">
          <ac:chgData name="Eva Dvořáková" userId="ebe23636-d694-49a4-b568-90bd41fc68de" providerId="ADAL" clId="{F9D27639-AB11-43FA-AC9A-1E70E86BF1E8}" dt="2019-09-09T22:16:01.516" v="10" actId="5793"/>
          <ac:spMkLst>
            <pc:docMk/>
            <pc:sldMk cId="3947188032" sldId="265"/>
            <ac:spMk id="3" creationId="{CFE87EA0-358F-4608-9DDE-E01149576A65}"/>
          </ac:spMkLst>
        </pc:spChg>
      </pc:sldChg>
      <pc:sldChg chg="del">
        <pc:chgData name="Eva Dvořáková" userId="ebe23636-d694-49a4-b568-90bd41fc68de" providerId="ADAL" clId="{F9D27639-AB11-43FA-AC9A-1E70E86BF1E8}" dt="2019-09-09T22:15:05.212" v="6" actId="2696"/>
        <pc:sldMkLst>
          <pc:docMk/>
          <pc:sldMk cId="2319289064" sldId="267"/>
        </pc:sldMkLst>
      </pc:sldChg>
      <pc:sldChg chg="modSp ord">
        <pc:chgData name="Eva Dvořáková" userId="ebe23636-d694-49a4-b568-90bd41fc68de" providerId="ADAL" clId="{F9D27639-AB11-43FA-AC9A-1E70E86BF1E8}" dt="2019-09-09T22:16:55.723" v="20" actId="5793"/>
        <pc:sldMkLst>
          <pc:docMk/>
          <pc:sldMk cId="2150712100" sldId="268"/>
        </pc:sldMkLst>
        <pc:spChg chg="mod">
          <ac:chgData name="Eva Dvořáková" userId="ebe23636-d694-49a4-b568-90bd41fc68de" providerId="ADAL" clId="{F9D27639-AB11-43FA-AC9A-1E70E86BF1E8}" dt="2019-09-09T22:16:55.723" v="20" actId="5793"/>
          <ac:spMkLst>
            <pc:docMk/>
            <pc:sldMk cId="2150712100" sldId="268"/>
            <ac:spMk id="3" creationId="{40ADC3D6-1BCA-4D27-9635-5B2A5C5142DE}"/>
          </ac:spMkLst>
        </pc:spChg>
      </pc:sldChg>
      <pc:sldChg chg="del">
        <pc:chgData name="Eva Dvořáková" userId="ebe23636-d694-49a4-b568-90bd41fc68de" providerId="ADAL" clId="{F9D27639-AB11-43FA-AC9A-1E70E86BF1E8}" dt="2019-09-09T22:13:39.798" v="1" actId="2696"/>
        <pc:sldMkLst>
          <pc:docMk/>
          <pc:sldMk cId="265819601" sldId="269"/>
        </pc:sldMkLst>
      </pc:sldChg>
      <pc:sldChg chg="del">
        <pc:chgData name="Eva Dvořáková" userId="ebe23636-d694-49a4-b568-90bd41fc68de" providerId="ADAL" clId="{F9D27639-AB11-43FA-AC9A-1E70E86BF1E8}" dt="2019-09-09T22:13:39.800" v="2" actId="2696"/>
        <pc:sldMkLst>
          <pc:docMk/>
          <pc:sldMk cId="1906950621" sldId="270"/>
        </pc:sldMkLst>
      </pc:sldChg>
      <pc:sldChg chg="del">
        <pc:chgData name="Eva Dvořáková" userId="ebe23636-d694-49a4-b568-90bd41fc68de" providerId="ADAL" clId="{F9D27639-AB11-43FA-AC9A-1E70E86BF1E8}" dt="2019-09-09T22:13:39.793" v="0" actId="2696"/>
        <pc:sldMkLst>
          <pc:docMk/>
          <pc:sldMk cId="2940328543" sldId="271"/>
        </pc:sldMkLst>
      </pc:sldChg>
      <pc:sldChg chg="modSp">
        <pc:chgData name="Eva Dvořáková" userId="ebe23636-d694-49a4-b568-90bd41fc68de" providerId="ADAL" clId="{F9D27639-AB11-43FA-AC9A-1E70E86BF1E8}" dt="2019-09-09T22:16:19.250" v="14" actId="5793"/>
        <pc:sldMkLst>
          <pc:docMk/>
          <pc:sldMk cId="380548597" sldId="275"/>
        </pc:sldMkLst>
        <pc:spChg chg="mod">
          <ac:chgData name="Eva Dvořáková" userId="ebe23636-d694-49a4-b568-90bd41fc68de" providerId="ADAL" clId="{F9D27639-AB11-43FA-AC9A-1E70E86BF1E8}" dt="2019-09-09T22:16:19.250" v="14" actId="5793"/>
          <ac:spMkLst>
            <pc:docMk/>
            <pc:sldMk cId="380548597" sldId="275"/>
            <ac:spMk id="3" creationId="{50FABBB9-F348-497F-B7DF-352BAF2BBA53}"/>
          </ac:spMkLst>
        </pc:spChg>
      </pc:sldChg>
      <pc:sldChg chg="modSp">
        <pc:chgData name="Eva Dvořáková" userId="ebe23636-d694-49a4-b568-90bd41fc68de" providerId="ADAL" clId="{F9D27639-AB11-43FA-AC9A-1E70E86BF1E8}" dt="2019-09-09T22:16:42.995" v="17" actId="12"/>
        <pc:sldMkLst>
          <pc:docMk/>
          <pc:sldMk cId="2371109805" sldId="278"/>
        </pc:sldMkLst>
        <pc:spChg chg="mod">
          <ac:chgData name="Eva Dvořáková" userId="ebe23636-d694-49a4-b568-90bd41fc68de" providerId="ADAL" clId="{F9D27639-AB11-43FA-AC9A-1E70E86BF1E8}" dt="2019-09-09T22:16:42.995" v="17" actId="12"/>
          <ac:spMkLst>
            <pc:docMk/>
            <pc:sldMk cId="2371109805" sldId="278"/>
            <ac:spMk id="3" creationId="{D4A4E993-C999-471D-8EAF-ED4A94779413}"/>
          </ac:spMkLst>
        </pc:spChg>
      </pc:sldChg>
      <pc:sldChg chg="ord">
        <pc:chgData name="Eva Dvořáková" userId="ebe23636-d694-49a4-b568-90bd41fc68de" providerId="ADAL" clId="{F9D27639-AB11-43FA-AC9A-1E70E86BF1E8}" dt="2019-09-09T22:18:08.552" v="21"/>
        <pc:sldMkLst>
          <pc:docMk/>
          <pc:sldMk cId="1301168334" sldId="279"/>
        </pc:sldMkLst>
      </pc:sldChg>
      <pc:sldChg chg="ord">
        <pc:chgData name="Eva Dvořáková" userId="ebe23636-d694-49a4-b568-90bd41fc68de" providerId="ADAL" clId="{F9D27639-AB11-43FA-AC9A-1E70E86BF1E8}" dt="2019-09-09T22:15:41.843" v="7"/>
        <pc:sldMkLst>
          <pc:docMk/>
          <pc:sldMk cId="395184749" sldId="280"/>
        </pc:sldMkLst>
      </pc:sldChg>
      <pc:sldChg chg="ord">
        <pc:chgData name="Eva Dvořáková" userId="ebe23636-d694-49a4-b568-90bd41fc68de" providerId="ADAL" clId="{F9D27639-AB11-43FA-AC9A-1E70E86BF1E8}" dt="2019-09-09T22:18:08.552" v="21"/>
        <pc:sldMkLst>
          <pc:docMk/>
          <pc:sldMk cId="3726581641" sldId="281"/>
        </pc:sldMkLst>
      </pc:sldChg>
      <pc:sldChg chg="ord">
        <pc:chgData name="Eva Dvořáková" userId="ebe23636-d694-49a4-b568-90bd41fc68de" providerId="ADAL" clId="{F9D27639-AB11-43FA-AC9A-1E70E86BF1E8}" dt="2019-09-09T22:18:29.402" v="22"/>
        <pc:sldMkLst>
          <pc:docMk/>
          <pc:sldMk cId="2203499425" sldId="282"/>
        </pc:sldMkLst>
      </pc:sldChg>
      <pc:sldChg chg="ord">
        <pc:chgData name="Eva Dvořáková" userId="ebe23636-d694-49a4-b568-90bd41fc68de" providerId="ADAL" clId="{F9D27639-AB11-43FA-AC9A-1E70E86BF1E8}" dt="2019-09-09T22:18:29.402" v="22"/>
        <pc:sldMkLst>
          <pc:docMk/>
          <pc:sldMk cId="1353148801" sldId="283"/>
        </pc:sldMkLst>
      </pc:sldChg>
      <pc:sldChg chg="ord">
        <pc:chgData name="Eva Dvořáková" userId="ebe23636-d694-49a4-b568-90bd41fc68de" providerId="ADAL" clId="{F9D27639-AB11-43FA-AC9A-1E70E86BF1E8}" dt="2019-09-09T22:18:42.485" v="23"/>
        <pc:sldMkLst>
          <pc:docMk/>
          <pc:sldMk cId="3840293704" sldId="284"/>
        </pc:sldMkLst>
      </pc:sldChg>
      <pc:sldChg chg="ord">
        <pc:chgData name="Eva Dvořáková" userId="ebe23636-d694-49a4-b568-90bd41fc68de" providerId="ADAL" clId="{F9D27639-AB11-43FA-AC9A-1E70E86BF1E8}" dt="2019-09-09T22:18:42.485" v="23"/>
        <pc:sldMkLst>
          <pc:docMk/>
          <pc:sldMk cId="731635769" sldId="285"/>
        </pc:sldMkLst>
      </pc:sldChg>
      <pc:sldChg chg="ord">
        <pc:chgData name="Eva Dvořáková" userId="ebe23636-d694-49a4-b568-90bd41fc68de" providerId="ADAL" clId="{F9D27639-AB11-43FA-AC9A-1E70E86BF1E8}" dt="2019-09-09T22:18:42.485" v="23"/>
        <pc:sldMkLst>
          <pc:docMk/>
          <pc:sldMk cId="58646083" sldId="286"/>
        </pc:sldMkLst>
      </pc:sldChg>
      <pc:sldChg chg="modSp">
        <pc:chgData name="Eva Dvořáková" userId="ebe23636-d694-49a4-b568-90bd41fc68de" providerId="ADAL" clId="{F9D27639-AB11-43FA-AC9A-1E70E86BF1E8}" dt="2019-09-09T22:18:51.659" v="24" actId="12"/>
        <pc:sldMkLst>
          <pc:docMk/>
          <pc:sldMk cId="2127927099" sldId="292"/>
        </pc:sldMkLst>
        <pc:spChg chg="mod">
          <ac:chgData name="Eva Dvořáková" userId="ebe23636-d694-49a4-b568-90bd41fc68de" providerId="ADAL" clId="{F9D27639-AB11-43FA-AC9A-1E70E86BF1E8}" dt="2019-09-09T22:18:51.659" v="24" actId="12"/>
          <ac:spMkLst>
            <pc:docMk/>
            <pc:sldMk cId="2127927099" sldId="292"/>
            <ac:spMk id="3" creationId="{63ABB552-2757-4118-945C-DF3C71F11F74}"/>
          </ac:spMkLst>
        </pc:spChg>
      </pc:sldChg>
      <pc:sldChg chg="modSp">
        <pc:chgData name="Eva Dvořáková" userId="ebe23636-d694-49a4-b568-90bd41fc68de" providerId="ADAL" clId="{F9D27639-AB11-43FA-AC9A-1E70E86BF1E8}" dt="2019-09-09T22:16:12.327" v="12" actId="5793"/>
        <pc:sldMkLst>
          <pc:docMk/>
          <pc:sldMk cId="1854873513" sldId="293"/>
        </pc:sldMkLst>
        <pc:spChg chg="mod">
          <ac:chgData name="Eva Dvořáková" userId="ebe23636-d694-49a4-b568-90bd41fc68de" providerId="ADAL" clId="{F9D27639-AB11-43FA-AC9A-1E70E86BF1E8}" dt="2019-09-09T22:16:12.327" v="12" actId="5793"/>
          <ac:spMkLst>
            <pc:docMk/>
            <pc:sldMk cId="1854873513" sldId="293"/>
            <ac:spMk id="3" creationId="{954E400C-4197-4A3F-A0B9-E2AF4CC7A41F}"/>
          </ac:spMkLst>
        </pc:spChg>
      </pc:sldChg>
      <pc:sldChg chg="modSp">
        <pc:chgData name="Eva Dvořáková" userId="ebe23636-d694-49a4-b568-90bd41fc68de" providerId="ADAL" clId="{F9D27639-AB11-43FA-AC9A-1E70E86BF1E8}" dt="2019-09-09T22:16:26.493" v="15" actId="12"/>
        <pc:sldMkLst>
          <pc:docMk/>
          <pc:sldMk cId="178625353" sldId="294"/>
        </pc:sldMkLst>
        <pc:spChg chg="mod">
          <ac:chgData name="Eva Dvořáková" userId="ebe23636-d694-49a4-b568-90bd41fc68de" providerId="ADAL" clId="{F9D27639-AB11-43FA-AC9A-1E70E86BF1E8}" dt="2019-09-09T22:16:26.493" v="15" actId="12"/>
          <ac:spMkLst>
            <pc:docMk/>
            <pc:sldMk cId="178625353" sldId="294"/>
            <ac:spMk id="3" creationId="{FE1F7961-300A-4712-9D11-4FE3124F52DE}"/>
          </ac:spMkLst>
        </pc:spChg>
      </pc:sldChg>
      <pc:sldChg chg="modSp">
        <pc:chgData name="Eva Dvořáková" userId="ebe23636-d694-49a4-b568-90bd41fc68de" providerId="ADAL" clId="{F9D27639-AB11-43FA-AC9A-1E70E86BF1E8}" dt="2019-09-09T22:19:21.049" v="25" actId="12"/>
        <pc:sldMkLst>
          <pc:docMk/>
          <pc:sldMk cId="861823693" sldId="295"/>
        </pc:sldMkLst>
        <pc:spChg chg="mod">
          <ac:chgData name="Eva Dvořáková" userId="ebe23636-d694-49a4-b568-90bd41fc68de" providerId="ADAL" clId="{F9D27639-AB11-43FA-AC9A-1E70E86BF1E8}" dt="2019-09-09T22:19:21.049" v="25" actId="12"/>
          <ac:spMkLst>
            <pc:docMk/>
            <pc:sldMk cId="861823693" sldId="295"/>
            <ac:spMk id="3" creationId="{24DE0E6C-CDCE-4C67-BD55-DBFDF61CF70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592763" y="0"/>
            <a:ext cx="4278312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6D355C-2BA8-4D57-ACEE-1E9465528C76}" type="datetimeFigureOut">
              <a:rPr lang="cs-CZ" smtClean="0"/>
              <a:t>11.09.2019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897188" y="849313"/>
            <a:ext cx="4078287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87425" y="3271838"/>
            <a:ext cx="7897813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278313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592763" y="6456363"/>
            <a:ext cx="4278312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E2C848-2698-41C0-BF83-37EC6ABD1C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2382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dirty="0"/>
              <a:t>“</a:t>
            </a:r>
            <a:r>
              <a:rPr lang="cs-CZ" sz="1200" i="1" dirty="0"/>
              <a:t>Já si myslím, že ta </a:t>
            </a:r>
            <a:r>
              <a:rPr lang="cs-CZ" sz="1200" b="1" i="1" dirty="0"/>
              <a:t>inteligence není až tak důležitá</a:t>
            </a:r>
            <a:r>
              <a:rPr lang="cs-CZ" sz="1200" i="1" dirty="0"/>
              <a:t>. Spíš bych řekla, že to musí být... Že důležitější je nějaká emoční inteligence. Ale inteligence jako taková... Jasně, </a:t>
            </a:r>
            <a:r>
              <a:rPr lang="cs-CZ" sz="1200" b="1" i="1" dirty="0"/>
              <a:t>nemůže to být prostě úplně jako trubka</a:t>
            </a:r>
            <a:r>
              <a:rPr lang="cs-CZ" sz="1200" i="1" dirty="0"/>
              <a:t>, jo, tam to potom většinou nefunguje</a:t>
            </a:r>
            <a:r>
              <a:rPr lang="en-US" sz="1200" i="1" dirty="0"/>
              <a:t>…” (JK)</a:t>
            </a:r>
          </a:p>
          <a:p>
            <a:r>
              <a:rPr lang="en-US" sz="1200" i="1" dirty="0"/>
              <a:t>“</a:t>
            </a:r>
            <a:r>
              <a:rPr lang="cs-CZ" sz="1200" i="1" dirty="0"/>
              <a:t>Ale je tam potřeba </a:t>
            </a:r>
            <a:r>
              <a:rPr lang="cs-CZ" sz="1200" b="1" i="1" dirty="0"/>
              <a:t>hodně</a:t>
            </a:r>
            <a:r>
              <a:rPr lang="cs-CZ" sz="1200" i="1" dirty="0"/>
              <a:t> </a:t>
            </a:r>
            <a:r>
              <a:rPr lang="cs-CZ" sz="1200" b="1" i="1" dirty="0"/>
              <a:t>inteligence</a:t>
            </a:r>
            <a:r>
              <a:rPr lang="cs-CZ" sz="1200" i="1" dirty="0"/>
              <a:t>, je tam potřeba sebereflexe, je tam potřeba soft-</a:t>
            </a:r>
            <a:r>
              <a:rPr lang="cs-CZ" sz="1200" i="1" dirty="0" err="1"/>
              <a:t>skills</a:t>
            </a:r>
            <a:r>
              <a:rPr lang="cs-CZ" sz="1200" i="1" dirty="0"/>
              <a:t>, </a:t>
            </a:r>
            <a:r>
              <a:rPr lang="en-US" sz="1200" b="1" i="1" dirty="0"/>
              <a:t>…” </a:t>
            </a:r>
            <a:r>
              <a:rPr lang="en-US" sz="1200" i="1" dirty="0"/>
              <a:t>(JV)</a:t>
            </a:r>
            <a:endParaRPr lang="cs-CZ" sz="1200" i="1" dirty="0"/>
          </a:p>
          <a:p>
            <a:endParaRPr lang="en-US" dirty="0"/>
          </a:p>
          <a:p>
            <a:r>
              <a:rPr lang="en-US" sz="1200" i="1" dirty="0"/>
              <a:t>“</a:t>
            </a:r>
            <a:r>
              <a:rPr lang="cs-CZ" sz="1200" i="1" dirty="0"/>
              <a:t>Jako prostě jsou </a:t>
            </a:r>
            <a:r>
              <a:rPr lang="cs-CZ" sz="1200" b="1" i="1" dirty="0"/>
              <a:t>lidi, kteří jsou náturou obchodníci</a:t>
            </a:r>
            <a:r>
              <a:rPr lang="cs-CZ" sz="1200" i="1" dirty="0"/>
              <a:t> a </a:t>
            </a:r>
            <a:r>
              <a:rPr lang="cs-CZ" sz="1200" b="1" i="1" dirty="0"/>
              <a:t>jsou já nevím komunikativní</a:t>
            </a:r>
            <a:r>
              <a:rPr lang="cs-CZ" sz="1200" i="1" dirty="0"/>
              <a:t> a </a:t>
            </a:r>
            <a:r>
              <a:rPr lang="cs-CZ" sz="1200" b="1" i="1" dirty="0"/>
              <a:t>jsou schopni se vám... se vám dostávat pod kůži</a:t>
            </a:r>
            <a:r>
              <a:rPr lang="cs-CZ" sz="1200" i="1" dirty="0"/>
              <a:t>, a jsou prostě lidi, kteří i když se budou </a:t>
            </a:r>
            <a:r>
              <a:rPr lang="cs-CZ" sz="1200" i="1" dirty="0" err="1"/>
              <a:t>tyhlety</a:t>
            </a:r>
            <a:r>
              <a:rPr lang="cs-CZ" sz="1200" i="1" dirty="0"/>
              <a:t> techniky jakoby pokoušet naučit, tak to stejně </a:t>
            </a:r>
            <a:r>
              <a:rPr lang="cs-CZ" sz="1200" b="1" i="1" dirty="0"/>
              <a:t>asi vyzní křečovitě</a:t>
            </a:r>
            <a:r>
              <a:rPr lang="cs-CZ" sz="1200" i="1" dirty="0"/>
              <a:t> a toho </a:t>
            </a:r>
            <a:r>
              <a:rPr lang="cs-CZ" sz="1200" b="1" i="1" dirty="0"/>
              <a:t>člověka prostě nepřesvědčí</a:t>
            </a:r>
            <a:r>
              <a:rPr lang="cs-CZ" sz="1200" i="1" dirty="0"/>
              <a:t>.</a:t>
            </a:r>
            <a:r>
              <a:rPr lang="en-US" sz="1200" i="1" dirty="0"/>
              <a:t>” (JR)</a:t>
            </a:r>
          </a:p>
          <a:p>
            <a:r>
              <a:rPr lang="en-US" sz="1200" i="1" dirty="0"/>
              <a:t>“</a:t>
            </a:r>
            <a:r>
              <a:rPr lang="cs-CZ" sz="1200" i="1" dirty="0"/>
              <a:t>A řekla bych, že velkou roli tam hraje ten </a:t>
            </a:r>
            <a:r>
              <a:rPr lang="cs-CZ" sz="1200" b="1" i="1" dirty="0"/>
              <a:t>optimismus</a:t>
            </a:r>
            <a:r>
              <a:rPr lang="cs-CZ" sz="1200" i="1" dirty="0"/>
              <a:t>, to, že </a:t>
            </a:r>
            <a:r>
              <a:rPr lang="cs-CZ" sz="1200" b="1" i="1" dirty="0"/>
              <a:t>z něj sálá ta pohoda</a:t>
            </a:r>
            <a:r>
              <a:rPr lang="cs-CZ" sz="1200" i="1" dirty="0"/>
              <a:t>.</a:t>
            </a:r>
            <a:r>
              <a:rPr lang="en-US" sz="1200" i="1" dirty="0"/>
              <a:t>”</a:t>
            </a:r>
            <a:r>
              <a:rPr lang="cs-CZ" sz="1200" i="1" dirty="0"/>
              <a:t> </a:t>
            </a:r>
            <a:r>
              <a:rPr lang="en-US" sz="1200" i="1" dirty="0"/>
              <a:t>(JV)</a:t>
            </a:r>
          </a:p>
          <a:p>
            <a:r>
              <a:rPr lang="en-US" sz="1200" i="1" dirty="0"/>
              <a:t>“</a:t>
            </a:r>
            <a:r>
              <a:rPr lang="cs-CZ" sz="1200" i="1" dirty="0"/>
              <a:t>Takže bude stejně taky úspěšný protože prostě má ty... má tu motivaci</a:t>
            </a:r>
            <a:r>
              <a:rPr lang="en-US" sz="1200" i="1" dirty="0"/>
              <a:t>,</a:t>
            </a:r>
            <a:r>
              <a:rPr lang="cs-CZ" sz="1200" i="1" dirty="0"/>
              <a:t> má ty </a:t>
            </a:r>
            <a:r>
              <a:rPr lang="cs-CZ" sz="1200" b="1" i="1" dirty="0"/>
              <a:t>osobnostní charakteristiky</a:t>
            </a:r>
            <a:r>
              <a:rPr lang="cs-CZ" sz="1200" i="1" dirty="0"/>
              <a:t> k tomu aby byl.</a:t>
            </a:r>
            <a:r>
              <a:rPr lang="en-US" sz="1200" i="1" dirty="0"/>
              <a:t>”</a:t>
            </a:r>
            <a:r>
              <a:rPr lang="cs-CZ" sz="1200" i="1" dirty="0"/>
              <a:t> </a:t>
            </a:r>
            <a:r>
              <a:rPr lang="en-US" sz="1200" dirty="0"/>
              <a:t>(RT)</a:t>
            </a:r>
            <a:endParaRPr lang="cs-CZ" sz="1200" i="1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E2C848-2698-41C0-BF83-37EC6ABD1C25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5666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dirty="0"/>
              <a:t>“</a:t>
            </a:r>
            <a:r>
              <a:rPr lang="cs-CZ" sz="1200" i="1" dirty="0"/>
              <a:t>Do té budoucnosti nevidím, ale myslím si, že bude pořád extrémně důležitý, aby ten člověk se </a:t>
            </a:r>
            <a:r>
              <a:rPr lang="cs-CZ" sz="1200" b="1" i="1" dirty="0"/>
              <a:t>chtěl učit, učit se nový věci</a:t>
            </a:r>
            <a:r>
              <a:rPr lang="cs-CZ" sz="1200" i="1" dirty="0"/>
              <a:t>, aby to pro něho nebyla překážka, </a:t>
            </a:r>
            <a:r>
              <a:rPr lang="cs-CZ" sz="1200" b="1" i="1" dirty="0"/>
              <a:t>neměl </a:t>
            </a:r>
            <a:r>
              <a:rPr lang="en-US" sz="1200" b="1" i="1" dirty="0"/>
              <a:t>k </a:t>
            </a:r>
            <a:r>
              <a:rPr lang="cs-CZ" sz="1200" b="1" i="1" dirty="0"/>
              <a:t>tomu odpor</a:t>
            </a:r>
            <a:r>
              <a:rPr lang="cs-CZ" sz="1200" i="1" dirty="0"/>
              <a:t>, </a:t>
            </a:r>
            <a:r>
              <a:rPr lang="en-US" sz="1200" i="1" dirty="0"/>
              <a:t>…” (JK)</a:t>
            </a:r>
          </a:p>
          <a:p>
            <a:r>
              <a:rPr lang="en-US" sz="1200" i="1" dirty="0"/>
              <a:t>“</a:t>
            </a:r>
            <a:r>
              <a:rPr lang="cs-CZ" sz="1200" i="1" dirty="0"/>
              <a:t>Že </a:t>
            </a:r>
            <a:r>
              <a:rPr lang="cs-CZ" sz="1200" b="1" i="1" dirty="0"/>
              <a:t>se prostě rychle adaptují</a:t>
            </a:r>
            <a:r>
              <a:rPr lang="en-US" sz="1200" b="1" i="1" dirty="0"/>
              <a:t>,</a:t>
            </a:r>
            <a:r>
              <a:rPr lang="cs-CZ" sz="1200" b="1" i="1" dirty="0"/>
              <a:t> rychle, rychle... jakoby... rychle ty informace nasávají a jsou prostě jakoby na svých, byť jako startovních pozicích, tak jsou úspěšní, takže se od nich dá očekávat, že prostě takto, takto rychle porostou i do budoucna.</a:t>
            </a:r>
            <a:r>
              <a:rPr lang="en-US" sz="1200" b="1" i="1" dirty="0"/>
              <a:t>”</a:t>
            </a:r>
            <a:r>
              <a:rPr lang="cs-CZ" sz="1200" i="1" dirty="0"/>
              <a:t> </a:t>
            </a:r>
            <a:r>
              <a:rPr lang="en-US" sz="1200" i="1" dirty="0"/>
              <a:t>(JR)</a:t>
            </a:r>
            <a:endParaRPr lang="cs-CZ" sz="1200" i="1" dirty="0"/>
          </a:p>
          <a:p>
            <a:endParaRPr lang="en-US" dirty="0"/>
          </a:p>
          <a:p>
            <a:r>
              <a:rPr lang="en-US" sz="1200" b="1" i="1" dirty="0"/>
              <a:t>“</a:t>
            </a:r>
            <a:r>
              <a:rPr lang="cs-CZ" sz="1200" b="1" i="1" dirty="0"/>
              <a:t>Nemůže čekat, že ho furt někdo bude jako </a:t>
            </a:r>
            <a:r>
              <a:rPr lang="cs-CZ" sz="1200" b="1" i="1" dirty="0" err="1"/>
              <a:t>jako</a:t>
            </a:r>
            <a:r>
              <a:rPr lang="cs-CZ" sz="1200" b="1" i="1" dirty="0"/>
              <a:t> zapalovat</a:t>
            </a:r>
            <a:r>
              <a:rPr lang="cs-CZ" sz="1200" i="1" dirty="0"/>
              <a:t>, v uvozovkách. Jo? Protože může, ano, od toho ten </a:t>
            </a:r>
            <a:r>
              <a:rPr lang="cs-CZ" sz="1200" i="1" dirty="0" err="1"/>
              <a:t>nadřízenej</a:t>
            </a:r>
            <a:r>
              <a:rPr lang="cs-CZ" sz="1200" i="1" dirty="0"/>
              <a:t> je, aby ho jakoby podporoval, aby ho motivoval, ale ti úspěšní a ti talenti jsou takoví, kteří jsou </a:t>
            </a:r>
            <a:r>
              <a:rPr lang="cs-CZ" sz="1200" b="1" i="1" dirty="0"/>
              <a:t>sebe-motivující se</a:t>
            </a:r>
            <a:r>
              <a:rPr lang="cs-CZ" sz="1200" i="1" dirty="0"/>
              <a:t>. Jo? Že ti </a:t>
            </a:r>
            <a:r>
              <a:rPr lang="cs-CZ" sz="1200" b="1" i="1" dirty="0" err="1"/>
              <a:t>nepotřebujou</a:t>
            </a:r>
            <a:r>
              <a:rPr lang="cs-CZ" sz="1200" b="1" i="1" dirty="0"/>
              <a:t> tolik jakoby motivace od toho vedoucího</a:t>
            </a:r>
            <a:r>
              <a:rPr lang="cs-CZ" sz="1200" i="1" dirty="0"/>
              <a:t>, ale oni vlastně </a:t>
            </a:r>
            <a:r>
              <a:rPr lang="cs-CZ" sz="1200" b="1" i="1" dirty="0"/>
              <a:t>tím co dělají, tak se zároveň jako... to je pohání potom dál</a:t>
            </a:r>
            <a:r>
              <a:rPr lang="cs-CZ" sz="1200" i="1" dirty="0"/>
              <a:t> a </a:t>
            </a:r>
            <a:r>
              <a:rPr lang="cs-CZ" sz="1200" i="1" dirty="0" err="1"/>
              <a:t>a</a:t>
            </a:r>
            <a:r>
              <a:rPr lang="cs-CZ" sz="1200" i="1" dirty="0"/>
              <a:t> </a:t>
            </a:r>
            <a:r>
              <a:rPr lang="cs-CZ" sz="1200" b="1" i="1" dirty="0"/>
              <a:t>nepotřebují nutně vedoucího k tomu, aby do té práce chodili rádi</a:t>
            </a:r>
            <a:r>
              <a:rPr lang="cs-CZ" sz="1200" i="1" dirty="0"/>
              <a:t>.</a:t>
            </a:r>
            <a:r>
              <a:rPr lang="en-US" sz="1200" i="1" dirty="0"/>
              <a:t>” </a:t>
            </a:r>
            <a:r>
              <a:rPr lang="en-US" sz="1200" dirty="0"/>
              <a:t>(JK)</a:t>
            </a:r>
          </a:p>
          <a:p>
            <a:r>
              <a:rPr lang="en-US" sz="1200" i="1" dirty="0"/>
              <a:t>“</a:t>
            </a:r>
            <a:r>
              <a:rPr lang="cs-CZ" sz="1200" i="1" dirty="0"/>
              <a:t>Potom druhý v pořadí je... ta </a:t>
            </a:r>
            <a:r>
              <a:rPr lang="cs-CZ" sz="1200" b="1" i="1" dirty="0"/>
              <a:t>motivace</a:t>
            </a:r>
            <a:r>
              <a:rPr lang="cs-CZ" sz="1200" i="1" dirty="0"/>
              <a:t> jejich jestli je směřována prostě </a:t>
            </a:r>
            <a:r>
              <a:rPr lang="cs-CZ" sz="1200" b="1" i="1" dirty="0"/>
              <a:t>jenom pro svůj prospěch</a:t>
            </a:r>
            <a:r>
              <a:rPr lang="cs-CZ" sz="1200" i="1" dirty="0"/>
              <a:t> nebo </a:t>
            </a:r>
            <a:r>
              <a:rPr lang="cs-CZ" sz="1200" i="1" dirty="0" err="1"/>
              <a:t>nebo</a:t>
            </a:r>
            <a:r>
              <a:rPr lang="cs-CZ" sz="1200" i="1" dirty="0"/>
              <a:t> </a:t>
            </a:r>
            <a:r>
              <a:rPr lang="cs-CZ" sz="1200" b="1" i="1" dirty="0"/>
              <a:t>chtějí opravdu něco vytvářet</a:t>
            </a:r>
            <a:r>
              <a:rPr lang="cs-CZ" sz="1200" i="1" dirty="0"/>
              <a:t>. A pak takový jako doplněk je právě ten osobnostní profil nějaký. A jako při... potom už při tom rozvoji profesním mám pocit že převáží ta motivace. Jo... že ta je taková jako nejvýraznější. Protože člověk který </a:t>
            </a:r>
            <a:r>
              <a:rPr lang="cs-CZ" sz="1200" b="1" i="1" dirty="0"/>
              <a:t>chce</a:t>
            </a:r>
            <a:r>
              <a:rPr lang="cs-CZ" sz="1200" i="1" dirty="0"/>
              <a:t>, tak... tak toho může dosáhnout. Jo, prostě má... má tu motivaci.</a:t>
            </a:r>
            <a:r>
              <a:rPr lang="en-US" sz="1200" i="1" dirty="0"/>
              <a:t>” </a:t>
            </a:r>
            <a:r>
              <a:rPr lang="en-US" sz="1200" dirty="0"/>
              <a:t>(RT)</a:t>
            </a:r>
            <a:endParaRPr lang="cs-CZ" sz="12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E2C848-2698-41C0-BF83-37EC6ABD1C25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1086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1" dirty="0"/>
              <a:t>“</a:t>
            </a:r>
            <a:r>
              <a:rPr lang="cs-CZ" sz="1200" i="1" dirty="0"/>
              <a:t>Tam prostě museli prokázat vedle toho know-how ještě</a:t>
            </a:r>
            <a:r>
              <a:rPr lang="cs-CZ" sz="1200" b="1" i="1" dirty="0"/>
              <a:t> museli prokázat nějaké řídící schopnosti a rozhodovací schopnosti, </a:t>
            </a:r>
            <a:r>
              <a:rPr lang="en-US" sz="1200" b="1" i="1" dirty="0"/>
              <a:t>…”</a:t>
            </a:r>
            <a:r>
              <a:rPr lang="en-US" sz="1200" b="1" dirty="0"/>
              <a:t> (JR)</a:t>
            </a:r>
          </a:p>
          <a:p>
            <a:r>
              <a:rPr lang="en-US" sz="1200" i="1" dirty="0"/>
              <a:t>“</a:t>
            </a:r>
            <a:r>
              <a:rPr lang="cs-CZ" sz="1200" i="1" dirty="0"/>
              <a:t>A tenhle teda, to je ten </a:t>
            </a:r>
            <a:r>
              <a:rPr lang="cs-CZ" sz="1200" b="1" i="1" dirty="0"/>
              <a:t>lídr, ten sám od sebe</a:t>
            </a:r>
            <a:r>
              <a:rPr lang="cs-CZ" sz="1200" i="1" dirty="0"/>
              <a:t>, že prostě mu to bylo dáno jako narozením, bohem.</a:t>
            </a:r>
            <a:r>
              <a:rPr lang="en-US" sz="1200" i="1" dirty="0"/>
              <a:t>” </a:t>
            </a:r>
            <a:r>
              <a:rPr lang="en-US" sz="1200" dirty="0"/>
              <a:t>(JZ)</a:t>
            </a:r>
          </a:p>
          <a:p>
            <a:r>
              <a:rPr lang="en-US" sz="1200" i="1" dirty="0"/>
              <a:t>“</a:t>
            </a:r>
            <a:r>
              <a:rPr lang="cs-CZ" sz="1200" i="1" dirty="0"/>
              <a:t>Určitě v první řadě v komunikaci, jako v naslouchání a</a:t>
            </a:r>
            <a:r>
              <a:rPr lang="en-US" sz="1200" i="1" dirty="0"/>
              <a:t>…</a:t>
            </a:r>
            <a:r>
              <a:rPr lang="cs-CZ" sz="1200" i="1" dirty="0"/>
              <a:t> a... nechci říct vydávání příkazů, ale </a:t>
            </a:r>
            <a:r>
              <a:rPr lang="cs-CZ" sz="1200" b="1" i="1" dirty="0"/>
              <a:t>vedení lidí</a:t>
            </a:r>
            <a:r>
              <a:rPr lang="cs-CZ" sz="1200" i="1" dirty="0"/>
              <a:t>, jo... a v plánování</a:t>
            </a:r>
            <a:r>
              <a:rPr lang="en-US" sz="1200" i="1" dirty="0"/>
              <a:t>,</a:t>
            </a:r>
            <a:r>
              <a:rPr lang="cs-CZ" sz="1200" i="1" dirty="0"/>
              <a:t> v organizaci třeba toho oddělení</a:t>
            </a:r>
            <a:r>
              <a:rPr lang="en-US" sz="1200" i="1" dirty="0"/>
              <a:t>,</a:t>
            </a:r>
            <a:r>
              <a:rPr lang="cs-CZ" sz="1200" i="1" dirty="0"/>
              <a:t> jo</a:t>
            </a:r>
            <a:r>
              <a:rPr lang="en-US" sz="1200" i="1" dirty="0"/>
              <a:t>,</a:t>
            </a:r>
            <a:r>
              <a:rPr lang="cs-CZ" sz="1200" i="1" dirty="0"/>
              <a:t> nebo výroby nebo podle toho... kam to spadá. V takovém... tomu říkáme správný odhad jako v tom</a:t>
            </a:r>
            <a:r>
              <a:rPr lang="en-US" sz="1200" i="1" dirty="0"/>
              <a:t>,</a:t>
            </a:r>
            <a:r>
              <a:rPr lang="cs-CZ" sz="1200" i="1" dirty="0"/>
              <a:t> jak je vnímá</a:t>
            </a:r>
            <a:r>
              <a:rPr lang="en-US" sz="1200" i="1" dirty="0"/>
              <a:t>,</a:t>
            </a:r>
            <a:r>
              <a:rPr lang="cs-CZ" sz="1200" i="1" dirty="0"/>
              <a:t> ty </a:t>
            </a:r>
            <a:r>
              <a:rPr lang="cs-CZ" sz="1200" i="1" dirty="0" err="1"/>
              <a:t>su</a:t>
            </a:r>
            <a:r>
              <a:rPr lang="cs-CZ" sz="1200" i="1" dirty="0"/>
              <a:t>... situace. Jestli se to prostě blíží té realitě nebo v tom má nějaké svoje zkreslené představy. (</a:t>
            </a:r>
            <a:r>
              <a:rPr lang="cs-CZ" sz="1200" i="1" dirty="0" err="1"/>
              <a:t>mmm</a:t>
            </a:r>
            <a:r>
              <a:rPr lang="cs-CZ" sz="1200" i="1" dirty="0"/>
              <a:t>) O tom </a:t>
            </a:r>
            <a:r>
              <a:rPr lang="cs-CZ" sz="1200" b="1" i="1" dirty="0"/>
              <a:t>přebrat tu zodpovědnost</a:t>
            </a:r>
            <a:r>
              <a:rPr lang="cs-CZ" sz="1200" i="1" dirty="0"/>
              <a:t>. Jako umí... </a:t>
            </a:r>
            <a:r>
              <a:rPr lang="cs-CZ" sz="1200" b="1" i="1" dirty="0"/>
              <a:t>umět nést tíhu té zodpovědnosti</a:t>
            </a:r>
            <a:r>
              <a:rPr lang="cs-CZ" sz="1200" i="1" dirty="0"/>
              <a:t> že... že něco leží na mě</a:t>
            </a:r>
            <a:r>
              <a:rPr lang="en-US" sz="1200" i="1" dirty="0"/>
              <a:t>,</a:t>
            </a:r>
            <a:r>
              <a:rPr lang="cs-CZ" sz="1200" i="1" dirty="0"/>
              <a:t> něco mám vést a řídit</a:t>
            </a:r>
            <a:r>
              <a:rPr lang="en-US" sz="1200" i="1" dirty="0"/>
              <a:t>.” </a:t>
            </a:r>
            <a:r>
              <a:rPr lang="en-US" sz="1200" dirty="0"/>
              <a:t>(RT)</a:t>
            </a:r>
            <a:endParaRPr lang="cs-CZ" sz="1200" dirty="0"/>
          </a:p>
          <a:p>
            <a:endParaRPr lang="en-US" dirty="0"/>
          </a:p>
          <a:p>
            <a:r>
              <a:rPr lang="en-US" sz="1200" i="1" dirty="0"/>
              <a:t>“</a:t>
            </a:r>
            <a:r>
              <a:rPr lang="cs-CZ" sz="1200" i="1" dirty="0"/>
              <a:t>Tím pádem, to je to co pro nás rozhoduje. Ten </a:t>
            </a:r>
            <a:r>
              <a:rPr lang="cs-CZ" sz="1200" b="1" i="1" dirty="0"/>
              <a:t>člověk za sebou má výsledky</a:t>
            </a:r>
            <a:r>
              <a:rPr lang="cs-CZ" sz="1200" i="1" dirty="0"/>
              <a:t>, je </a:t>
            </a:r>
            <a:r>
              <a:rPr lang="cs-CZ" sz="1200" b="1" i="1" dirty="0"/>
              <a:t>schopný neustále se jakoby zdokonalovat</a:t>
            </a:r>
            <a:r>
              <a:rPr lang="cs-CZ" sz="1200" i="1" dirty="0"/>
              <a:t>, a to co...</a:t>
            </a:r>
            <a:r>
              <a:rPr lang="en-US" sz="1200" i="1" dirty="0"/>
              <a:t>”</a:t>
            </a:r>
            <a:r>
              <a:rPr lang="cs-CZ" sz="1200" i="1" dirty="0"/>
              <a:t> </a:t>
            </a:r>
            <a:r>
              <a:rPr lang="en-US" sz="1200" i="1" dirty="0"/>
              <a:t>(JK)</a:t>
            </a:r>
          </a:p>
          <a:p>
            <a:r>
              <a:rPr lang="en-US" sz="1200" i="1" dirty="0"/>
              <a:t>“</a:t>
            </a:r>
            <a:r>
              <a:rPr lang="cs-CZ" sz="1200" b="1" i="1" dirty="0"/>
              <a:t>Produktivita. To je </a:t>
            </a:r>
            <a:r>
              <a:rPr lang="cs-CZ" sz="1200" b="1" i="1" dirty="0" err="1"/>
              <a:t>number</a:t>
            </a:r>
            <a:r>
              <a:rPr lang="cs-CZ" sz="1200" b="1" i="1" dirty="0"/>
              <a:t> </a:t>
            </a:r>
            <a:r>
              <a:rPr lang="en-US" sz="1200" b="1" i="1" dirty="0"/>
              <a:t>one</a:t>
            </a:r>
            <a:r>
              <a:rPr lang="cs-CZ" sz="1200" i="1" dirty="0"/>
              <a:t>.</a:t>
            </a:r>
            <a:r>
              <a:rPr lang="en-US" sz="1200" i="1" dirty="0"/>
              <a:t>” (DR)</a:t>
            </a:r>
            <a:r>
              <a:rPr lang="cs-CZ" sz="1200" i="1" dirty="0"/>
              <a:t> </a:t>
            </a:r>
          </a:p>
          <a:p>
            <a:endParaRPr lang="en-US" dirty="0"/>
          </a:p>
          <a:p>
            <a:r>
              <a:rPr lang="en-US" sz="1200" i="1" dirty="0"/>
              <a:t>“J</a:t>
            </a:r>
            <a:r>
              <a:rPr lang="cs-CZ" sz="1200" i="1" dirty="0" err="1"/>
              <a:t>ako</a:t>
            </a:r>
            <a:r>
              <a:rPr lang="cs-CZ" sz="1200" i="1" dirty="0"/>
              <a:t> máme tady spoustu lidí, kteří, kteří nutně nevystudovali třeba vysokou školu a tu práci zvládají výborně, jsou v tom talent poolu. Protože prostě </a:t>
            </a:r>
            <a:r>
              <a:rPr lang="cs-CZ" sz="1200" b="1" i="1" dirty="0"/>
              <a:t>rozumí výborně té svojí práci</a:t>
            </a:r>
            <a:r>
              <a:rPr lang="cs-CZ" sz="1200" i="1" dirty="0"/>
              <a:t>,</a:t>
            </a:r>
            <a:r>
              <a:rPr lang="en-US" sz="1200" i="1" dirty="0"/>
              <a:t> …” </a:t>
            </a:r>
            <a:r>
              <a:rPr lang="en-US" sz="1200" dirty="0"/>
              <a:t>(JK)</a:t>
            </a:r>
          </a:p>
          <a:p>
            <a:r>
              <a:rPr lang="en-US" sz="1200" i="1" dirty="0"/>
              <a:t>“</a:t>
            </a:r>
            <a:r>
              <a:rPr lang="cs-CZ" sz="1200" i="1" dirty="0"/>
              <a:t>Tady třeba fakt vzdělání u nás v podstatě nehraje žádnou roli jako na žádné pozici bych řekla protože tady jako nemáme nějaké jako zákonné požadavky třeba na určité pozice</a:t>
            </a:r>
            <a:r>
              <a:rPr lang="en-US" sz="1200" i="1" dirty="0"/>
              <a:t>.</a:t>
            </a:r>
            <a:r>
              <a:rPr lang="cs-CZ" sz="1200" i="1" dirty="0"/>
              <a:t> </a:t>
            </a:r>
            <a:r>
              <a:rPr lang="en-US" sz="1200" i="1" dirty="0"/>
              <a:t>A</a:t>
            </a:r>
            <a:r>
              <a:rPr lang="cs-CZ" sz="1200" i="1" dirty="0" err="1"/>
              <a:t>le</a:t>
            </a:r>
            <a:r>
              <a:rPr lang="cs-CZ" sz="1200" i="1" dirty="0"/>
              <a:t> jako samozřejmě člověk, který dělá například účetní, musí </a:t>
            </a:r>
            <a:r>
              <a:rPr lang="cs-CZ" sz="1200" b="1" i="1" dirty="0" err="1"/>
              <a:t>mět</a:t>
            </a:r>
            <a:r>
              <a:rPr lang="cs-CZ" sz="1200" b="1" i="1" dirty="0"/>
              <a:t> ty odpovídající znalosti</a:t>
            </a:r>
            <a:r>
              <a:rPr lang="en-US" sz="1200" b="1" i="1" dirty="0"/>
              <a:t>,</a:t>
            </a:r>
            <a:r>
              <a:rPr lang="cs-CZ" sz="1200" i="1" dirty="0"/>
              <a:t> jo.</a:t>
            </a:r>
            <a:r>
              <a:rPr lang="en-US" sz="1200" i="1" dirty="0"/>
              <a:t>”</a:t>
            </a:r>
            <a:r>
              <a:rPr lang="cs-CZ" sz="1200" i="1" dirty="0"/>
              <a:t> </a:t>
            </a:r>
            <a:r>
              <a:rPr lang="en-US" sz="1200" dirty="0"/>
              <a:t>(RT)</a:t>
            </a:r>
            <a:endParaRPr lang="cs-CZ" sz="12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E2C848-2698-41C0-BF83-37EC6ABD1C25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1631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FB3E0E-4EA0-4E44-AA5E-C48086943A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0644A76-E6B7-4BC4-BF90-D46FAAB45E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FF1BC3-5FE8-4A0B-B1F4-B8BAD4ED3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D70CE-3163-440D-8F68-A4BBE935D556}" type="datetimeFigureOut">
              <a:rPr lang="cs-CZ" smtClean="0"/>
              <a:t>11.09.2019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B138B3-2FC8-454B-B4F4-4DF4B5A7D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980177-88E4-46E1-80A5-222977BD0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E6ADF-55B3-4366-9672-F3D3D6B70C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715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69EB44-0C71-4BC7-8566-9A7316597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F0C4F56-D4E5-4A83-BA1D-A11E8BA9B0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998CDF-AC72-4931-AD69-C5645D013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D70CE-3163-440D-8F68-A4BBE935D556}" type="datetimeFigureOut">
              <a:rPr lang="cs-CZ" smtClean="0"/>
              <a:t>11.09.2019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EF7B95-EAA4-4CB6-ADAF-20C5919AC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98FC91-8B34-4235-BE7C-2E3874C2D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E6ADF-55B3-4366-9672-F3D3D6B70C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283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9F157DE-5ECF-4694-8062-EDE79CBCAB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BA03EAD-921E-42DF-B355-6D5E81C7CE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83D5E8-DD47-4444-87F0-7C36BD3A1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D70CE-3163-440D-8F68-A4BBE935D556}" type="datetimeFigureOut">
              <a:rPr lang="cs-CZ" smtClean="0"/>
              <a:t>11.09.2019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1BCC3A-449D-475D-AB79-75BAFEAC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FE0B51-95B9-4A35-9D01-66601F73D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E6ADF-55B3-4366-9672-F3D3D6B70C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802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1FB6AF-68E2-4924-81F7-113408432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36DE61-CF67-4F29-941A-D8516533F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12C45A-2C46-4A44-B379-0B0489473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D70CE-3163-440D-8F68-A4BBE935D556}" type="datetimeFigureOut">
              <a:rPr lang="cs-CZ" smtClean="0"/>
              <a:t>11.09.2019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66C3DF-8356-4C74-9F42-C78746575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0B7947-D704-4539-8747-FA307DC9B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E6ADF-55B3-4366-9672-F3D3D6B70C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91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61F9A6-3BDC-4F3B-B102-40A51F363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619553B-0A6C-41C0-8C53-3E3EA6419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08F16D-5D2C-4527-9F40-62C0E2CDA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D70CE-3163-440D-8F68-A4BBE935D556}" type="datetimeFigureOut">
              <a:rPr lang="cs-CZ" smtClean="0"/>
              <a:t>11.09.2019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EDD60E-C44C-4A02-8EDA-D2A4860C5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1962F5-632F-4256-9B1C-2231D12C2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E6ADF-55B3-4366-9672-F3D3D6B70C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890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2664DC-2D26-499E-8220-36FA63F11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93E6CA-89B7-40CD-BF59-0FCDD9509D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8F720C5-2A59-4224-9610-B4F2B675A9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2A741E5-C7AD-4A76-B144-45AAD19E1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D70CE-3163-440D-8F68-A4BBE935D556}" type="datetimeFigureOut">
              <a:rPr lang="cs-CZ" smtClean="0"/>
              <a:t>11.09.2019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88DE4CE-C9B9-4310-9BDA-597D25EDD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92EB36D-95F2-490A-861E-911A49082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E6ADF-55B3-4366-9672-F3D3D6B70C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28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883904-FCC2-4ABA-B78A-9B945758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9E82718-8AEB-438C-8BB8-4376A2D67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7F1F6ED-3D43-4B9F-A0AD-CBD5C81679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B73C5F8-79EF-4744-B7D8-64C74E9EB7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B093E8B-7B6A-41A4-BDBA-D40FCF0191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23C57B6-BC34-4E3C-BE39-419EB5B57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D70CE-3163-440D-8F68-A4BBE935D556}" type="datetimeFigureOut">
              <a:rPr lang="cs-CZ" smtClean="0"/>
              <a:t>11.09.2019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D347DFD-EEA7-4239-B5F1-0D0175411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7A5A61C-BCF7-4183-9335-8E696E3D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E6ADF-55B3-4366-9672-F3D3D6B70C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5240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C92144-E229-4E4B-B4A9-FD3FB6601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E3E6171-857B-4F52-8D06-812600D50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D70CE-3163-440D-8F68-A4BBE935D556}" type="datetimeFigureOut">
              <a:rPr lang="cs-CZ" smtClean="0"/>
              <a:t>11.09.2019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019E094-8F00-4F6A-9B97-BD46ECD93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1B37FF3-E699-44D5-914B-C10F6235F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E6ADF-55B3-4366-9672-F3D3D6B70C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933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7DC1691-9617-436A-93D1-42FC198FD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D70CE-3163-440D-8F68-A4BBE935D556}" type="datetimeFigureOut">
              <a:rPr lang="cs-CZ" smtClean="0"/>
              <a:t>11.09.2019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155957A-B618-4F84-A1E6-C17B425D1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92AD7C-399E-46CB-9363-DF31C9271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E6ADF-55B3-4366-9672-F3D3D6B70C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4535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0AD678-1F85-4EA9-A8E6-59B653B4D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D02A33-704F-4751-8DEB-1C427B963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569BC58-33B2-4A9B-A93F-B6ACFFF87D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FEE2805-A230-484C-85CE-A56D3D273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D70CE-3163-440D-8F68-A4BBE935D556}" type="datetimeFigureOut">
              <a:rPr lang="cs-CZ" smtClean="0"/>
              <a:t>11.09.2019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250F615-CD96-42CE-8007-C1CF1C3EB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DB0B2E4-8F2D-47F8-AB07-25F480F7F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E6ADF-55B3-4366-9672-F3D3D6B70C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318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2F531F-DD7D-4626-B6CD-4F53FE7F9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5FEDB2A-6E35-4F25-A42E-9A27AE443D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9A29294-4728-412C-B49A-C6252B8399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34F10D7-98C6-435C-AC29-030FC5BE5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D70CE-3163-440D-8F68-A4BBE935D556}" type="datetimeFigureOut">
              <a:rPr lang="cs-CZ" smtClean="0"/>
              <a:t>11.09.2019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1373454-3C0E-45A5-8480-05A7A76E4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CE6F83-2263-4E1B-9B7D-37FCA2F1E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E6ADF-55B3-4366-9672-F3D3D6B70C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0658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EE20D43-956D-48F6-B6BD-425315771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5760118-14D6-446F-8245-1A085A093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6D3C73-F09E-4744-BF52-D0E36E0D9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D70CE-3163-440D-8F68-A4BBE935D556}" type="datetimeFigureOut">
              <a:rPr lang="cs-CZ" smtClean="0"/>
              <a:t>11.09.2019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66DACA-B2D4-44E8-B1D0-F202C5066F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C45A43-096D-4217-9087-2528412984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E6ADF-55B3-4366-9672-F3D3D6B70C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6269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993E372D-5797-411B-9868-676D3045BEBD}"/>
              </a:ext>
            </a:extLst>
          </p:cNvPr>
          <p:cNvSpPr/>
          <p:nvPr/>
        </p:nvSpPr>
        <p:spPr>
          <a:xfrm>
            <a:off x="321564" y="183191"/>
            <a:ext cx="11548871" cy="621791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3BF6F6B-A7BE-480C-B845-6BB5BAE042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60378"/>
            <a:ext cx="9144000" cy="1020763"/>
          </a:xfrm>
        </p:spPr>
        <p:txBody>
          <a:bodyPr>
            <a:normAutofit/>
          </a:bodyPr>
          <a:lstStyle/>
          <a:p>
            <a:r>
              <a:rPr lang="cs-CZ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TALENT MANAGEMENT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B30C66-E662-4D59-82AE-8DEEE651CE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601119"/>
            <a:ext cx="9144000" cy="1655762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Zjišťování talentu u zaměstnanců na základě jejich specifických vlastností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D740E92-534B-4931-8C13-854AFB902B18}"/>
              </a:ext>
            </a:extLst>
          </p:cNvPr>
          <p:cNvSpPr txBox="1"/>
          <p:nvPr/>
        </p:nvSpPr>
        <p:spPr>
          <a:xfrm>
            <a:off x="5669280" y="4682014"/>
            <a:ext cx="589635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Mgr. Eva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Dvořáková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| prof. PhDr. Vladimír Smékal,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CSc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algn="r"/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Katedra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psychologie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algn="r"/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Fakulta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sociálních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studií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algn="r"/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Masarykova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univerzita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v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Brně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algn="r"/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eva.dvorakova@united-change.com</a:t>
            </a:r>
            <a:endParaRPr lang="cs-CZ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9AC8364F-D60E-424B-9205-9D7C2A738D40}"/>
              </a:ext>
            </a:extLst>
          </p:cNvPr>
          <p:cNvCxnSpPr/>
          <p:nvPr/>
        </p:nvCxnSpPr>
        <p:spPr>
          <a:xfrm>
            <a:off x="2235199" y="2420331"/>
            <a:ext cx="7721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>
            <a:extLst>
              <a:ext uri="{FF2B5EF4-FFF2-40B4-BE49-F238E27FC236}">
                <a16:creationId xmlns:a16="http://schemas.microsoft.com/office/drawing/2014/main" id="{1976844C-88D4-49CE-86B0-11B7D39BFD7C}"/>
              </a:ext>
            </a:extLst>
          </p:cNvPr>
          <p:cNvSpPr txBox="1"/>
          <p:nvPr/>
        </p:nvSpPr>
        <p:spPr>
          <a:xfrm>
            <a:off x="626365" y="4682014"/>
            <a:ext cx="44507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Personalistika, právo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a vzdělávání ve veřejné správě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10. – 12. 9. 2019</a:t>
            </a:r>
            <a:endParaRPr lang="cs-CZ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54626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F9EB9F2-07E2-4D64-BBD8-BB5B217F1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BF862D2-3484-4937-9921-E2FF29A05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0588" y="965199"/>
            <a:ext cx="6766078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Výsledky tematické analýzy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51825D2-E66B-4F13-9AAB-EEF89A8CC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3257" y="965198"/>
            <a:ext cx="2707937" cy="49276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endParaRPr lang="en-US" sz="2000" kern="120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F0C57C7C-DFE9-4A1E-B7A9-DF40E633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3910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59CF786-7CA0-4985-80AB-32B57F72E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Výsledky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>
                <a:solidFill>
                  <a:schemeClr val="accent1"/>
                </a:solidFill>
              </a:rPr>
              <a:t>tematické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>
                <a:solidFill>
                  <a:schemeClr val="accent1"/>
                </a:solidFill>
              </a:rPr>
              <a:t>analýzy</a:t>
            </a:r>
            <a:endParaRPr lang="cs-CZ" dirty="0">
              <a:solidFill>
                <a:schemeClr val="accent1"/>
              </a:solidFill>
            </a:endParaRPr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4A4E993-C999-471D-8EAF-ED4A94779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Identifikovaná</a:t>
            </a:r>
            <a:r>
              <a:rPr lang="en-US" sz="2400" dirty="0"/>
              <a:t> </a:t>
            </a:r>
            <a:r>
              <a:rPr lang="en-US" sz="2400" dirty="0" err="1"/>
              <a:t>témata</a:t>
            </a:r>
            <a:r>
              <a:rPr lang="en-US" sz="2400" dirty="0"/>
              <a:t> </a:t>
            </a:r>
            <a:r>
              <a:rPr lang="en-US" sz="2400" dirty="0" err="1"/>
              <a:t>velmi</a:t>
            </a:r>
            <a:r>
              <a:rPr lang="en-US" sz="2400" dirty="0"/>
              <a:t> </a:t>
            </a:r>
            <a:r>
              <a:rPr lang="en-US" sz="2400" dirty="0" err="1"/>
              <a:t>dobře</a:t>
            </a:r>
            <a:r>
              <a:rPr lang="en-US" sz="2400" dirty="0"/>
              <a:t> </a:t>
            </a:r>
            <a:r>
              <a:rPr lang="en-US" sz="2400" dirty="0" err="1"/>
              <a:t>korespondují</a:t>
            </a:r>
            <a:r>
              <a:rPr lang="en-US" sz="2400" dirty="0"/>
              <a:t> s </a:t>
            </a:r>
            <a:r>
              <a:rPr lang="en-US" sz="2400" dirty="0" err="1"/>
              <a:t>teoretickým</a:t>
            </a:r>
            <a:r>
              <a:rPr lang="en-US" sz="2400" dirty="0"/>
              <a:t> </a:t>
            </a:r>
            <a:r>
              <a:rPr lang="en-US" sz="2400" dirty="0" err="1"/>
              <a:t>modelem</a:t>
            </a:r>
            <a:r>
              <a:rPr lang="en-US" sz="2400" dirty="0"/>
              <a:t> </a:t>
            </a:r>
            <a:r>
              <a:rPr lang="en-US" sz="2400" dirty="0" err="1"/>
              <a:t>Silzera</a:t>
            </a:r>
            <a:r>
              <a:rPr lang="en-US" sz="2400" dirty="0"/>
              <a:t> a </a:t>
            </a:r>
            <a:r>
              <a:rPr lang="en-US" sz="2400" dirty="0" err="1"/>
              <a:t>Churche</a:t>
            </a:r>
            <a:r>
              <a:rPr lang="en-US" sz="2400" dirty="0"/>
              <a:t> (2009)</a:t>
            </a:r>
          </a:p>
          <a:p>
            <a:pPr marL="0" indent="0">
              <a:buNone/>
            </a:pPr>
            <a:r>
              <a:rPr lang="en-US" sz="2400" dirty="0" err="1"/>
              <a:t>Respondenti</a:t>
            </a:r>
            <a:r>
              <a:rPr lang="en-US" sz="2400" dirty="0"/>
              <a:t> se </a:t>
            </a:r>
            <a:r>
              <a:rPr lang="en-US" sz="2400" dirty="0" err="1"/>
              <a:t>odkazovali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všechny</a:t>
            </a:r>
            <a:r>
              <a:rPr lang="en-US" sz="2400" dirty="0"/>
              <a:t> </a:t>
            </a:r>
            <a:r>
              <a:rPr lang="en-US" sz="2400" dirty="0" err="1"/>
              <a:t>dimenze</a:t>
            </a:r>
            <a:r>
              <a:rPr lang="en-US" sz="2400" dirty="0"/>
              <a:t> </a:t>
            </a:r>
            <a:r>
              <a:rPr lang="en-US" sz="2400" dirty="0" err="1"/>
              <a:t>Silzerova</a:t>
            </a:r>
            <a:r>
              <a:rPr lang="en-US" sz="2400" dirty="0"/>
              <a:t> a </a:t>
            </a:r>
            <a:r>
              <a:rPr lang="en-US" sz="2400" dirty="0" err="1"/>
              <a:t>Churchova</a:t>
            </a:r>
            <a:r>
              <a:rPr lang="en-US" sz="2400" dirty="0"/>
              <a:t> (2009) </a:t>
            </a:r>
            <a:r>
              <a:rPr lang="en-US" sz="2400" dirty="0" err="1"/>
              <a:t>modelu</a:t>
            </a:r>
            <a:r>
              <a:rPr lang="en-US" sz="2400" dirty="0"/>
              <a:t>: </a:t>
            </a:r>
            <a:r>
              <a:rPr lang="en-US" sz="2400" dirty="0" err="1"/>
              <a:t>základní</a:t>
            </a:r>
            <a:r>
              <a:rPr lang="en-US" sz="2400" dirty="0"/>
              <a:t>, </a:t>
            </a:r>
            <a:r>
              <a:rPr lang="en-US" sz="2400" dirty="0" err="1"/>
              <a:t>růstovou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kariérní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71109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B2F3397-AF75-4D8A-8F3B-E4F0C80D6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Model </a:t>
            </a:r>
            <a:r>
              <a:rPr lang="en-US" dirty="0" err="1">
                <a:solidFill>
                  <a:schemeClr val="accent1"/>
                </a:solidFill>
              </a:rPr>
              <a:t>talentu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podle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Silzera</a:t>
            </a:r>
            <a:r>
              <a:rPr lang="en-US" dirty="0">
                <a:solidFill>
                  <a:schemeClr val="accent1"/>
                </a:solidFill>
              </a:rPr>
              <a:t> a </a:t>
            </a:r>
            <a:r>
              <a:rPr lang="en-US" dirty="0" err="1">
                <a:solidFill>
                  <a:schemeClr val="accent1"/>
                </a:solidFill>
              </a:rPr>
              <a:t>Churche</a:t>
            </a:r>
            <a:r>
              <a:rPr lang="en-US" dirty="0">
                <a:solidFill>
                  <a:schemeClr val="accent1"/>
                </a:solidFill>
              </a:rPr>
              <a:t> (2009)</a:t>
            </a:r>
            <a:endParaRPr lang="cs-CZ" dirty="0">
              <a:solidFill>
                <a:schemeClr val="accent1"/>
              </a:solidFill>
            </a:endParaRPr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ADC3D6-1BCA-4D27-9635-5B2A5C514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/>
              <a:t>ZÁKLADNÍ DIMENZE</a:t>
            </a:r>
          </a:p>
          <a:p>
            <a:pPr marL="457200" lvl="1" indent="0">
              <a:buNone/>
            </a:pPr>
            <a:r>
              <a:rPr lang="en-US" dirty="0" err="1"/>
              <a:t>Charakteristiky</a:t>
            </a:r>
            <a:r>
              <a:rPr lang="en-US" dirty="0"/>
              <a:t> </a:t>
            </a:r>
            <a:r>
              <a:rPr lang="en-US" dirty="0" err="1"/>
              <a:t>stabilní</a:t>
            </a:r>
            <a:r>
              <a:rPr lang="en-US" dirty="0"/>
              <a:t> v </a:t>
            </a:r>
            <a:r>
              <a:rPr lang="en-US" dirty="0" err="1"/>
              <a:t>čase</a:t>
            </a:r>
            <a:endParaRPr lang="en-US" dirty="0"/>
          </a:p>
          <a:p>
            <a:pPr marL="457200" lvl="1" indent="0">
              <a:buNone/>
            </a:pPr>
            <a:r>
              <a:rPr lang="en-US" dirty="0" err="1"/>
              <a:t>Kognitivní</a:t>
            </a:r>
            <a:r>
              <a:rPr lang="en-US" dirty="0"/>
              <a:t> </a:t>
            </a:r>
            <a:r>
              <a:rPr lang="en-US" dirty="0" err="1"/>
              <a:t>schopnosti</a:t>
            </a:r>
            <a:r>
              <a:rPr lang="en-US" dirty="0"/>
              <a:t>, </a:t>
            </a:r>
            <a:r>
              <a:rPr lang="en-US" dirty="0" err="1"/>
              <a:t>některé</a:t>
            </a:r>
            <a:r>
              <a:rPr lang="en-US" dirty="0"/>
              <a:t> </a:t>
            </a:r>
            <a:r>
              <a:rPr lang="en-US" dirty="0" err="1"/>
              <a:t>osobnostní</a:t>
            </a:r>
            <a:r>
              <a:rPr lang="en-US" dirty="0"/>
              <a:t> </a:t>
            </a:r>
            <a:r>
              <a:rPr lang="en-US" dirty="0" err="1"/>
              <a:t>charakteristiky</a:t>
            </a:r>
            <a:endParaRPr lang="en-US" dirty="0"/>
          </a:p>
          <a:p>
            <a:pPr marL="0" indent="0">
              <a:buNone/>
            </a:pPr>
            <a:r>
              <a:rPr lang="en-US" sz="2400" dirty="0"/>
              <a:t>RŮSTOVÁ DIMENZE</a:t>
            </a:r>
          </a:p>
          <a:p>
            <a:pPr marL="457200" lvl="1" indent="0">
              <a:buNone/>
            </a:pPr>
            <a:r>
              <a:rPr lang="en-US" dirty="0" err="1"/>
              <a:t>Charakteristiky</a:t>
            </a:r>
            <a:r>
              <a:rPr lang="en-US" dirty="0"/>
              <a:t> </a:t>
            </a:r>
            <a:r>
              <a:rPr lang="en-US" dirty="0" err="1"/>
              <a:t>poměrně</a:t>
            </a:r>
            <a:r>
              <a:rPr lang="en-US" dirty="0"/>
              <a:t> </a:t>
            </a:r>
            <a:r>
              <a:rPr lang="en-US" dirty="0" err="1"/>
              <a:t>stabilní</a:t>
            </a:r>
            <a:r>
              <a:rPr lang="en-US" dirty="0"/>
              <a:t> v </a:t>
            </a:r>
            <a:r>
              <a:rPr lang="en-US" dirty="0" err="1"/>
              <a:t>čase</a:t>
            </a:r>
            <a:r>
              <a:rPr lang="en-US" dirty="0"/>
              <a:t> s </a:t>
            </a:r>
            <a:r>
              <a:rPr lang="en-US" dirty="0" err="1"/>
              <a:t>možností</a:t>
            </a:r>
            <a:r>
              <a:rPr lang="en-US" dirty="0"/>
              <a:t> </a:t>
            </a:r>
            <a:r>
              <a:rPr lang="en-US" dirty="0" err="1"/>
              <a:t>podpořit</a:t>
            </a:r>
            <a:r>
              <a:rPr lang="en-US" dirty="0"/>
              <a:t> </a:t>
            </a:r>
            <a:r>
              <a:rPr lang="en-US" dirty="0" err="1"/>
              <a:t>další</a:t>
            </a:r>
            <a:r>
              <a:rPr lang="en-US" dirty="0"/>
              <a:t> </a:t>
            </a:r>
            <a:r>
              <a:rPr lang="en-US" dirty="0" err="1"/>
              <a:t>rozvoj</a:t>
            </a:r>
            <a:endParaRPr lang="en-US" dirty="0"/>
          </a:p>
          <a:p>
            <a:pPr marL="457200" lvl="1" indent="0">
              <a:buNone/>
            </a:pPr>
            <a:r>
              <a:rPr lang="en-US" dirty="0" err="1"/>
              <a:t>Orientace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učení</a:t>
            </a:r>
            <a:r>
              <a:rPr lang="en-US" dirty="0"/>
              <a:t>, </a:t>
            </a:r>
            <a:r>
              <a:rPr lang="en-US" dirty="0" err="1"/>
              <a:t>adaptabilita</a:t>
            </a:r>
            <a:endParaRPr lang="en-US" dirty="0"/>
          </a:p>
          <a:p>
            <a:pPr marL="0" indent="0">
              <a:buNone/>
            </a:pPr>
            <a:r>
              <a:rPr lang="en-US" sz="2400" dirty="0"/>
              <a:t>KARIÉROVÁ DIMENZE</a:t>
            </a:r>
          </a:p>
          <a:p>
            <a:pPr marL="457200" lvl="1" indent="0">
              <a:buNone/>
            </a:pPr>
            <a:r>
              <a:rPr lang="en-US" dirty="0" err="1"/>
              <a:t>Nejvíce</a:t>
            </a:r>
            <a:r>
              <a:rPr lang="en-US" dirty="0"/>
              <a:t> </a:t>
            </a:r>
            <a:r>
              <a:rPr lang="en-US" dirty="0" err="1"/>
              <a:t>proměnlivé</a:t>
            </a:r>
            <a:r>
              <a:rPr lang="en-US" dirty="0"/>
              <a:t> a </a:t>
            </a:r>
            <a:r>
              <a:rPr lang="en-US" dirty="0" err="1"/>
              <a:t>oborově</a:t>
            </a:r>
            <a:r>
              <a:rPr lang="en-US" dirty="0"/>
              <a:t> </a:t>
            </a:r>
            <a:r>
              <a:rPr lang="en-US" dirty="0" err="1"/>
              <a:t>specifické</a:t>
            </a:r>
            <a:endParaRPr lang="en-US" dirty="0"/>
          </a:p>
          <a:p>
            <a:pPr marL="457200" lvl="1" indent="0">
              <a:buNone/>
            </a:pPr>
            <a:r>
              <a:rPr lang="en-US" dirty="0" err="1"/>
              <a:t>Znalosti</a:t>
            </a:r>
            <a:r>
              <a:rPr lang="en-US" dirty="0"/>
              <a:t> a </a:t>
            </a:r>
            <a:r>
              <a:rPr lang="en-US" dirty="0" err="1"/>
              <a:t>dovednosti</a:t>
            </a:r>
            <a:r>
              <a:rPr lang="en-US" dirty="0"/>
              <a:t> (</a:t>
            </a:r>
            <a:r>
              <a:rPr lang="en-US" dirty="0" err="1"/>
              <a:t>související</a:t>
            </a:r>
            <a:r>
              <a:rPr lang="en-US" dirty="0"/>
              <a:t> s </a:t>
            </a:r>
            <a:r>
              <a:rPr lang="en-US" dirty="0" err="1"/>
              <a:t>určitou</a:t>
            </a:r>
            <a:r>
              <a:rPr lang="en-US" dirty="0"/>
              <a:t> </a:t>
            </a:r>
            <a:r>
              <a:rPr lang="en-US" dirty="0" err="1"/>
              <a:t>rolí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50712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3135F5F5-325C-4970-95B4-5D40FD0A03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403621"/>
              </p:ext>
            </p:extLst>
          </p:nvPr>
        </p:nvGraphicFramePr>
        <p:xfrm>
          <a:off x="2321769" y="194160"/>
          <a:ext cx="7548465" cy="6325286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2662840">
                  <a:extLst>
                    <a:ext uri="{9D8B030D-6E8A-4147-A177-3AD203B41FA5}">
                      <a16:colId xmlns:a16="http://schemas.microsoft.com/office/drawing/2014/main" val="394172939"/>
                    </a:ext>
                  </a:extLst>
                </a:gridCol>
                <a:gridCol w="4885625">
                  <a:extLst>
                    <a:ext uri="{9D8B030D-6E8A-4147-A177-3AD203B41FA5}">
                      <a16:colId xmlns:a16="http://schemas.microsoft.com/office/drawing/2014/main" val="897254192"/>
                    </a:ext>
                  </a:extLst>
                </a:gridCol>
              </a:tblGrid>
              <a:tr h="4022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cap="all" spc="150" dirty="0">
                          <a:effectLst/>
                        </a:rPr>
                        <a:t>Dimenze a její obsah</a:t>
                      </a:r>
                      <a:endParaRPr lang="cs-CZ" sz="1600" b="0" cap="all" spc="15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93" marR="89393" marT="89393" marB="89393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cap="all" spc="150" dirty="0">
                          <a:effectLst/>
                        </a:rPr>
                        <a:t>Charakteristika</a:t>
                      </a:r>
                      <a:endParaRPr lang="cs-CZ" sz="1600" b="0" cap="all" spc="15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93" marR="89393" marT="89393" marB="89393"/>
                </a:tc>
                <a:extLst>
                  <a:ext uri="{0D108BD9-81ED-4DB2-BD59-A6C34878D82A}">
                    <a16:rowId xmlns:a16="http://schemas.microsoft.com/office/drawing/2014/main" val="1584069016"/>
                  </a:ext>
                </a:extLst>
              </a:tr>
              <a:tr h="36774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cap="none" spc="0" dirty="0">
                          <a:effectLst/>
                        </a:rPr>
                        <a:t>Základní dimenze</a:t>
                      </a:r>
                      <a:endParaRPr lang="cs-CZ" sz="14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93" marR="89393" marT="89393" marB="89393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i="1" cap="none" spc="0" dirty="0">
                          <a:effectLst/>
                        </a:rPr>
                        <a:t>Konzistentní a stabilní, malá pravděpodobnost dalšího rozvoje nebo změny</a:t>
                      </a:r>
                      <a:endParaRPr lang="cs-CZ" sz="1200" i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93" marR="89393" marT="89393" marB="89393"/>
                </a:tc>
                <a:extLst>
                  <a:ext uri="{0D108BD9-81ED-4DB2-BD59-A6C34878D82A}">
                    <a16:rowId xmlns:a16="http://schemas.microsoft.com/office/drawing/2014/main" val="2962892160"/>
                  </a:ext>
                </a:extLst>
              </a:tr>
              <a:tr h="41753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cap="none" spc="0">
                          <a:effectLst/>
                        </a:rPr>
                        <a:t>Kognitivní schopnosti</a:t>
                      </a:r>
                      <a:endParaRPr lang="cs-CZ" sz="14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93" marR="89393" marT="89393" marB="89393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cap="none" spc="0" dirty="0">
                          <a:effectLst/>
                        </a:rPr>
                        <a:t>Koncepční a strategické myšlení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cap="none" spc="0" dirty="0">
                          <a:effectLst/>
                        </a:rPr>
                        <a:t>Kognitivní schopnosti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cap="none" spc="0" dirty="0">
                          <a:effectLst/>
                        </a:rPr>
                        <a:t>Vypořádávání se s komplexností</a:t>
                      </a:r>
                      <a:endParaRPr lang="cs-CZ" sz="12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93" marR="89393" marT="89393" marB="89393"/>
                </a:tc>
                <a:extLst>
                  <a:ext uri="{0D108BD9-81ED-4DB2-BD59-A6C34878D82A}">
                    <a16:rowId xmlns:a16="http://schemas.microsoft.com/office/drawing/2014/main" val="894874770"/>
                  </a:ext>
                </a:extLst>
              </a:tr>
              <a:tr h="68750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cap="none" spc="0">
                          <a:effectLst/>
                        </a:rPr>
                        <a:t>Osobnost</a:t>
                      </a:r>
                      <a:endParaRPr lang="cs-CZ" sz="14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93" marR="89393" marT="89393" marB="89393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cap="none" spc="0" dirty="0">
                          <a:effectLst/>
                        </a:rPr>
                        <a:t>Interpersonální dovednosti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cap="none" spc="0" dirty="0">
                          <a:effectLst/>
                        </a:rPr>
                        <a:t>Dominance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cap="none" spc="0" dirty="0">
                          <a:effectLst/>
                        </a:rPr>
                        <a:t>Emoční stabilita a odolnost</a:t>
                      </a:r>
                      <a:endParaRPr lang="cs-CZ" sz="12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93" marR="89393" marT="89393" marB="89393"/>
                </a:tc>
                <a:extLst>
                  <a:ext uri="{0D108BD9-81ED-4DB2-BD59-A6C34878D82A}">
                    <a16:rowId xmlns:a16="http://schemas.microsoft.com/office/drawing/2014/main" val="2598591055"/>
                  </a:ext>
                </a:extLst>
              </a:tr>
              <a:tr h="36774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cap="none" spc="0" dirty="0" err="1">
                          <a:effectLst/>
                        </a:rPr>
                        <a:t>Růstov</a:t>
                      </a:r>
                      <a:r>
                        <a:rPr lang="en-US" sz="1400" cap="none" spc="0" dirty="0">
                          <a:effectLst/>
                        </a:rPr>
                        <a:t>á</a:t>
                      </a:r>
                      <a:r>
                        <a:rPr lang="cs-CZ" sz="1400" cap="none" spc="0" dirty="0">
                          <a:effectLst/>
                        </a:rPr>
                        <a:t> dimenze</a:t>
                      </a:r>
                      <a:endParaRPr lang="cs-CZ" sz="14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93" marR="89393" marT="89393" marB="89393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i="1" cap="none" spc="0" dirty="0" err="1">
                          <a:effectLst/>
                        </a:rPr>
                        <a:t>Facilitují</a:t>
                      </a:r>
                      <a:r>
                        <a:rPr lang="cs-CZ" sz="1200" i="1" cap="none" spc="0" dirty="0">
                          <a:effectLst/>
                        </a:rPr>
                        <a:t> nebo brání růstu a rozvoji v jiných oblastech</a:t>
                      </a:r>
                      <a:endParaRPr lang="cs-CZ" sz="1200" i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93" marR="89393" marT="89393" marB="89393"/>
                </a:tc>
                <a:extLst>
                  <a:ext uri="{0D108BD9-81ED-4DB2-BD59-A6C34878D82A}">
                    <a16:rowId xmlns:a16="http://schemas.microsoft.com/office/drawing/2014/main" val="371605034"/>
                  </a:ext>
                </a:extLst>
              </a:tr>
              <a:tr h="68750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cap="none" spc="0">
                          <a:effectLst/>
                        </a:rPr>
                        <a:t>Učení</a:t>
                      </a:r>
                      <a:endParaRPr lang="cs-CZ" sz="14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93" marR="89393" marT="89393" marB="89393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cap="none" spc="0">
                          <a:effectLst/>
                        </a:rPr>
                        <a:t>Adaptabilita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cap="none" spc="0">
                          <a:effectLst/>
                        </a:rPr>
                        <a:t>Orientace na učení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cap="none" spc="0">
                          <a:effectLst/>
                        </a:rPr>
                        <a:t>Otevřenost zpětné vazbě</a:t>
                      </a:r>
                      <a:endParaRPr lang="cs-CZ" sz="12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93" marR="89393" marT="89393" marB="89393"/>
                </a:tc>
                <a:extLst>
                  <a:ext uri="{0D108BD9-81ED-4DB2-BD59-A6C34878D82A}">
                    <a16:rowId xmlns:a16="http://schemas.microsoft.com/office/drawing/2014/main" val="2558336177"/>
                  </a:ext>
                </a:extLst>
              </a:tr>
              <a:tr h="68750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cap="none" spc="0">
                          <a:effectLst/>
                        </a:rPr>
                        <a:t>Motivace</a:t>
                      </a:r>
                      <a:endParaRPr lang="cs-CZ" sz="14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93" marR="89393" marT="89393" marB="89393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cap="none" spc="0" dirty="0">
                          <a:effectLst/>
                        </a:rPr>
                        <a:t>Drive, energie, orientace na úspěch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cap="none" spc="0" dirty="0">
                          <a:effectLst/>
                        </a:rPr>
                        <a:t>Kariérní ambice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cap="none" spc="0" dirty="0">
                          <a:effectLst/>
                        </a:rPr>
                        <a:t>Ochota riskovat, orientace na výsledky</a:t>
                      </a:r>
                      <a:endParaRPr lang="cs-CZ" sz="12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93" marR="89393" marT="89393" marB="89393"/>
                </a:tc>
                <a:extLst>
                  <a:ext uri="{0D108BD9-81ED-4DB2-BD59-A6C34878D82A}">
                    <a16:rowId xmlns:a16="http://schemas.microsoft.com/office/drawing/2014/main" val="720417887"/>
                  </a:ext>
                </a:extLst>
              </a:tr>
              <a:tr h="36774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cap="none" spc="0" dirty="0" err="1">
                          <a:effectLst/>
                        </a:rPr>
                        <a:t>Kariérov</a:t>
                      </a:r>
                      <a:r>
                        <a:rPr lang="en-US" sz="1400" cap="none" spc="0" dirty="0">
                          <a:effectLst/>
                        </a:rPr>
                        <a:t>á</a:t>
                      </a:r>
                      <a:r>
                        <a:rPr lang="cs-CZ" sz="1400" cap="none" spc="0" dirty="0">
                          <a:effectLst/>
                        </a:rPr>
                        <a:t> dimenze</a:t>
                      </a:r>
                      <a:endParaRPr lang="cs-CZ" sz="14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93" marR="89393" marT="89393" marB="89393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i="1" cap="none" spc="0" dirty="0">
                          <a:effectLst/>
                        </a:rPr>
                        <a:t>Rané indikátory pozdějších kariérních dovedností</a:t>
                      </a:r>
                      <a:endParaRPr lang="cs-CZ" sz="1200" i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93" marR="89393" marT="89393" marB="89393"/>
                </a:tc>
                <a:extLst>
                  <a:ext uri="{0D108BD9-81ED-4DB2-BD59-A6C34878D82A}">
                    <a16:rowId xmlns:a16="http://schemas.microsoft.com/office/drawing/2014/main" val="1848390646"/>
                  </a:ext>
                </a:extLst>
              </a:tr>
              <a:tr h="68750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cap="none" spc="0">
                          <a:effectLst/>
                        </a:rPr>
                        <a:t>Leadership</a:t>
                      </a:r>
                      <a:endParaRPr lang="cs-CZ" sz="14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93" marR="89393" marT="89393" marB="89393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cap="none" spc="0">
                          <a:effectLst/>
                        </a:rPr>
                        <a:t>Vůdcovské schopnosti, řízení lidí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cap="none" spc="0">
                          <a:effectLst/>
                        </a:rPr>
                        <a:t>Rozvíjení druhých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cap="none" spc="0">
                          <a:effectLst/>
                        </a:rPr>
                        <a:t>Ovlivňování, vyzývání statusu quo, řízení změny</a:t>
                      </a:r>
                      <a:endParaRPr lang="cs-CZ" sz="12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93" marR="89393" marT="89393" marB="89393"/>
                </a:tc>
                <a:extLst>
                  <a:ext uri="{0D108BD9-81ED-4DB2-BD59-A6C34878D82A}">
                    <a16:rowId xmlns:a16="http://schemas.microsoft.com/office/drawing/2014/main" val="2358997124"/>
                  </a:ext>
                </a:extLst>
              </a:tr>
              <a:tr h="52762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cap="none" spc="0">
                          <a:effectLst/>
                        </a:rPr>
                        <a:t>Výkon</a:t>
                      </a:r>
                      <a:endParaRPr lang="cs-CZ" sz="14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93" marR="89393" marT="89393" marB="89393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cap="none" spc="0">
                          <a:effectLst/>
                        </a:rPr>
                        <a:t>Záznam relevantní výkonnosti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cap="none" spc="0">
                          <a:effectLst/>
                        </a:rPr>
                        <a:t>Pracovní zkušenosti</a:t>
                      </a:r>
                      <a:endParaRPr lang="cs-CZ" sz="12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93" marR="89393" marT="89393" marB="89393"/>
                </a:tc>
                <a:extLst>
                  <a:ext uri="{0D108BD9-81ED-4DB2-BD59-A6C34878D82A}">
                    <a16:rowId xmlns:a16="http://schemas.microsoft.com/office/drawing/2014/main" val="3337909213"/>
                  </a:ext>
                </a:extLst>
              </a:tr>
              <a:tr h="52762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cap="none" spc="0" dirty="0">
                          <a:effectLst/>
                        </a:rPr>
                        <a:t>Znalosti, hodnoty</a:t>
                      </a:r>
                      <a:endParaRPr lang="cs-CZ" sz="14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93" marR="89393" marT="89393" marB="89393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cap="none" spc="0" dirty="0">
                          <a:effectLst/>
                        </a:rPr>
                        <a:t>Technické/funkční dovednosti a znalosti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cap="none" spc="0" dirty="0">
                          <a:effectLst/>
                        </a:rPr>
                        <a:t>Hodnoty a normy relevantní ke kariéře</a:t>
                      </a:r>
                      <a:endParaRPr lang="cs-CZ" sz="12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93" marR="89393" marT="89393" marB="89393"/>
                </a:tc>
                <a:extLst>
                  <a:ext uri="{0D108BD9-81ED-4DB2-BD59-A6C34878D82A}">
                    <a16:rowId xmlns:a16="http://schemas.microsoft.com/office/drawing/2014/main" val="3092072802"/>
                  </a:ext>
                </a:extLst>
              </a:tr>
            </a:tbl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904C3B09-D4BF-4178-8671-72DE3FEA308F}"/>
              </a:ext>
            </a:extLst>
          </p:cNvPr>
          <p:cNvSpPr txBox="1"/>
          <p:nvPr/>
        </p:nvSpPr>
        <p:spPr>
          <a:xfrm>
            <a:off x="2321766" y="6519446"/>
            <a:ext cx="83635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Silzer</a:t>
            </a:r>
            <a:r>
              <a:rPr lang="en-US" sz="1600" dirty="0"/>
              <a:t> &amp; Church (2009)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95184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8BC238E6-BD85-4C8B-B41E-4B9AB3600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4333"/>
            <a:ext cx="10515600" cy="59592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800" kern="1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Základní</a:t>
            </a:r>
            <a:r>
              <a:rPr lang="en-US" sz="48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dimenze</a:t>
            </a:r>
            <a:endParaRPr lang="en-US" sz="4800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34E21828-6679-410E-9C4D-7565A38133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264934"/>
              </p:ext>
            </p:extLst>
          </p:nvPr>
        </p:nvGraphicFramePr>
        <p:xfrm>
          <a:off x="1330250" y="1828801"/>
          <a:ext cx="9531500" cy="3853543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1587582">
                  <a:extLst>
                    <a:ext uri="{9D8B030D-6E8A-4147-A177-3AD203B41FA5}">
                      <a16:colId xmlns:a16="http://schemas.microsoft.com/office/drawing/2014/main" val="2742213866"/>
                    </a:ext>
                  </a:extLst>
                </a:gridCol>
                <a:gridCol w="2690783">
                  <a:extLst>
                    <a:ext uri="{9D8B030D-6E8A-4147-A177-3AD203B41FA5}">
                      <a16:colId xmlns:a16="http://schemas.microsoft.com/office/drawing/2014/main" val="250831733"/>
                    </a:ext>
                  </a:extLst>
                </a:gridCol>
                <a:gridCol w="945274">
                  <a:extLst>
                    <a:ext uri="{9D8B030D-6E8A-4147-A177-3AD203B41FA5}">
                      <a16:colId xmlns:a16="http://schemas.microsoft.com/office/drawing/2014/main" val="2410313327"/>
                    </a:ext>
                  </a:extLst>
                </a:gridCol>
                <a:gridCol w="4307861">
                  <a:extLst>
                    <a:ext uri="{9D8B030D-6E8A-4147-A177-3AD203B41FA5}">
                      <a16:colId xmlns:a16="http://schemas.microsoft.com/office/drawing/2014/main" val="733900956"/>
                    </a:ext>
                  </a:extLst>
                </a:gridCol>
              </a:tblGrid>
              <a:tr h="5933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DIMENZE A JEJÍ OBSAH</a:t>
                      </a:r>
                      <a:endParaRPr lang="cs-CZ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664" marR="203496" marT="67832" marB="67832"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CHARAKTERISTIKA</a:t>
                      </a:r>
                      <a:endParaRPr lang="cs-CZ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664" marR="71245" marT="67832" marB="67832"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664" marR="71245" marT="67832" marB="67832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PŘÍKLADY</a:t>
                      </a:r>
                      <a:endParaRPr lang="cs-CZ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664" marR="71245" marT="67832" marB="67832"/>
                </a:tc>
                <a:extLst>
                  <a:ext uri="{0D108BD9-81ED-4DB2-BD59-A6C34878D82A}">
                    <a16:rowId xmlns:a16="http://schemas.microsoft.com/office/drawing/2014/main" val="1405392533"/>
                  </a:ext>
                </a:extLst>
              </a:tr>
              <a:tr h="5823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Základní dimenze</a:t>
                      </a:r>
                      <a:endParaRPr lang="cs-CZ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664" marR="203496" marT="67832" marB="67832"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i="1" dirty="0">
                          <a:effectLst/>
                        </a:rPr>
                        <a:t>Konzistentní a stabilní, malá pravděpodobnost dalšího rozvoje nebo změny</a:t>
                      </a:r>
                      <a:endParaRPr lang="cs-CZ" sz="1400" i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664" marR="71245" marT="67832" marB="67832"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664" marR="71245" marT="67832" marB="67832"/>
                </a:tc>
                <a:extLst>
                  <a:ext uri="{0D108BD9-81ED-4DB2-BD59-A6C34878D82A}">
                    <a16:rowId xmlns:a16="http://schemas.microsoft.com/office/drawing/2014/main" val="180325266"/>
                  </a:ext>
                </a:extLst>
              </a:tr>
              <a:tr h="93141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Kognitivní schopnosti</a:t>
                      </a:r>
                      <a:endParaRPr lang="cs-CZ" sz="14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664" marR="203496" marT="67832" marB="67832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Koncepční a strategické myšlení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Kognitivní schopnosti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Vypořádávání se s komplexností</a:t>
                      </a:r>
                      <a:endParaRPr lang="cs-CZ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664" marR="71245" marT="67832" marB="67832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i="1" dirty="0">
                          <a:effectLst/>
                        </a:rPr>
                        <a:t>„…umí jako pochopit tu podstatu toho problému…“ (JK)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i="1" dirty="0">
                          <a:effectLst/>
                        </a:rPr>
                        <a:t>„…jsou prostě jako inteligentní lidé sami o sobě…“ (JR)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i="1" dirty="0">
                          <a:effectLst/>
                        </a:rPr>
                        <a:t>„Umí si uvědomit, co je důležité. Mají takový ten nadhled.“ (JZ)</a:t>
                      </a:r>
                      <a:endParaRPr lang="cs-CZ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664" marR="71245" marT="67832" marB="67832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i="1" dirty="0">
                          <a:effectLst/>
                        </a:rPr>
                        <a:t>„…umí jako pochopit tu podstatu toho problému…“ (JK)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i="1" dirty="0">
                          <a:effectLst/>
                        </a:rPr>
                        <a:t>„…jsou prostě jako inteligentní lidé sami o sobě…“ (JR)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i="1" dirty="0">
                          <a:effectLst/>
                        </a:rPr>
                        <a:t>„Umí si uvědomit, co je důležité. Mají takový ten nadhled.“ (JZ)</a:t>
                      </a:r>
                      <a:endParaRPr lang="cs-CZ" sz="1400" i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664" marR="71245" marT="67832" marB="67832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29989516"/>
                  </a:ext>
                </a:extLst>
              </a:tr>
              <a:tr h="169817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Osobnost</a:t>
                      </a:r>
                      <a:endParaRPr lang="cs-CZ" sz="14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664" marR="203496" marT="67832" marB="67832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Interpersonální dovednosti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 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Dominance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Emoční stabilita a odolnost</a:t>
                      </a:r>
                      <a:endParaRPr lang="cs-CZ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664" marR="71245" marT="67832" marB="67832"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i="1" dirty="0">
                          <a:effectLst/>
                        </a:rPr>
                        <a:t>„Výborná sociální interakce, jako osobnostně člověk, se kterým ostatní </a:t>
                      </a:r>
                      <a:r>
                        <a:rPr lang="cs-CZ" sz="1400" i="1" dirty="0" err="1">
                          <a:effectLst/>
                        </a:rPr>
                        <a:t>chcou</a:t>
                      </a:r>
                      <a:r>
                        <a:rPr lang="cs-CZ" sz="1400" i="1" dirty="0">
                          <a:effectLst/>
                        </a:rPr>
                        <a:t> komunikovat, </a:t>
                      </a:r>
                      <a:r>
                        <a:rPr lang="cs-CZ" sz="1400" i="1" dirty="0" err="1">
                          <a:effectLst/>
                        </a:rPr>
                        <a:t>chcou</a:t>
                      </a:r>
                      <a:r>
                        <a:rPr lang="cs-CZ" sz="1400" i="1" dirty="0">
                          <a:effectLst/>
                        </a:rPr>
                        <a:t> s ním spolupracovat…“ (JK)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i="1" dirty="0">
                          <a:effectLst/>
                        </a:rPr>
                        <a:t>„…to je asi zhruba všechno z těch tvrdých a z měkkých tam máme komunikaci, asertivitu, vyjednávání…“ (JR)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i="1" dirty="0">
                          <a:effectLst/>
                        </a:rPr>
                        <a:t>„A řekla bych, že velkou roli tam hraje ten optimismus, to, že z něj sálá ta pohoda. To, že ho prostě nic nerozhodí, …“ (JZ)</a:t>
                      </a:r>
                      <a:endParaRPr lang="cs-CZ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664" marR="71245" marT="67832" marB="67832"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i="1" dirty="0">
                          <a:effectLst/>
                        </a:rPr>
                        <a:t>„Výborná sociální interakce, jako osobnostně člověk, se kterým ostatní </a:t>
                      </a:r>
                      <a:r>
                        <a:rPr lang="cs-CZ" sz="1400" i="1" dirty="0" err="1">
                          <a:effectLst/>
                        </a:rPr>
                        <a:t>chcou</a:t>
                      </a:r>
                      <a:r>
                        <a:rPr lang="cs-CZ" sz="1400" i="1" dirty="0">
                          <a:effectLst/>
                        </a:rPr>
                        <a:t> komunikovat, </a:t>
                      </a:r>
                      <a:r>
                        <a:rPr lang="cs-CZ" sz="1400" i="1" dirty="0" err="1">
                          <a:effectLst/>
                        </a:rPr>
                        <a:t>chcou</a:t>
                      </a:r>
                      <a:r>
                        <a:rPr lang="cs-CZ" sz="1400" i="1" dirty="0">
                          <a:effectLst/>
                        </a:rPr>
                        <a:t> s ním spolupracovat…“ (JK)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i="1" dirty="0">
                          <a:effectLst/>
                        </a:rPr>
                        <a:t>„…to je asi zhruba všechno z těch tvrdých a z měkkých tam máme komunikaci, asertivitu, vyjednávání…“ (JR)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i="1" dirty="0">
                          <a:effectLst/>
                        </a:rPr>
                        <a:t>„A řekla bych, že velkou roli tam hraje ten optimismus, to, že z něj sálá ta pohoda. To, že ho prostě nic nerozhodí, …“ (JZ)</a:t>
                      </a:r>
                      <a:endParaRPr lang="cs-CZ" sz="1400" i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664" marR="71245" marT="67832" marB="67832"/>
                </a:tc>
                <a:extLst>
                  <a:ext uri="{0D108BD9-81ED-4DB2-BD59-A6C34878D82A}">
                    <a16:rowId xmlns:a16="http://schemas.microsoft.com/office/drawing/2014/main" val="4160979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620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074F6-5588-4D08-B0E1-ECF30F840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kern="1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Růstové</a:t>
            </a:r>
            <a:r>
              <a:rPr lang="en-US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dimenze</a:t>
            </a:r>
            <a:endParaRPr lang="en-US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3767B521-1708-4F1A-B3F1-F8556DDB9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4087"/>
              </p:ext>
            </p:extLst>
          </p:nvPr>
        </p:nvGraphicFramePr>
        <p:xfrm>
          <a:off x="1262973" y="1690688"/>
          <a:ext cx="9666054" cy="4264674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1478835">
                  <a:extLst>
                    <a:ext uri="{9D8B030D-6E8A-4147-A177-3AD203B41FA5}">
                      <a16:colId xmlns:a16="http://schemas.microsoft.com/office/drawing/2014/main" val="1625305124"/>
                    </a:ext>
                  </a:extLst>
                </a:gridCol>
                <a:gridCol w="3107751">
                  <a:extLst>
                    <a:ext uri="{9D8B030D-6E8A-4147-A177-3AD203B41FA5}">
                      <a16:colId xmlns:a16="http://schemas.microsoft.com/office/drawing/2014/main" val="2402446360"/>
                    </a:ext>
                  </a:extLst>
                </a:gridCol>
                <a:gridCol w="5079468">
                  <a:extLst>
                    <a:ext uri="{9D8B030D-6E8A-4147-A177-3AD203B41FA5}">
                      <a16:colId xmlns:a16="http://schemas.microsoft.com/office/drawing/2014/main" val="3392657631"/>
                    </a:ext>
                  </a:extLst>
                </a:gridCol>
              </a:tblGrid>
              <a:tr h="6558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effectLst/>
                          <a:latin typeface="+mj-lt"/>
                        </a:rPr>
                        <a:t>DIMENZE A JEJÍ OBSAH</a:t>
                      </a:r>
                      <a:endParaRPr lang="cs-CZ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957" marR="98968" marT="65979" marB="6597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effectLst/>
                          <a:latin typeface="+mj-lt"/>
                        </a:rPr>
                        <a:t>CHARAKTERISTIKA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957" marR="98968" marT="65979" marB="6597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effectLst/>
                          <a:latin typeface="+mj-lt"/>
                        </a:rPr>
                        <a:t> PŘÍKLADY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957" marR="98968" marT="65979" marB="65979"/>
                </a:tc>
                <a:extLst>
                  <a:ext uri="{0D108BD9-81ED-4DB2-BD59-A6C34878D82A}">
                    <a16:rowId xmlns:a16="http://schemas.microsoft.com/office/drawing/2014/main" val="785145926"/>
                  </a:ext>
                </a:extLst>
              </a:tr>
              <a:tr h="476353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err="1">
                          <a:effectLst/>
                          <a:latin typeface="+mn-lt"/>
                        </a:rPr>
                        <a:t>Růstov</a:t>
                      </a:r>
                      <a:r>
                        <a:rPr lang="en-US" sz="1400" dirty="0">
                          <a:effectLst/>
                          <a:latin typeface="+mn-lt"/>
                        </a:rPr>
                        <a:t>á</a:t>
                      </a:r>
                      <a:r>
                        <a:rPr lang="cs-CZ" sz="1400" dirty="0">
                          <a:effectLst/>
                          <a:latin typeface="+mn-lt"/>
                        </a:rPr>
                        <a:t> dimenze</a:t>
                      </a:r>
                      <a:endParaRPr lang="cs-CZ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957" marR="98968" marT="65979" marB="65979"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i="1" dirty="0" err="1">
                          <a:effectLst/>
                          <a:latin typeface="+mn-lt"/>
                        </a:rPr>
                        <a:t>Facilitují</a:t>
                      </a:r>
                      <a:r>
                        <a:rPr lang="cs-CZ" sz="1400" i="1" dirty="0">
                          <a:effectLst/>
                          <a:latin typeface="+mn-lt"/>
                        </a:rPr>
                        <a:t> nebo brání růstu a rozvoji v jiných oblastech</a:t>
                      </a:r>
                      <a:endParaRPr lang="cs-CZ" sz="1400" i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957" marR="98968" marT="65979" marB="65979"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957" marR="98968" marT="65979" marB="65979"/>
                </a:tc>
                <a:extLst>
                  <a:ext uri="{0D108BD9-81ED-4DB2-BD59-A6C34878D82A}">
                    <a16:rowId xmlns:a16="http://schemas.microsoft.com/office/drawing/2014/main" val="914535195"/>
                  </a:ext>
                </a:extLst>
              </a:tr>
              <a:tr h="14196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Učení</a:t>
                      </a:r>
                      <a:endParaRPr lang="cs-CZ" sz="14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957" marR="98968" marT="65979" marB="65979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</a:rPr>
                        <a:t>Adaptabilita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</a:rPr>
                        <a:t>Orientace na učení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</a:rPr>
                        <a:t>Otevřenost zpětné vazbě</a:t>
                      </a:r>
                      <a:endParaRPr lang="cs-CZ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957" marR="98968" marT="65979" marB="65979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i="1" dirty="0">
                          <a:effectLst/>
                          <a:latin typeface="+mn-lt"/>
                        </a:rPr>
                        <a:t>„…</a:t>
                      </a:r>
                      <a:r>
                        <a:rPr lang="cs-CZ" sz="1400" i="1" dirty="0" err="1">
                          <a:effectLst/>
                          <a:latin typeface="+mn-lt"/>
                        </a:rPr>
                        <a:t>tenhleten</a:t>
                      </a:r>
                      <a:r>
                        <a:rPr lang="cs-CZ" sz="1400" i="1" dirty="0">
                          <a:effectLst/>
                          <a:latin typeface="+mn-lt"/>
                        </a:rPr>
                        <a:t> člověk bude první z těch, kteří přijdou s tím, že je tady nová technologie a že on už do ní pronikl…“ (JK)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i="1" dirty="0">
                          <a:effectLst/>
                          <a:latin typeface="+mn-lt"/>
                        </a:rPr>
                        <a:t>„Učit se prostě z těch zkušenosti buď svých nebo teda těch druhých nebo z podpory, kterou má v té firmě…“ (RT)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i="1" dirty="0">
                          <a:effectLst/>
                          <a:latin typeface="+mn-lt"/>
                        </a:rPr>
                        <a:t>„Takoví jako otevření bych řekla. (…) Jako že umí naslouchat, chce se zlepšovat.“ (RT)</a:t>
                      </a:r>
                      <a:endParaRPr lang="en-US" sz="1400" i="1" dirty="0">
                        <a:effectLst/>
                        <a:latin typeface="+mn-lt"/>
                      </a:endParaRPr>
                    </a:p>
                  </a:txBody>
                  <a:tcPr marL="131957" marR="98968" marT="65979" marB="65979"/>
                </a:tc>
                <a:extLst>
                  <a:ext uri="{0D108BD9-81ED-4DB2-BD59-A6C34878D82A}">
                    <a16:rowId xmlns:a16="http://schemas.microsoft.com/office/drawing/2014/main" val="3816942394"/>
                  </a:ext>
                </a:extLst>
              </a:tr>
              <a:tr h="141084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Motivace</a:t>
                      </a:r>
                      <a:endParaRPr lang="cs-CZ" sz="14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957" marR="98968" marT="65979" marB="65979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</a:rPr>
                        <a:t>Drive, energie, orientace na úspěch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</a:rPr>
                        <a:t>  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</a:rPr>
                        <a:t>Kariérní ambice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</a:rPr>
                        <a:t>Ochota riskovat, orientace na výsledky</a:t>
                      </a:r>
                      <a:endParaRPr lang="cs-CZ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957" marR="98968" marT="65979" marB="65979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i="1" dirty="0">
                          <a:effectLst/>
                          <a:latin typeface="+mn-lt"/>
                        </a:rPr>
                        <a:t>„…</a:t>
                      </a:r>
                      <a:r>
                        <a:rPr lang="cs-CZ" sz="1400" i="1" dirty="0" err="1">
                          <a:effectLst/>
                          <a:latin typeface="+mn-lt"/>
                        </a:rPr>
                        <a:t>niekto</a:t>
                      </a:r>
                      <a:r>
                        <a:rPr lang="cs-CZ" sz="1400" i="1" dirty="0">
                          <a:effectLst/>
                          <a:latin typeface="+mn-lt"/>
                        </a:rPr>
                        <a:t> to volá </a:t>
                      </a:r>
                      <a:r>
                        <a:rPr lang="cs-CZ" sz="1400" i="1" dirty="0" err="1">
                          <a:effectLst/>
                          <a:latin typeface="+mn-lt"/>
                        </a:rPr>
                        <a:t>proaktívny</a:t>
                      </a:r>
                      <a:r>
                        <a:rPr lang="cs-CZ" sz="1400" i="1" dirty="0">
                          <a:effectLst/>
                          <a:latin typeface="+mn-lt"/>
                        </a:rPr>
                        <a:t> </a:t>
                      </a:r>
                      <a:r>
                        <a:rPr lang="cs-CZ" sz="1400" i="1" dirty="0" err="1">
                          <a:effectLst/>
                          <a:latin typeface="+mn-lt"/>
                        </a:rPr>
                        <a:t>prístup</a:t>
                      </a:r>
                      <a:r>
                        <a:rPr lang="cs-CZ" sz="1400" i="1" dirty="0">
                          <a:effectLst/>
                          <a:latin typeface="+mn-lt"/>
                        </a:rPr>
                        <a:t> a </a:t>
                      </a:r>
                      <a:r>
                        <a:rPr lang="cs-CZ" sz="1400" i="1" dirty="0" err="1">
                          <a:effectLst/>
                          <a:latin typeface="+mn-lt"/>
                        </a:rPr>
                        <a:t>neviem</a:t>
                      </a:r>
                      <a:r>
                        <a:rPr lang="cs-CZ" sz="1400" i="1" dirty="0">
                          <a:effectLst/>
                          <a:latin typeface="+mn-lt"/>
                        </a:rPr>
                        <a:t> </a:t>
                      </a:r>
                      <a:r>
                        <a:rPr lang="cs-CZ" sz="1400" i="1" dirty="0" err="1">
                          <a:effectLst/>
                          <a:latin typeface="+mn-lt"/>
                        </a:rPr>
                        <a:t>čo</a:t>
                      </a:r>
                      <a:r>
                        <a:rPr lang="cs-CZ" sz="1400" i="1" dirty="0">
                          <a:effectLst/>
                          <a:latin typeface="+mn-lt"/>
                        </a:rPr>
                        <a:t> </a:t>
                      </a:r>
                      <a:r>
                        <a:rPr lang="cs-CZ" sz="1400" i="1" dirty="0" err="1">
                          <a:effectLst/>
                          <a:latin typeface="+mn-lt"/>
                        </a:rPr>
                        <a:t>všetko</a:t>
                      </a:r>
                      <a:r>
                        <a:rPr lang="cs-CZ" sz="1400" i="1" dirty="0">
                          <a:effectLst/>
                          <a:latin typeface="+mn-lt"/>
                        </a:rPr>
                        <a:t>. </a:t>
                      </a:r>
                      <a:r>
                        <a:rPr lang="cs-CZ" sz="1400" i="1" dirty="0" err="1">
                          <a:effectLst/>
                          <a:latin typeface="+mn-lt"/>
                        </a:rPr>
                        <a:t>Pre</a:t>
                      </a:r>
                      <a:r>
                        <a:rPr lang="cs-CZ" sz="1400" i="1" dirty="0">
                          <a:effectLst/>
                          <a:latin typeface="+mn-lt"/>
                        </a:rPr>
                        <a:t> </a:t>
                      </a:r>
                      <a:r>
                        <a:rPr lang="cs-CZ" sz="1400" i="1" dirty="0" err="1">
                          <a:effectLst/>
                          <a:latin typeface="+mn-lt"/>
                        </a:rPr>
                        <a:t>mňa</a:t>
                      </a:r>
                      <a:r>
                        <a:rPr lang="cs-CZ" sz="1400" i="1" dirty="0">
                          <a:effectLst/>
                          <a:latin typeface="+mn-lt"/>
                        </a:rPr>
                        <a:t> musí mať </a:t>
                      </a:r>
                      <a:r>
                        <a:rPr lang="cs-CZ" sz="1400" i="1" dirty="0" err="1">
                          <a:effectLst/>
                          <a:latin typeface="+mn-lt"/>
                        </a:rPr>
                        <a:t>energiu</a:t>
                      </a:r>
                      <a:r>
                        <a:rPr lang="cs-CZ" sz="1400" i="1" dirty="0">
                          <a:effectLst/>
                          <a:latin typeface="+mn-lt"/>
                        </a:rPr>
                        <a:t>.“ (DR)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i="1" dirty="0">
                          <a:effectLst/>
                          <a:latin typeface="+mn-lt"/>
                        </a:rPr>
                        <a:t>„…lidi, kteří chtěli se někam dostat tak tu možnost dostali a spousta z nich tam byla úspěšných.“ (RT)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i="1" dirty="0">
                          <a:effectLst/>
                          <a:latin typeface="+mn-lt"/>
                        </a:rPr>
                        <a:t>„Ten člověk za sebou má výsledky…“ (RT)</a:t>
                      </a:r>
                      <a:endParaRPr lang="cs-CZ" sz="1400" i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957" marR="98968" marT="65979" marB="65979"/>
                </a:tc>
                <a:extLst>
                  <a:ext uri="{0D108BD9-81ED-4DB2-BD59-A6C34878D82A}">
                    <a16:rowId xmlns:a16="http://schemas.microsoft.com/office/drawing/2014/main" val="2130071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9166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B16DB86B-F04D-4023-8F16-3FF927D65A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90612"/>
              </p:ext>
            </p:extLst>
          </p:nvPr>
        </p:nvGraphicFramePr>
        <p:xfrm>
          <a:off x="1380930" y="1627221"/>
          <a:ext cx="9759821" cy="4200225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1675953">
                  <a:extLst>
                    <a:ext uri="{9D8B030D-6E8A-4147-A177-3AD203B41FA5}">
                      <a16:colId xmlns:a16="http://schemas.microsoft.com/office/drawing/2014/main" val="2076799759"/>
                    </a:ext>
                  </a:extLst>
                </a:gridCol>
                <a:gridCol w="2401525">
                  <a:extLst>
                    <a:ext uri="{9D8B030D-6E8A-4147-A177-3AD203B41FA5}">
                      <a16:colId xmlns:a16="http://schemas.microsoft.com/office/drawing/2014/main" val="682001809"/>
                    </a:ext>
                  </a:extLst>
                </a:gridCol>
                <a:gridCol w="5682343">
                  <a:extLst>
                    <a:ext uri="{9D8B030D-6E8A-4147-A177-3AD203B41FA5}">
                      <a16:colId xmlns:a16="http://schemas.microsoft.com/office/drawing/2014/main" val="2924182537"/>
                    </a:ext>
                  </a:extLst>
                </a:gridCol>
              </a:tblGrid>
              <a:tr h="2848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effectLst/>
                          <a:latin typeface="+mj-lt"/>
                        </a:rPr>
                        <a:t>DIMENZE A JEJÍ OBSAH</a:t>
                      </a:r>
                      <a:endParaRPr lang="cs-CZ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effectLst/>
                          <a:latin typeface="+mj-lt"/>
                        </a:rPr>
                        <a:t>CHARAKTERISTIKA</a:t>
                      </a:r>
                      <a:endParaRPr lang="cs-CZ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46" marR="68046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effectLst/>
                          <a:latin typeface="+mj-lt"/>
                        </a:rPr>
                        <a:t> PŘÍKLADY</a:t>
                      </a:r>
                      <a:endParaRPr lang="cs-CZ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46" marR="68046" marT="0" marB="0"/>
                </a:tc>
                <a:extLst>
                  <a:ext uri="{0D108BD9-81ED-4DB2-BD59-A6C34878D82A}">
                    <a16:rowId xmlns:a16="http://schemas.microsoft.com/office/drawing/2014/main" val="3920817321"/>
                  </a:ext>
                </a:extLst>
              </a:tr>
              <a:tr h="34370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effectLst/>
                        </a:rPr>
                        <a:t>Kariérov</a:t>
                      </a:r>
                      <a:r>
                        <a:rPr lang="en-US" sz="1400" dirty="0">
                          <a:effectLst/>
                        </a:rPr>
                        <a:t>á</a:t>
                      </a:r>
                      <a:r>
                        <a:rPr lang="cs-CZ" sz="1400" dirty="0">
                          <a:effectLst/>
                        </a:rPr>
                        <a:t> dimenze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0" marR="47610" marT="0" marB="0"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i="1" dirty="0">
                          <a:effectLst/>
                        </a:rPr>
                        <a:t>Rané indikátory pozdějších kariérních dovedností</a:t>
                      </a:r>
                      <a:endParaRPr lang="cs-CZ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0" marR="47610" marT="0" marB="0"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0" marR="47610" marT="0" marB="0"/>
                </a:tc>
                <a:extLst>
                  <a:ext uri="{0D108BD9-81ED-4DB2-BD59-A6C34878D82A}">
                    <a16:rowId xmlns:a16="http://schemas.microsoft.com/office/drawing/2014/main" val="979213155"/>
                  </a:ext>
                </a:extLst>
              </a:tr>
              <a:tr h="156294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Leadership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0" marR="4761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Vůdcovské schopnosti, řízení lidí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</a:t>
                      </a:r>
                      <a:r>
                        <a:rPr lang="cs-CZ" sz="1400" dirty="0" err="1">
                          <a:effectLst/>
                        </a:rPr>
                        <a:t>ozvíjení</a:t>
                      </a:r>
                      <a:r>
                        <a:rPr lang="cs-CZ" sz="1400" dirty="0">
                          <a:effectLst/>
                        </a:rPr>
                        <a:t> druhých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Ovlivňování, vyzývání statusu quo, řízení změny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0" marR="4761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i="1" dirty="0">
                          <a:effectLst/>
                        </a:rPr>
                        <a:t>„…manažeři, kteří si uvědomují že ta manažerská pozice je skutečně o tom, že musí… že jako jdou v čele té své jakoby v uvozovkách jednotky…“ (AB)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i="1" dirty="0">
                          <a:effectLst/>
                        </a:rPr>
                        <a:t>„Podle mě budou schopni obstát jedině tehdy, pokud se budou snažit, aby jejich podřízení byli lepší než oni.“ (AB)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i="1" dirty="0">
                          <a:effectLst/>
                        </a:rPr>
                        <a:t>„Ty lidi většinou nejsou spokojeni s tím, jak to je. Oni přemýšlí jakoby ještě za to. Jak by to mohli udělat líp, jak by to mohlo být jednodušší a tak dál.“ (JK)</a:t>
                      </a:r>
                      <a:endParaRPr lang="cs-CZ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0" marR="47610" marT="0" marB="0"/>
                </a:tc>
                <a:extLst>
                  <a:ext uri="{0D108BD9-81ED-4DB2-BD59-A6C34878D82A}">
                    <a16:rowId xmlns:a16="http://schemas.microsoft.com/office/drawing/2014/main" val="1785750363"/>
                  </a:ext>
                </a:extLst>
              </a:tr>
              <a:tr h="80243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Výkon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0" marR="4761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Záznam relevantní výkonnosti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Pracovní zkušenosti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0" marR="4761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i="1" dirty="0">
                          <a:effectLst/>
                        </a:rPr>
                        <a:t>„Produktivita. To je </a:t>
                      </a:r>
                      <a:r>
                        <a:rPr lang="cs-CZ" sz="1400" i="1" dirty="0" err="1">
                          <a:effectLst/>
                        </a:rPr>
                        <a:t>number</a:t>
                      </a:r>
                      <a:r>
                        <a:rPr lang="cs-CZ" sz="1400" i="1" dirty="0">
                          <a:effectLst/>
                        </a:rPr>
                        <a:t> </a:t>
                      </a:r>
                      <a:r>
                        <a:rPr lang="cs-CZ" sz="1400" i="1" dirty="0" err="1">
                          <a:effectLst/>
                        </a:rPr>
                        <a:t>one</a:t>
                      </a:r>
                      <a:r>
                        <a:rPr lang="cs-CZ" sz="1400" i="1" dirty="0">
                          <a:effectLst/>
                        </a:rPr>
                        <a:t>.“ (DR)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i="1" dirty="0">
                          <a:effectLst/>
                        </a:rPr>
                        <a:t>„…člověk který šel vlastně zevnitř, tak musel mít za sebou nějakou… nějakou reálnou zkušenost, kde jako bylo vidět jakoby co má za sebou…“ (AB)</a:t>
                      </a:r>
                      <a:endParaRPr lang="cs-CZ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0" marR="47610" marT="0" marB="0"/>
                </a:tc>
                <a:extLst>
                  <a:ext uri="{0D108BD9-81ED-4DB2-BD59-A6C34878D82A}">
                    <a16:rowId xmlns:a16="http://schemas.microsoft.com/office/drawing/2014/main" val="1257039068"/>
                  </a:ext>
                </a:extLst>
              </a:tr>
              <a:tr h="101483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Znalosti, hodnoty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0" marR="4761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Technické/funkční dovednosti a znalosti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Hodnoty a normy relevantní ke kariéře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0" marR="4761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i="1" dirty="0">
                          <a:effectLst/>
                        </a:rPr>
                        <a:t>„…odborníci v daném oboru, na kterých se dá říct, že ta firma odborně stojí, kteří jsou pro nás nenahraditelní.“ (JR)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i="1" dirty="0">
                          <a:effectLst/>
                        </a:rPr>
                        <a:t>„Důležité je, jaké jsou osobní hodnoty toho člověka a nějaké dlouhodobější cíle.“ (AB)</a:t>
                      </a:r>
                      <a:endParaRPr lang="cs-CZ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0" marR="47610" marT="0" marB="0"/>
                </a:tc>
                <a:extLst>
                  <a:ext uri="{0D108BD9-81ED-4DB2-BD59-A6C34878D82A}">
                    <a16:rowId xmlns:a16="http://schemas.microsoft.com/office/drawing/2014/main" val="2303373498"/>
                  </a:ext>
                </a:extLst>
              </a:tr>
            </a:tbl>
          </a:graphicData>
        </a:graphic>
      </p:graphicFrame>
      <p:sp>
        <p:nvSpPr>
          <p:cNvPr id="2" name="Nadpis 1">
            <a:extLst>
              <a:ext uri="{FF2B5EF4-FFF2-40B4-BE49-F238E27FC236}">
                <a16:creationId xmlns:a16="http://schemas.microsoft.com/office/drawing/2014/main" id="{15F3BD31-ADE3-4D10-9C07-D79BF815F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1"/>
                </a:solidFill>
              </a:rPr>
              <a:t>Kariérové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dimenze</a:t>
            </a:r>
            <a:endParaRPr lang="cs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47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0ACCF45-6418-4E61-8CCE-9FDCAF59D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 err="1">
                <a:solidFill>
                  <a:schemeClr val="accent1"/>
                </a:solidFill>
              </a:rPr>
              <a:t>Diskuse</a:t>
            </a:r>
            <a:endParaRPr lang="cs-CZ" dirty="0">
              <a:solidFill>
                <a:schemeClr val="accent1"/>
              </a:solidFill>
            </a:endParaRPr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ABB552-2757-4118-945C-DF3C71F11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en-US" sz="2100" dirty="0" err="1"/>
              <a:t>Komponenta</a:t>
            </a:r>
            <a:r>
              <a:rPr lang="en-US" sz="2100" dirty="0"/>
              <a:t> </a:t>
            </a:r>
            <a:r>
              <a:rPr lang="en-US" sz="2100" dirty="0" err="1"/>
              <a:t>Kognitivní</a:t>
            </a:r>
            <a:r>
              <a:rPr lang="en-US" sz="2100" dirty="0"/>
              <a:t> </a:t>
            </a:r>
            <a:r>
              <a:rPr lang="en-US" sz="2100" dirty="0" err="1"/>
              <a:t>schopnosti</a:t>
            </a:r>
            <a:r>
              <a:rPr lang="en-US" sz="2100" dirty="0"/>
              <a:t> a </a:t>
            </a:r>
            <a:r>
              <a:rPr lang="en-US" sz="2100" dirty="0" err="1"/>
              <a:t>Znalosti</a:t>
            </a:r>
            <a:r>
              <a:rPr lang="en-US" sz="2100" dirty="0"/>
              <a:t>, </a:t>
            </a:r>
            <a:r>
              <a:rPr lang="en-US" sz="2100" dirty="0" err="1"/>
              <a:t>hodnoty</a:t>
            </a:r>
            <a:r>
              <a:rPr lang="en-US" sz="2100" dirty="0"/>
              <a:t> </a:t>
            </a:r>
            <a:r>
              <a:rPr lang="en-US" sz="2100" dirty="0" err="1"/>
              <a:t>není</a:t>
            </a:r>
            <a:r>
              <a:rPr lang="en-US" sz="2100" dirty="0"/>
              <a:t> </a:t>
            </a:r>
            <a:r>
              <a:rPr lang="en-US" sz="2100" dirty="0" err="1"/>
              <a:t>nezbytně</a:t>
            </a:r>
            <a:r>
              <a:rPr lang="en-US" sz="2100" dirty="0"/>
              <a:t> </a:t>
            </a:r>
            <a:r>
              <a:rPr lang="en-US" sz="2100" dirty="0" err="1"/>
              <a:t>nutně</a:t>
            </a:r>
            <a:r>
              <a:rPr lang="en-US" sz="2100" dirty="0"/>
              <a:t> </a:t>
            </a:r>
            <a:r>
              <a:rPr lang="en-US" sz="2100" dirty="0" err="1"/>
              <a:t>vázána</a:t>
            </a:r>
            <a:r>
              <a:rPr lang="en-US" sz="2100" dirty="0"/>
              <a:t> </a:t>
            </a:r>
            <a:r>
              <a:rPr lang="en-US" sz="2100" dirty="0" err="1"/>
              <a:t>na</a:t>
            </a:r>
            <a:r>
              <a:rPr lang="en-US" sz="2100" dirty="0"/>
              <a:t> </a:t>
            </a:r>
            <a:r>
              <a:rPr lang="en-US" sz="2100" dirty="0" err="1"/>
              <a:t>dosažené</a:t>
            </a:r>
            <a:r>
              <a:rPr lang="en-US" sz="2100" dirty="0"/>
              <a:t> </a:t>
            </a:r>
            <a:r>
              <a:rPr lang="en-US" sz="2100" dirty="0" err="1"/>
              <a:t>vdělání</a:t>
            </a:r>
            <a:r>
              <a:rPr lang="en-US" sz="2100" dirty="0"/>
              <a:t> </a:t>
            </a:r>
            <a:r>
              <a:rPr lang="en-US" sz="2100" dirty="0" err="1"/>
              <a:t>nebo</a:t>
            </a:r>
            <a:r>
              <a:rPr lang="en-US" sz="2100" dirty="0"/>
              <a:t> </a:t>
            </a:r>
            <a:r>
              <a:rPr lang="en-US" sz="2100" dirty="0" err="1"/>
              <a:t>profesní</a:t>
            </a:r>
            <a:r>
              <a:rPr lang="en-US" sz="2100" dirty="0"/>
              <a:t> </a:t>
            </a:r>
            <a:r>
              <a:rPr lang="en-US" sz="2100" dirty="0" err="1"/>
              <a:t>kvalifikaci</a:t>
            </a:r>
            <a:endParaRPr lang="en-US" sz="2100" dirty="0"/>
          </a:p>
          <a:p>
            <a:pPr marL="0" indent="0">
              <a:buNone/>
            </a:pPr>
            <a:r>
              <a:rPr lang="en-US" sz="2100" dirty="0" err="1"/>
              <a:t>Mezi</a:t>
            </a:r>
            <a:r>
              <a:rPr lang="en-US" sz="2100" dirty="0"/>
              <a:t> </a:t>
            </a:r>
            <a:r>
              <a:rPr lang="en-US" sz="2100" dirty="0" err="1"/>
              <a:t>nejvýraznější</a:t>
            </a:r>
            <a:r>
              <a:rPr lang="en-US" sz="2100" dirty="0"/>
              <a:t> </a:t>
            </a:r>
            <a:r>
              <a:rPr lang="en-US" sz="2100" dirty="0" err="1"/>
              <a:t>komponenty</a:t>
            </a:r>
            <a:r>
              <a:rPr lang="en-US" sz="2100" dirty="0"/>
              <a:t> </a:t>
            </a:r>
            <a:r>
              <a:rPr lang="en-US" sz="2100" dirty="0" err="1"/>
              <a:t>p</a:t>
            </a:r>
            <a:r>
              <a:rPr lang="en-US" sz="2000" dirty="0" err="1"/>
              <a:t>atří</a:t>
            </a:r>
            <a:r>
              <a:rPr lang="en-US" sz="2000" dirty="0"/>
              <a:t> </a:t>
            </a:r>
            <a:r>
              <a:rPr lang="en-US" sz="2000" dirty="0" err="1"/>
              <a:t>především</a:t>
            </a:r>
            <a:r>
              <a:rPr lang="en-US" sz="2000" dirty="0"/>
              <a:t> </a:t>
            </a:r>
            <a:r>
              <a:rPr lang="en-US" sz="2000" dirty="0" err="1"/>
              <a:t>Osobnost</a:t>
            </a:r>
            <a:r>
              <a:rPr lang="en-US" sz="2000" dirty="0"/>
              <a:t> a </a:t>
            </a:r>
            <a:r>
              <a:rPr lang="en-US" sz="2000" dirty="0" err="1"/>
              <a:t>Motivace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V </a:t>
            </a:r>
            <a:r>
              <a:rPr lang="en-US" sz="2000" dirty="0" err="1"/>
              <a:t>základní</a:t>
            </a:r>
            <a:r>
              <a:rPr lang="en-US" sz="2000" dirty="0"/>
              <a:t> </a:t>
            </a:r>
            <a:r>
              <a:rPr lang="en-US" sz="2000" dirty="0" err="1"/>
              <a:t>dimenzi</a:t>
            </a:r>
            <a:r>
              <a:rPr lang="en-US" sz="2000" dirty="0"/>
              <a:t> v </a:t>
            </a:r>
            <a:r>
              <a:rPr lang="en-US" sz="2000" dirty="0" err="1"/>
              <a:t>komponentě</a:t>
            </a:r>
            <a:r>
              <a:rPr lang="en-US" sz="2000" dirty="0"/>
              <a:t> </a:t>
            </a:r>
            <a:r>
              <a:rPr lang="en-US" sz="2000" dirty="0" err="1"/>
              <a:t>Osobnost</a:t>
            </a:r>
            <a:r>
              <a:rPr lang="en-US" sz="2000" dirty="0"/>
              <a:t> </a:t>
            </a:r>
            <a:r>
              <a:rPr lang="en-US" sz="2000" dirty="0" err="1"/>
              <a:t>lze</a:t>
            </a:r>
            <a:r>
              <a:rPr lang="en-US" sz="2000" dirty="0"/>
              <a:t> </a:t>
            </a:r>
            <a:r>
              <a:rPr lang="en-US" sz="2000" dirty="0" err="1"/>
              <a:t>identifikovat</a:t>
            </a:r>
            <a:r>
              <a:rPr lang="en-US" sz="2000" dirty="0"/>
              <a:t> </a:t>
            </a:r>
            <a:r>
              <a:rPr lang="en-US" sz="2000" dirty="0" err="1"/>
              <a:t>tři</a:t>
            </a:r>
            <a:r>
              <a:rPr lang="en-US" sz="2000" dirty="0"/>
              <a:t> </a:t>
            </a:r>
            <a:r>
              <a:rPr lang="en-US" sz="2000" dirty="0" err="1"/>
              <a:t>významné</a:t>
            </a:r>
            <a:r>
              <a:rPr lang="en-US" sz="2000" dirty="0"/>
              <a:t> </a:t>
            </a:r>
            <a:r>
              <a:rPr lang="en-US" sz="2000" dirty="0" err="1"/>
              <a:t>složky</a:t>
            </a:r>
            <a:r>
              <a:rPr lang="en-US" sz="2000" dirty="0"/>
              <a:t>: </a:t>
            </a:r>
            <a:r>
              <a:rPr lang="en-US" sz="2000" dirty="0" err="1"/>
              <a:t>komunikační</a:t>
            </a:r>
            <a:r>
              <a:rPr lang="en-US" sz="2000" dirty="0"/>
              <a:t> </a:t>
            </a:r>
            <a:r>
              <a:rPr lang="en-US" sz="2000" dirty="0" err="1"/>
              <a:t>dovednosti</a:t>
            </a:r>
            <a:r>
              <a:rPr lang="en-US" sz="2000" dirty="0"/>
              <a:t>, </a:t>
            </a:r>
            <a:r>
              <a:rPr lang="en-US" sz="2000" dirty="0" err="1"/>
              <a:t>spolupráce</a:t>
            </a:r>
            <a:r>
              <a:rPr lang="en-US" sz="2000" dirty="0"/>
              <a:t> v </a:t>
            </a:r>
            <a:r>
              <a:rPr lang="en-US" sz="2000" dirty="0" err="1"/>
              <a:t>týmu</a:t>
            </a:r>
            <a:r>
              <a:rPr lang="en-US" sz="2000" dirty="0"/>
              <a:t> a </a:t>
            </a:r>
            <a:r>
              <a:rPr lang="en-US" sz="2000" dirty="0" err="1"/>
              <a:t>orientace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mezilidské</a:t>
            </a:r>
            <a:r>
              <a:rPr lang="en-US" sz="2000" dirty="0"/>
              <a:t> </a:t>
            </a:r>
            <a:r>
              <a:rPr lang="en-US" sz="2000" dirty="0" err="1"/>
              <a:t>vztahy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Komponenta</a:t>
            </a:r>
            <a:r>
              <a:rPr lang="en-US" sz="2000" dirty="0"/>
              <a:t> </a:t>
            </a:r>
            <a:r>
              <a:rPr lang="en-US" sz="2000" dirty="0" err="1"/>
              <a:t>Osobnost</a:t>
            </a:r>
            <a:r>
              <a:rPr lang="en-US" sz="2000" dirty="0"/>
              <a:t> je v </a:t>
            </a:r>
            <a:r>
              <a:rPr lang="en-US" sz="2000" dirty="0" err="1"/>
              <a:t>modelu</a:t>
            </a:r>
            <a:r>
              <a:rPr lang="en-US" sz="2000" dirty="0"/>
              <a:t> </a:t>
            </a:r>
            <a:r>
              <a:rPr lang="en-US" sz="2000" dirty="0" err="1"/>
              <a:t>pojata</a:t>
            </a:r>
            <a:r>
              <a:rPr lang="en-US" sz="2000" dirty="0"/>
              <a:t> </a:t>
            </a:r>
            <a:r>
              <a:rPr lang="en-US" sz="2000" dirty="0" err="1"/>
              <a:t>poměrně</a:t>
            </a:r>
            <a:r>
              <a:rPr lang="en-US" sz="2000" dirty="0"/>
              <a:t> </a:t>
            </a:r>
            <a:r>
              <a:rPr lang="en-US" sz="2000" dirty="0" err="1"/>
              <a:t>široce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Zdá</a:t>
            </a:r>
            <a:r>
              <a:rPr lang="en-US" sz="2000" dirty="0"/>
              <a:t> se, </a:t>
            </a:r>
            <a:r>
              <a:rPr lang="en-US" sz="2000" dirty="0" err="1"/>
              <a:t>že</a:t>
            </a:r>
            <a:r>
              <a:rPr lang="en-US" sz="2000" dirty="0"/>
              <a:t> v </a:t>
            </a:r>
            <a:r>
              <a:rPr lang="en-US" sz="2000" dirty="0" err="1"/>
              <a:t>případě</a:t>
            </a:r>
            <a:r>
              <a:rPr lang="en-US" sz="2000" dirty="0"/>
              <a:t> </a:t>
            </a:r>
            <a:r>
              <a:rPr lang="en-US" sz="2000" dirty="0" err="1"/>
              <a:t>některých</a:t>
            </a:r>
            <a:r>
              <a:rPr lang="en-US" sz="2000" dirty="0"/>
              <a:t> </a:t>
            </a:r>
            <a:r>
              <a:rPr lang="en-US" sz="2000" dirty="0" err="1"/>
              <a:t>komponent</a:t>
            </a:r>
            <a:r>
              <a:rPr lang="en-US" sz="2000" dirty="0"/>
              <a:t> je </a:t>
            </a:r>
            <a:r>
              <a:rPr lang="en-US" sz="2000" dirty="0" err="1"/>
              <a:t>klíčová</a:t>
            </a:r>
            <a:r>
              <a:rPr lang="en-US" sz="2000" dirty="0"/>
              <a:t> </a:t>
            </a:r>
            <a:r>
              <a:rPr lang="en-US" sz="2000" dirty="0" err="1"/>
              <a:t>jejich</a:t>
            </a:r>
            <a:r>
              <a:rPr lang="en-US" sz="2000" dirty="0"/>
              <a:t> </a:t>
            </a:r>
            <a:r>
              <a:rPr lang="en-US" sz="2000" dirty="0" err="1"/>
              <a:t>přítomnost</a:t>
            </a:r>
            <a:r>
              <a:rPr lang="en-US" sz="2000" dirty="0"/>
              <a:t> (</a:t>
            </a:r>
            <a:r>
              <a:rPr lang="en-US" sz="2000" dirty="0" err="1"/>
              <a:t>alespoň</a:t>
            </a:r>
            <a:r>
              <a:rPr lang="en-US" sz="2000" dirty="0"/>
              <a:t>)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nějaké</a:t>
            </a:r>
            <a:r>
              <a:rPr lang="en-US" sz="2000" dirty="0"/>
              <a:t> </a:t>
            </a:r>
            <a:r>
              <a:rPr lang="en-US" sz="2000" dirty="0" err="1"/>
              <a:t>minimální</a:t>
            </a:r>
            <a:r>
              <a:rPr lang="en-US" sz="2000" dirty="0"/>
              <a:t> </a:t>
            </a:r>
            <a:r>
              <a:rPr lang="en-US" sz="2000" dirty="0" err="1"/>
              <a:t>úrovni</a:t>
            </a:r>
            <a:r>
              <a:rPr lang="en-US" sz="2000" dirty="0"/>
              <a:t>, </a:t>
            </a:r>
            <a:r>
              <a:rPr lang="en-US" sz="2000" dirty="0" err="1"/>
              <a:t>zatímco</a:t>
            </a:r>
            <a:r>
              <a:rPr lang="en-US" sz="2000" dirty="0"/>
              <a:t> u </a:t>
            </a:r>
            <a:r>
              <a:rPr lang="en-US" sz="2000" dirty="0" err="1"/>
              <a:t>jiných</a:t>
            </a:r>
            <a:r>
              <a:rPr lang="en-US" sz="2000" dirty="0"/>
              <a:t> je </a:t>
            </a:r>
            <a:r>
              <a:rPr lang="en-US" sz="2000" dirty="0" err="1"/>
              <a:t>důležité</a:t>
            </a:r>
            <a:r>
              <a:rPr lang="en-US" sz="2000" dirty="0"/>
              <a:t>, do </a:t>
            </a:r>
            <a:r>
              <a:rPr lang="en-US" sz="2000" dirty="0" err="1"/>
              <a:t>jaké</a:t>
            </a:r>
            <a:r>
              <a:rPr lang="en-US" sz="2000" dirty="0"/>
              <a:t> </a:t>
            </a:r>
            <a:r>
              <a:rPr lang="en-US" sz="2000" dirty="0" err="1"/>
              <a:t>míry</a:t>
            </a:r>
            <a:r>
              <a:rPr lang="en-US" sz="2000" dirty="0"/>
              <a:t> se </a:t>
            </a:r>
            <a:r>
              <a:rPr lang="en-US" sz="2000" dirty="0" err="1"/>
              <a:t>projevují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Růstová</a:t>
            </a:r>
            <a:r>
              <a:rPr lang="en-US" sz="2000" dirty="0"/>
              <a:t> </a:t>
            </a:r>
            <a:r>
              <a:rPr lang="en-US" sz="2000" dirty="0" err="1"/>
              <a:t>dimenze</a:t>
            </a:r>
            <a:r>
              <a:rPr lang="en-US" sz="2000" dirty="0"/>
              <a:t> je </a:t>
            </a:r>
            <a:r>
              <a:rPr lang="en-US" sz="2000" dirty="0" err="1"/>
              <a:t>významným</a:t>
            </a:r>
            <a:r>
              <a:rPr lang="en-US" sz="2000" dirty="0"/>
              <a:t> </a:t>
            </a:r>
            <a:r>
              <a:rPr lang="en-US" sz="2000" dirty="0" err="1"/>
              <a:t>katalyzátorem</a:t>
            </a:r>
            <a:r>
              <a:rPr lang="en-US" sz="2000" dirty="0"/>
              <a:t> </a:t>
            </a:r>
            <a:r>
              <a:rPr lang="en-US" sz="2000" dirty="0" err="1"/>
              <a:t>dimenze</a:t>
            </a:r>
            <a:r>
              <a:rPr lang="en-US" sz="2000" dirty="0"/>
              <a:t> </a:t>
            </a:r>
            <a:r>
              <a:rPr lang="en-US" sz="2000" dirty="0" err="1"/>
              <a:t>kariérové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Objevuje</a:t>
            </a:r>
            <a:r>
              <a:rPr lang="en-US" sz="2000" dirty="0"/>
              <a:t> se </a:t>
            </a:r>
            <a:r>
              <a:rPr lang="en-US" sz="2000" dirty="0" err="1"/>
              <a:t>poměrně</a:t>
            </a:r>
            <a:r>
              <a:rPr lang="en-US" sz="2000" dirty="0"/>
              <a:t> </a:t>
            </a:r>
            <a:r>
              <a:rPr lang="en-US" sz="2000" dirty="0" err="1"/>
              <a:t>častý</a:t>
            </a:r>
            <a:r>
              <a:rPr lang="en-US" sz="2000" dirty="0"/>
              <a:t> </a:t>
            </a:r>
            <a:r>
              <a:rPr lang="en-US" sz="2000" dirty="0" err="1"/>
              <a:t>externí</a:t>
            </a:r>
            <a:r>
              <a:rPr lang="en-US" sz="2000" dirty="0"/>
              <a:t> </a:t>
            </a:r>
            <a:r>
              <a:rPr lang="en-US" sz="2000" dirty="0" err="1"/>
              <a:t>vliv</a:t>
            </a:r>
            <a:r>
              <a:rPr lang="en-US" sz="2000" dirty="0"/>
              <a:t>, a to </a:t>
            </a:r>
            <a:r>
              <a:rPr lang="en-US" sz="2000" dirty="0" err="1"/>
              <a:t>doporučení</a:t>
            </a:r>
            <a:r>
              <a:rPr lang="en-US" sz="2000" dirty="0"/>
              <a:t> </a:t>
            </a:r>
            <a:r>
              <a:rPr lang="en-US" sz="2000" dirty="0" err="1"/>
              <a:t>nadřízeného</a:t>
            </a:r>
            <a:r>
              <a:rPr lang="en-US" sz="2000" dirty="0"/>
              <a:t> – </a:t>
            </a:r>
            <a:r>
              <a:rPr lang="en-US" sz="2000" dirty="0" err="1"/>
              <a:t>spoléhání</a:t>
            </a:r>
            <a:r>
              <a:rPr lang="en-US" sz="2000" dirty="0"/>
              <a:t> </a:t>
            </a:r>
            <a:r>
              <a:rPr lang="en-US" sz="2000" dirty="0" err="1"/>
              <a:t>často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subjektivní</a:t>
            </a:r>
            <a:r>
              <a:rPr lang="en-US" sz="2000" dirty="0"/>
              <a:t> </a:t>
            </a:r>
            <a:r>
              <a:rPr lang="en-US" sz="2000" dirty="0" err="1"/>
              <a:t>úsudek</a:t>
            </a:r>
            <a:r>
              <a:rPr lang="en-US" sz="2000" dirty="0"/>
              <a:t> </a:t>
            </a:r>
            <a:r>
              <a:rPr lang="en-US" sz="2000" dirty="0" err="1"/>
              <a:t>jednotlivce</a:t>
            </a:r>
            <a:r>
              <a:rPr lang="en-US" sz="2000" dirty="0"/>
              <a:t> </a:t>
            </a:r>
            <a:r>
              <a:rPr lang="en-US" sz="2000" dirty="0" err="1"/>
              <a:t>spíše</a:t>
            </a:r>
            <a:r>
              <a:rPr lang="en-US" sz="2000" dirty="0"/>
              <a:t> </a:t>
            </a:r>
            <a:r>
              <a:rPr lang="en-US" sz="2000" dirty="0" err="1"/>
              <a:t>než</a:t>
            </a:r>
            <a:r>
              <a:rPr lang="en-US" sz="2000" dirty="0"/>
              <a:t> </a:t>
            </a:r>
            <a:r>
              <a:rPr lang="en-US" sz="2000" dirty="0" err="1"/>
              <a:t>objektivnější</a:t>
            </a:r>
            <a:r>
              <a:rPr lang="en-US" sz="2000" dirty="0"/>
              <a:t> </a:t>
            </a:r>
            <a:r>
              <a:rPr lang="en-US" sz="2000" dirty="0" err="1"/>
              <a:t>metody</a:t>
            </a:r>
            <a:r>
              <a:rPr lang="en-US" sz="2000" dirty="0"/>
              <a:t> (</a:t>
            </a:r>
            <a:r>
              <a:rPr lang="en-US" sz="2000" dirty="0" err="1"/>
              <a:t>diagnostika</a:t>
            </a:r>
            <a:r>
              <a:rPr lang="en-US" sz="2000" dirty="0"/>
              <a:t>, DC </a:t>
            </a:r>
            <a:r>
              <a:rPr lang="en-US" sz="2000" dirty="0" err="1"/>
              <a:t>apod</a:t>
            </a:r>
            <a:r>
              <a:rPr lang="en-US" sz="2000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1279270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5DF49326-48CD-4F5A-9D09-CAC1996E2983}"/>
              </a:ext>
            </a:extLst>
          </p:cNvPr>
          <p:cNvSpPr/>
          <p:nvPr/>
        </p:nvSpPr>
        <p:spPr>
          <a:xfrm>
            <a:off x="1971865" y="5224466"/>
            <a:ext cx="8248261" cy="1194995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7FCA5750-FA0D-4A00-849E-FB3682577FB6}"/>
              </a:ext>
            </a:extLst>
          </p:cNvPr>
          <p:cNvSpPr/>
          <p:nvPr/>
        </p:nvSpPr>
        <p:spPr>
          <a:xfrm>
            <a:off x="1971867" y="3470987"/>
            <a:ext cx="8248261" cy="1766108"/>
          </a:xfrm>
          <a:prstGeom prst="rect">
            <a:avLst/>
          </a:prstGeom>
          <a:ln w="190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83467071-42D5-4119-9FAE-553F2D35C0C3}"/>
              </a:ext>
            </a:extLst>
          </p:cNvPr>
          <p:cNvSpPr/>
          <p:nvPr/>
        </p:nvSpPr>
        <p:spPr>
          <a:xfrm>
            <a:off x="1971867" y="503852"/>
            <a:ext cx="8248261" cy="1978090"/>
          </a:xfrm>
          <a:prstGeom prst="rect">
            <a:avLst/>
          </a:prstGeom>
          <a:ln w="190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: nahoru 9">
            <a:extLst>
              <a:ext uri="{FF2B5EF4-FFF2-40B4-BE49-F238E27FC236}">
                <a16:creationId xmlns:a16="http://schemas.microsoft.com/office/drawing/2014/main" id="{D7E34509-568A-49AF-9CB1-D06283BF9126}"/>
              </a:ext>
            </a:extLst>
          </p:cNvPr>
          <p:cNvSpPr/>
          <p:nvPr/>
        </p:nvSpPr>
        <p:spPr>
          <a:xfrm>
            <a:off x="2808514" y="2596242"/>
            <a:ext cx="354564" cy="741784"/>
          </a:xfrm>
          <a:prstGeom prst="upArrow">
            <a:avLst/>
          </a:prstGeom>
          <a:ln w="190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: nahoru 10">
            <a:extLst>
              <a:ext uri="{FF2B5EF4-FFF2-40B4-BE49-F238E27FC236}">
                <a16:creationId xmlns:a16="http://schemas.microsoft.com/office/drawing/2014/main" id="{47B3C75D-7478-4B94-8BE9-41E1E0DCE463}"/>
              </a:ext>
            </a:extLst>
          </p:cNvPr>
          <p:cNvSpPr/>
          <p:nvPr/>
        </p:nvSpPr>
        <p:spPr>
          <a:xfrm>
            <a:off x="5918715" y="2614903"/>
            <a:ext cx="354564" cy="741784"/>
          </a:xfrm>
          <a:prstGeom prst="upArrow">
            <a:avLst/>
          </a:prstGeom>
          <a:ln w="190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: nahoru 11">
            <a:extLst>
              <a:ext uri="{FF2B5EF4-FFF2-40B4-BE49-F238E27FC236}">
                <a16:creationId xmlns:a16="http://schemas.microsoft.com/office/drawing/2014/main" id="{03DCDD7E-ADA6-4018-B4E2-DE74B39E7913}"/>
              </a:ext>
            </a:extLst>
          </p:cNvPr>
          <p:cNvSpPr/>
          <p:nvPr/>
        </p:nvSpPr>
        <p:spPr>
          <a:xfrm>
            <a:off x="9028916" y="2616069"/>
            <a:ext cx="354564" cy="741784"/>
          </a:xfrm>
          <a:prstGeom prst="upArrow">
            <a:avLst/>
          </a:prstGeom>
          <a:ln w="190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15F30DCC-4718-4B90-B71F-E248A072F767}"/>
              </a:ext>
            </a:extLst>
          </p:cNvPr>
          <p:cNvSpPr txBox="1"/>
          <p:nvPr/>
        </p:nvSpPr>
        <p:spPr>
          <a:xfrm>
            <a:off x="4733731" y="5276849"/>
            <a:ext cx="27245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ZÁKLADNÍ DIMENZE</a:t>
            </a:r>
            <a:endParaRPr lang="cs-CZ" sz="2400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25A201B7-6EAC-4BEF-844D-06034180426C}"/>
              </a:ext>
            </a:extLst>
          </p:cNvPr>
          <p:cNvSpPr txBox="1"/>
          <p:nvPr/>
        </p:nvSpPr>
        <p:spPr>
          <a:xfrm>
            <a:off x="4741504" y="3510741"/>
            <a:ext cx="2708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RŮSTOVÁ DIMENZE</a:t>
            </a:r>
            <a:endParaRPr lang="cs-CZ" sz="24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331CE0EE-4CC5-40E5-8022-7E057BD31A8B}"/>
              </a:ext>
            </a:extLst>
          </p:cNvPr>
          <p:cNvSpPr txBox="1"/>
          <p:nvPr/>
        </p:nvSpPr>
        <p:spPr>
          <a:xfrm>
            <a:off x="4668412" y="559834"/>
            <a:ext cx="28551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KARIÉROVÁ DIMENZE</a:t>
            </a:r>
            <a:endParaRPr lang="cs-CZ" sz="2400" dirty="0"/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3BB187EB-9943-482D-B2AE-CCA73B0B7E32}"/>
              </a:ext>
            </a:extLst>
          </p:cNvPr>
          <p:cNvSpPr/>
          <p:nvPr/>
        </p:nvSpPr>
        <p:spPr>
          <a:xfrm>
            <a:off x="1971868" y="5778268"/>
            <a:ext cx="4124128" cy="641193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5D8A460E-3730-4AF0-A633-766A874496FC}"/>
              </a:ext>
            </a:extLst>
          </p:cNvPr>
          <p:cNvSpPr/>
          <p:nvPr/>
        </p:nvSpPr>
        <p:spPr>
          <a:xfrm>
            <a:off x="6095997" y="5778269"/>
            <a:ext cx="4124133" cy="641192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E41216C6-397E-42FB-91EB-D797A9967558}"/>
              </a:ext>
            </a:extLst>
          </p:cNvPr>
          <p:cNvSpPr/>
          <p:nvPr/>
        </p:nvSpPr>
        <p:spPr>
          <a:xfrm>
            <a:off x="1971866" y="4042100"/>
            <a:ext cx="4124133" cy="1194995"/>
          </a:xfrm>
          <a:prstGeom prst="rect">
            <a:avLst/>
          </a:prstGeom>
          <a:ln w="190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24447B43-1FC4-407B-857A-E0E0D730AFDB}"/>
              </a:ext>
            </a:extLst>
          </p:cNvPr>
          <p:cNvSpPr/>
          <p:nvPr/>
        </p:nvSpPr>
        <p:spPr>
          <a:xfrm>
            <a:off x="6095997" y="4042099"/>
            <a:ext cx="4124133" cy="1182368"/>
          </a:xfrm>
          <a:prstGeom prst="rect">
            <a:avLst/>
          </a:prstGeom>
          <a:ln w="190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91920446-23A2-462E-92F1-2E2531C812A1}"/>
              </a:ext>
            </a:extLst>
          </p:cNvPr>
          <p:cNvSpPr/>
          <p:nvPr/>
        </p:nvSpPr>
        <p:spPr>
          <a:xfrm>
            <a:off x="1964090" y="1154460"/>
            <a:ext cx="2732322" cy="1327481"/>
          </a:xfrm>
          <a:prstGeom prst="rect">
            <a:avLst/>
          </a:prstGeom>
          <a:ln w="190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F604CF37-A463-4FC8-97AB-7E11F2D49784}"/>
              </a:ext>
            </a:extLst>
          </p:cNvPr>
          <p:cNvSpPr/>
          <p:nvPr/>
        </p:nvSpPr>
        <p:spPr>
          <a:xfrm>
            <a:off x="4696412" y="1154461"/>
            <a:ext cx="2761858" cy="1327480"/>
          </a:xfrm>
          <a:prstGeom prst="rect">
            <a:avLst/>
          </a:prstGeom>
          <a:ln w="190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775361EE-5AB3-413E-A69A-C616BDF0BF51}"/>
              </a:ext>
            </a:extLst>
          </p:cNvPr>
          <p:cNvSpPr/>
          <p:nvPr/>
        </p:nvSpPr>
        <p:spPr>
          <a:xfrm>
            <a:off x="7458271" y="1154460"/>
            <a:ext cx="2761858" cy="1327481"/>
          </a:xfrm>
          <a:prstGeom prst="rect">
            <a:avLst/>
          </a:prstGeom>
          <a:ln w="190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0619E2EF-92E7-4060-97BB-5425FF97A66C}"/>
              </a:ext>
            </a:extLst>
          </p:cNvPr>
          <p:cNvSpPr txBox="1"/>
          <p:nvPr/>
        </p:nvSpPr>
        <p:spPr>
          <a:xfrm>
            <a:off x="2723755" y="5914198"/>
            <a:ext cx="2620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KOGNITIVNÍ SCHOPNOSTI</a:t>
            </a:r>
            <a:endParaRPr lang="cs-CZ" dirty="0"/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B956B749-AB41-44CA-ADED-04AFBC1B90DB}"/>
              </a:ext>
            </a:extLst>
          </p:cNvPr>
          <p:cNvSpPr txBox="1"/>
          <p:nvPr/>
        </p:nvSpPr>
        <p:spPr>
          <a:xfrm>
            <a:off x="7536807" y="5914198"/>
            <a:ext cx="1260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OSOBNOST</a:t>
            </a:r>
            <a:endParaRPr lang="cs-CZ" dirty="0"/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95662958-0B13-46F2-BB81-6F299B070089}"/>
              </a:ext>
            </a:extLst>
          </p:cNvPr>
          <p:cNvSpPr txBox="1"/>
          <p:nvPr/>
        </p:nvSpPr>
        <p:spPr>
          <a:xfrm>
            <a:off x="3636988" y="4558487"/>
            <a:ext cx="793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UČENÍ</a:t>
            </a:r>
            <a:endParaRPr lang="cs-CZ" dirty="0"/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EE601A93-F078-4B4B-8E58-B2D73D9CE86A}"/>
              </a:ext>
            </a:extLst>
          </p:cNvPr>
          <p:cNvSpPr txBox="1"/>
          <p:nvPr/>
        </p:nvSpPr>
        <p:spPr>
          <a:xfrm>
            <a:off x="7620777" y="4558487"/>
            <a:ext cx="1176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MOTIVACE</a:t>
            </a:r>
            <a:endParaRPr lang="cs-CZ" dirty="0"/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1A325312-82C7-463D-B59C-88E5ED02D01B}"/>
              </a:ext>
            </a:extLst>
          </p:cNvPr>
          <p:cNvSpPr txBox="1"/>
          <p:nvPr/>
        </p:nvSpPr>
        <p:spPr>
          <a:xfrm>
            <a:off x="2496328" y="1633534"/>
            <a:ext cx="1333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LEADERSHIP</a:t>
            </a:r>
            <a:endParaRPr lang="cs-CZ" dirty="0"/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0133F203-625C-4467-9CE5-3FDC0E9795B8}"/>
              </a:ext>
            </a:extLst>
          </p:cNvPr>
          <p:cNvSpPr txBox="1"/>
          <p:nvPr/>
        </p:nvSpPr>
        <p:spPr>
          <a:xfrm>
            <a:off x="5646573" y="1633534"/>
            <a:ext cx="861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VÝKON</a:t>
            </a:r>
            <a:endParaRPr lang="cs-CZ" dirty="0"/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23B9EFAF-7343-464F-8C15-55F680C20A67}"/>
              </a:ext>
            </a:extLst>
          </p:cNvPr>
          <p:cNvSpPr txBox="1"/>
          <p:nvPr/>
        </p:nvSpPr>
        <p:spPr>
          <a:xfrm>
            <a:off x="7760347" y="1633534"/>
            <a:ext cx="2157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ZNALOSTI, HODNOTY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32995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B6F8575-4D81-4096-93F3-851608F00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endParaRPr lang="cs-CZ" dirty="0">
              <a:solidFill>
                <a:schemeClr val="accent1"/>
              </a:solidFill>
            </a:endParaRPr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27430E-13FC-4FD5-B831-D884CD116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6000" dirty="0" err="1">
                <a:solidFill>
                  <a:schemeClr val="accent1"/>
                </a:solidFill>
                <a:latin typeface="+mj-lt"/>
              </a:rPr>
              <a:t>Děkuji</a:t>
            </a:r>
            <a:r>
              <a:rPr lang="en-US" sz="6000" dirty="0">
                <a:solidFill>
                  <a:schemeClr val="accent1"/>
                </a:solidFill>
                <a:latin typeface="+mj-lt"/>
              </a:rPr>
              <a:t> za </a:t>
            </a:r>
            <a:r>
              <a:rPr lang="en-US" sz="6000" dirty="0" err="1">
                <a:solidFill>
                  <a:schemeClr val="accent1"/>
                </a:solidFill>
                <a:latin typeface="+mj-lt"/>
              </a:rPr>
              <a:t>pozornost</a:t>
            </a:r>
            <a:endParaRPr lang="en-US" sz="6000" dirty="0">
              <a:solidFill>
                <a:schemeClr val="accent1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eva.dvorakova@united-change.com</a:t>
            </a:r>
            <a:endParaRPr lang="cs-CZ" sz="32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51592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6F9EB9F2-07E2-4D64-BBD8-BB5B217F1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56FE24E-7AF0-41D4-A930-335DDDFFC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0588" y="965199"/>
            <a:ext cx="6766078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kern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Pojetí</a:t>
            </a:r>
            <a:r>
              <a:rPr lang="en-US" sz="54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kern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talentu</a:t>
            </a:r>
            <a:r>
              <a:rPr lang="en-US" sz="54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z </a:t>
            </a:r>
            <a:r>
              <a:rPr lang="en-US" sz="5400" kern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perspektivy</a:t>
            </a:r>
            <a:r>
              <a:rPr lang="en-US" sz="54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HR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D47D3A7-36E4-4D75-ADBF-491DD7142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3257" y="965198"/>
            <a:ext cx="2707937" cy="49276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3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Různé</a:t>
            </a:r>
            <a:r>
              <a:rPr lang="en-US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pohledy</a:t>
            </a:r>
            <a:r>
              <a:rPr lang="en-US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US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talent v </a:t>
            </a:r>
            <a:r>
              <a:rPr lang="en-US" sz="3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prostředí</a:t>
            </a:r>
            <a:r>
              <a:rPr lang="en-US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organizací</a:t>
            </a:r>
            <a:endParaRPr lang="en-US" sz="3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8" name="Straight Connector 11">
            <a:extLst>
              <a:ext uri="{FF2B5EF4-FFF2-40B4-BE49-F238E27FC236}">
                <a16:creationId xmlns:a16="http://schemas.microsoft.com/office/drawing/2014/main" id="{F0C57C7C-DFE9-4A1E-B7A9-DF40E633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8853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133C636-A591-47EB-A20C-3F1AEF351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 err="1">
                <a:solidFill>
                  <a:schemeClr val="accent1"/>
                </a:solidFill>
              </a:rPr>
              <a:t>Zdroje</a:t>
            </a:r>
            <a:endParaRPr lang="cs-CZ" dirty="0">
              <a:solidFill>
                <a:schemeClr val="accent1"/>
              </a:solidFill>
            </a:endParaRPr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DE0E6C-CDCE-4C67-BD55-DBFDF61CF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cs-CZ" sz="1700" dirty="0" err="1"/>
              <a:t>Nijs</a:t>
            </a:r>
            <a:r>
              <a:rPr lang="cs-CZ" sz="1700" dirty="0"/>
              <a:t>, S., </a:t>
            </a:r>
            <a:r>
              <a:rPr lang="cs-CZ" sz="1700" dirty="0" err="1"/>
              <a:t>Gallardo-Gallardo</a:t>
            </a:r>
            <a:r>
              <a:rPr lang="cs-CZ" sz="1700" dirty="0"/>
              <a:t>, E., </a:t>
            </a:r>
            <a:r>
              <a:rPr lang="cs-CZ" sz="1700" dirty="0" err="1"/>
              <a:t>Dries</a:t>
            </a:r>
            <a:r>
              <a:rPr lang="cs-CZ" sz="1700" dirty="0"/>
              <a:t>, N., &amp; Sels, L. (2014). A </a:t>
            </a:r>
            <a:r>
              <a:rPr lang="cs-CZ" sz="1700" dirty="0" err="1"/>
              <a:t>multidisciplinary</a:t>
            </a:r>
            <a:r>
              <a:rPr lang="cs-CZ" sz="1700" dirty="0"/>
              <a:t> </a:t>
            </a:r>
            <a:r>
              <a:rPr lang="cs-CZ" sz="1700" dirty="0" err="1"/>
              <a:t>review</a:t>
            </a:r>
            <a:r>
              <a:rPr lang="cs-CZ" sz="1700" dirty="0"/>
              <a:t> </a:t>
            </a:r>
            <a:r>
              <a:rPr lang="cs-CZ" sz="1700" dirty="0" err="1"/>
              <a:t>into</a:t>
            </a:r>
            <a:r>
              <a:rPr lang="cs-CZ" sz="1700" dirty="0"/>
              <a:t> </a:t>
            </a:r>
            <a:r>
              <a:rPr lang="cs-CZ" sz="1700" dirty="0" err="1"/>
              <a:t>the</a:t>
            </a:r>
            <a:r>
              <a:rPr lang="cs-CZ" sz="1700" dirty="0"/>
              <a:t> </a:t>
            </a:r>
            <a:r>
              <a:rPr lang="cs-CZ" sz="1700" dirty="0" err="1"/>
              <a:t>definition</a:t>
            </a:r>
            <a:r>
              <a:rPr lang="cs-CZ" sz="1700" dirty="0"/>
              <a:t>, </a:t>
            </a:r>
            <a:r>
              <a:rPr lang="cs-CZ" sz="1700" dirty="0" err="1"/>
              <a:t>operationalization</a:t>
            </a:r>
            <a:r>
              <a:rPr lang="cs-CZ" sz="1700" dirty="0"/>
              <a:t>, and </a:t>
            </a:r>
            <a:r>
              <a:rPr lang="cs-CZ" sz="1700" dirty="0" err="1"/>
              <a:t>measurement</a:t>
            </a:r>
            <a:r>
              <a:rPr lang="cs-CZ" sz="1700" dirty="0"/>
              <a:t> </a:t>
            </a:r>
            <a:r>
              <a:rPr lang="cs-CZ" sz="1700" dirty="0" err="1"/>
              <a:t>of</a:t>
            </a:r>
            <a:r>
              <a:rPr lang="cs-CZ" sz="1700" dirty="0"/>
              <a:t> talent. </a:t>
            </a:r>
            <a:r>
              <a:rPr lang="cs-CZ" sz="1700" i="1" dirty="0" err="1"/>
              <a:t>Journal</a:t>
            </a:r>
            <a:r>
              <a:rPr lang="cs-CZ" sz="1700" i="1" dirty="0"/>
              <a:t> </a:t>
            </a:r>
            <a:r>
              <a:rPr lang="cs-CZ" sz="1700" i="1" dirty="0" err="1"/>
              <a:t>of</a:t>
            </a:r>
            <a:r>
              <a:rPr lang="cs-CZ" sz="1700" i="1" dirty="0"/>
              <a:t> </a:t>
            </a:r>
            <a:r>
              <a:rPr lang="cs-CZ" sz="1700" i="1" dirty="0" err="1"/>
              <a:t>World</a:t>
            </a:r>
            <a:r>
              <a:rPr lang="cs-CZ" sz="1700" i="1" dirty="0"/>
              <a:t> Business</a:t>
            </a:r>
            <a:r>
              <a:rPr lang="cs-CZ" sz="1700" dirty="0"/>
              <a:t>, </a:t>
            </a:r>
            <a:r>
              <a:rPr lang="cs-CZ" sz="1700" i="1" dirty="0"/>
              <a:t>49</a:t>
            </a:r>
            <a:r>
              <a:rPr lang="cs-CZ" sz="1700" dirty="0"/>
              <a:t>(2), 180-191.</a:t>
            </a:r>
            <a:endParaRPr lang="en-US" sz="1700" dirty="0"/>
          </a:p>
          <a:p>
            <a:pPr marL="0" indent="0">
              <a:buNone/>
            </a:pPr>
            <a:r>
              <a:rPr lang="cs-CZ" sz="1700" dirty="0" err="1"/>
              <a:t>Gagné</a:t>
            </a:r>
            <a:r>
              <a:rPr lang="cs-CZ" sz="1700" dirty="0"/>
              <a:t>, F. (2000a). </a:t>
            </a:r>
            <a:r>
              <a:rPr lang="cs-CZ" sz="1700" dirty="0" err="1"/>
              <a:t>Understanding</a:t>
            </a:r>
            <a:r>
              <a:rPr lang="cs-CZ" sz="1700" dirty="0"/>
              <a:t> </a:t>
            </a:r>
            <a:r>
              <a:rPr lang="cs-CZ" sz="1700" dirty="0" err="1"/>
              <a:t>the</a:t>
            </a:r>
            <a:r>
              <a:rPr lang="cs-CZ" sz="1700" dirty="0"/>
              <a:t> </a:t>
            </a:r>
            <a:r>
              <a:rPr lang="cs-CZ" sz="1700" dirty="0" err="1"/>
              <a:t>complex</a:t>
            </a:r>
            <a:r>
              <a:rPr lang="cs-CZ" sz="1700" dirty="0"/>
              <a:t> </a:t>
            </a:r>
            <a:r>
              <a:rPr lang="cs-CZ" sz="1700" dirty="0" err="1"/>
              <a:t>choreography</a:t>
            </a:r>
            <a:r>
              <a:rPr lang="cs-CZ" sz="1700" dirty="0"/>
              <a:t> </a:t>
            </a:r>
            <a:r>
              <a:rPr lang="cs-CZ" sz="1700" dirty="0" err="1"/>
              <a:t>of</a:t>
            </a:r>
            <a:r>
              <a:rPr lang="cs-CZ" sz="1700" dirty="0"/>
              <a:t> talent development </a:t>
            </a:r>
            <a:r>
              <a:rPr lang="cs-CZ" sz="1700" dirty="0" err="1"/>
              <a:t>through</a:t>
            </a:r>
            <a:r>
              <a:rPr lang="cs-CZ" sz="1700" dirty="0"/>
              <a:t> DMGT-</a:t>
            </a:r>
            <a:r>
              <a:rPr lang="cs-CZ" sz="1700" dirty="0" err="1"/>
              <a:t>based</a:t>
            </a:r>
            <a:r>
              <a:rPr lang="cs-CZ" sz="1700" dirty="0"/>
              <a:t> </a:t>
            </a:r>
            <a:r>
              <a:rPr lang="cs-CZ" sz="1700" dirty="0" err="1"/>
              <a:t>analysis</a:t>
            </a:r>
            <a:r>
              <a:rPr lang="cs-CZ" sz="1700" dirty="0"/>
              <a:t>. </a:t>
            </a:r>
            <a:r>
              <a:rPr lang="cs-CZ" sz="1700" i="1" dirty="0"/>
              <a:t>International handbook </a:t>
            </a:r>
            <a:r>
              <a:rPr lang="cs-CZ" sz="1700" i="1" dirty="0" err="1"/>
              <a:t>of</a:t>
            </a:r>
            <a:r>
              <a:rPr lang="cs-CZ" sz="1700" i="1" dirty="0"/>
              <a:t> </a:t>
            </a:r>
            <a:r>
              <a:rPr lang="cs-CZ" sz="1700" i="1" dirty="0" err="1"/>
              <a:t>giftedness</a:t>
            </a:r>
            <a:r>
              <a:rPr lang="cs-CZ" sz="1700" i="1" dirty="0"/>
              <a:t> and talent</a:t>
            </a:r>
            <a:r>
              <a:rPr lang="cs-CZ" sz="1700" dirty="0"/>
              <a:t>, </a:t>
            </a:r>
            <a:r>
              <a:rPr lang="cs-CZ" sz="1700" i="1" dirty="0"/>
              <a:t>2</a:t>
            </a:r>
            <a:r>
              <a:rPr lang="cs-CZ" sz="1700" dirty="0"/>
              <a:t>, 67-79.</a:t>
            </a:r>
          </a:p>
          <a:p>
            <a:pPr marL="0" indent="0">
              <a:buNone/>
            </a:pPr>
            <a:r>
              <a:rPr lang="cs-CZ" sz="1700" dirty="0" err="1"/>
              <a:t>Gagné</a:t>
            </a:r>
            <a:r>
              <a:rPr lang="cs-CZ" sz="1700" dirty="0"/>
              <a:t>, F. (2000b). A </a:t>
            </a:r>
            <a:r>
              <a:rPr lang="cs-CZ" sz="1700" dirty="0" err="1"/>
              <a:t>differentiated</a:t>
            </a:r>
            <a:r>
              <a:rPr lang="cs-CZ" sz="1700" dirty="0"/>
              <a:t> model </a:t>
            </a:r>
            <a:r>
              <a:rPr lang="cs-CZ" sz="1700" dirty="0" err="1"/>
              <a:t>of</a:t>
            </a:r>
            <a:r>
              <a:rPr lang="cs-CZ" sz="1700" dirty="0"/>
              <a:t> </a:t>
            </a:r>
            <a:r>
              <a:rPr lang="cs-CZ" sz="1700" dirty="0" err="1"/>
              <a:t>giftedness</a:t>
            </a:r>
            <a:r>
              <a:rPr lang="cs-CZ" sz="1700" dirty="0"/>
              <a:t> and talent (</a:t>
            </a:r>
            <a:r>
              <a:rPr lang="cs-CZ" sz="1700" dirty="0" err="1"/>
              <a:t>dmgt</a:t>
            </a:r>
            <a:r>
              <a:rPr lang="cs-CZ" sz="1700" dirty="0"/>
              <a:t>). </a:t>
            </a:r>
            <a:r>
              <a:rPr lang="cs-CZ" sz="1700" i="1" dirty="0"/>
              <a:t>Systems and </a:t>
            </a:r>
            <a:r>
              <a:rPr lang="cs-CZ" sz="1700" i="1" dirty="0" err="1"/>
              <a:t>models</a:t>
            </a:r>
            <a:r>
              <a:rPr lang="cs-CZ" sz="1700" i="1" dirty="0"/>
              <a:t> </a:t>
            </a:r>
            <a:r>
              <a:rPr lang="cs-CZ" sz="1700" i="1" dirty="0" err="1"/>
              <a:t>for</a:t>
            </a:r>
            <a:r>
              <a:rPr lang="cs-CZ" sz="1700" i="1" dirty="0"/>
              <a:t> </a:t>
            </a:r>
            <a:r>
              <a:rPr lang="cs-CZ" sz="1700" i="1" dirty="0" err="1"/>
              <a:t>developing</a:t>
            </a:r>
            <a:r>
              <a:rPr lang="cs-CZ" sz="1700" i="1" dirty="0"/>
              <a:t> </a:t>
            </a:r>
            <a:r>
              <a:rPr lang="cs-CZ" sz="1700" i="1" dirty="0" err="1"/>
              <a:t>programs</a:t>
            </a:r>
            <a:r>
              <a:rPr lang="cs-CZ" sz="1700" i="1" dirty="0"/>
              <a:t> </a:t>
            </a:r>
            <a:r>
              <a:rPr lang="cs-CZ" sz="1700" i="1" dirty="0" err="1"/>
              <a:t>for</a:t>
            </a:r>
            <a:r>
              <a:rPr lang="cs-CZ" sz="1700" i="1" dirty="0"/>
              <a:t> </a:t>
            </a:r>
            <a:r>
              <a:rPr lang="cs-CZ" sz="1700" i="1" dirty="0" err="1"/>
              <a:t>the</a:t>
            </a:r>
            <a:r>
              <a:rPr lang="cs-CZ" sz="1700" i="1" dirty="0"/>
              <a:t> </a:t>
            </a:r>
            <a:r>
              <a:rPr lang="cs-CZ" sz="1700" i="1" dirty="0" err="1"/>
              <a:t>gifted</a:t>
            </a:r>
            <a:r>
              <a:rPr lang="cs-CZ" sz="1700" i="1" dirty="0"/>
              <a:t> and </a:t>
            </a:r>
            <a:r>
              <a:rPr lang="cs-CZ" sz="1700" i="1" dirty="0" err="1"/>
              <a:t>talented</a:t>
            </a:r>
            <a:r>
              <a:rPr lang="cs-CZ" sz="1700" dirty="0"/>
              <a:t>.</a:t>
            </a:r>
          </a:p>
          <a:p>
            <a:pPr marL="0" indent="0">
              <a:buNone/>
            </a:pPr>
            <a:r>
              <a:rPr lang="cs-CZ" sz="1700" dirty="0" err="1"/>
              <a:t>Gagné</a:t>
            </a:r>
            <a:r>
              <a:rPr lang="cs-CZ" sz="1700" dirty="0"/>
              <a:t>, F. (2004). </a:t>
            </a:r>
            <a:r>
              <a:rPr lang="cs-CZ" sz="1700" dirty="0" err="1"/>
              <a:t>Transforming</a:t>
            </a:r>
            <a:r>
              <a:rPr lang="cs-CZ" sz="1700" dirty="0"/>
              <a:t> </a:t>
            </a:r>
            <a:r>
              <a:rPr lang="cs-CZ" sz="1700" dirty="0" err="1"/>
              <a:t>gifts</a:t>
            </a:r>
            <a:r>
              <a:rPr lang="cs-CZ" sz="1700" dirty="0"/>
              <a:t> </a:t>
            </a:r>
            <a:r>
              <a:rPr lang="cs-CZ" sz="1700" dirty="0" err="1"/>
              <a:t>into</a:t>
            </a:r>
            <a:r>
              <a:rPr lang="cs-CZ" sz="1700" dirty="0"/>
              <a:t> </a:t>
            </a:r>
            <a:r>
              <a:rPr lang="cs-CZ" sz="1700" dirty="0" err="1"/>
              <a:t>talents</a:t>
            </a:r>
            <a:r>
              <a:rPr lang="cs-CZ" sz="1700" dirty="0"/>
              <a:t>: </a:t>
            </a:r>
            <a:r>
              <a:rPr lang="cs-CZ" sz="1700" dirty="0" err="1"/>
              <a:t>the</a:t>
            </a:r>
            <a:r>
              <a:rPr lang="cs-CZ" sz="1700" dirty="0"/>
              <a:t> DMGT as a </a:t>
            </a:r>
            <a:r>
              <a:rPr lang="cs-CZ" sz="1700" dirty="0" err="1"/>
              <a:t>developmental</a:t>
            </a:r>
            <a:r>
              <a:rPr lang="cs-CZ" sz="1700" dirty="0"/>
              <a:t> </a:t>
            </a:r>
            <a:r>
              <a:rPr lang="cs-CZ" sz="1700" dirty="0" err="1"/>
              <a:t>theory</a:t>
            </a:r>
            <a:r>
              <a:rPr lang="cs-CZ" sz="1700" dirty="0"/>
              <a:t> 1. </a:t>
            </a:r>
            <a:r>
              <a:rPr lang="cs-CZ" sz="1700" i="1" dirty="0" err="1"/>
              <a:t>High</a:t>
            </a:r>
            <a:r>
              <a:rPr lang="cs-CZ" sz="1700" i="1" dirty="0"/>
              <a:t> </a:t>
            </a:r>
            <a:r>
              <a:rPr lang="cs-CZ" sz="1700" i="1" dirty="0" err="1"/>
              <a:t>ability</a:t>
            </a:r>
            <a:r>
              <a:rPr lang="cs-CZ" sz="1700" i="1" dirty="0"/>
              <a:t> </a:t>
            </a:r>
            <a:r>
              <a:rPr lang="cs-CZ" sz="1700" i="1" dirty="0" err="1"/>
              <a:t>studies</a:t>
            </a:r>
            <a:r>
              <a:rPr lang="cs-CZ" sz="1700" dirty="0"/>
              <a:t>, </a:t>
            </a:r>
            <a:r>
              <a:rPr lang="cs-CZ" sz="1700" i="1" dirty="0"/>
              <a:t>15</a:t>
            </a:r>
            <a:r>
              <a:rPr lang="cs-CZ" sz="1700" dirty="0"/>
              <a:t>(2), 119-147.</a:t>
            </a:r>
          </a:p>
          <a:p>
            <a:pPr marL="0" indent="0">
              <a:buNone/>
            </a:pPr>
            <a:r>
              <a:rPr lang="cs-CZ" sz="1700" dirty="0" err="1"/>
              <a:t>Gagné</a:t>
            </a:r>
            <a:r>
              <a:rPr lang="cs-CZ" sz="1700" dirty="0"/>
              <a:t>, F. (2005). </a:t>
            </a:r>
            <a:r>
              <a:rPr lang="cs-CZ" sz="1700" dirty="0" err="1"/>
              <a:t>From</a:t>
            </a:r>
            <a:r>
              <a:rPr lang="cs-CZ" sz="1700" dirty="0"/>
              <a:t> </a:t>
            </a:r>
            <a:r>
              <a:rPr lang="cs-CZ" sz="1700" dirty="0" err="1"/>
              <a:t>gifts</a:t>
            </a:r>
            <a:r>
              <a:rPr lang="cs-CZ" sz="1700" dirty="0"/>
              <a:t> to </a:t>
            </a:r>
            <a:r>
              <a:rPr lang="cs-CZ" sz="1700" dirty="0" err="1"/>
              <a:t>talents</a:t>
            </a:r>
            <a:r>
              <a:rPr lang="cs-CZ" sz="1700" dirty="0"/>
              <a:t>. </a:t>
            </a:r>
            <a:r>
              <a:rPr lang="cs-CZ" sz="1700" i="1" dirty="0" err="1"/>
              <a:t>Conceptions</a:t>
            </a:r>
            <a:r>
              <a:rPr lang="cs-CZ" sz="1700" i="1" dirty="0"/>
              <a:t> </a:t>
            </a:r>
            <a:r>
              <a:rPr lang="cs-CZ" sz="1700" i="1" dirty="0" err="1"/>
              <a:t>of</a:t>
            </a:r>
            <a:r>
              <a:rPr lang="cs-CZ" sz="1700" i="1" dirty="0"/>
              <a:t> </a:t>
            </a:r>
            <a:r>
              <a:rPr lang="cs-CZ" sz="1700" i="1" dirty="0" err="1"/>
              <a:t>giftedness</a:t>
            </a:r>
            <a:r>
              <a:rPr lang="cs-CZ" sz="1700" dirty="0"/>
              <a:t>, </a:t>
            </a:r>
            <a:r>
              <a:rPr lang="cs-CZ" sz="1700" i="1" dirty="0"/>
              <a:t>2</a:t>
            </a:r>
            <a:r>
              <a:rPr lang="cs-CZ" sz="1700" dirty="0"/>
              <a:t>, 98-119.</a:t>
            </a:r>
          </a:p>
          <a:p>
            <a:pPr marL="0" indent="0">
              <a:buNone/>
            </a:pPr>
            <a:r>
              <a:rPr lang="cs-CZ" sz="1700" dirty="0" err="1"/>
              <a:t>Gagné</a:t>
            </a:r>
            <a:r>
              <a:rPr lang="cs-CZ" sz="1700" dirty="0"/>
              <a:t>, F. (2010). </a:t>
            </a:r>
            <a:r>
              <a:rPr lang="cs-CZ" sz="1700" dirty="0" err="1"/>
              <a:t>Motivation</a:t>
            </a:r>
            <a:r>
              <a:rPr lang="cs-CZ" sz="1700" dirty="0"/>
              <a:t> </a:t>
            </a:r>
            <a:r>
              <a:rPr lang="cs-CZ" sz="1700" dirty="0" err="1"/>
              <a:t>within</a:t>
            </a:r>
            <a:r>
              <a:rPr lang="cs-CZ" sz="1700" dirty="0"/>
              <a:t> </a:t>
            </a:r>
            <a:r>
              <a:rPr lang="cs-CZ" sz="1700" dirty="0" err="1"/>
              <a:t>the</a:t>
            </a:r>
            <a:r>
              <a:rPr lang="cs-CZ" sz="1700" dirty="0"/>
              <a:t> DMGT 2.0 framework. </a:t>
            </a:r>
            <a:r>
              <a:rPr lang="cs-CZ" sz="1700" i="1" dirty="0" err="1"/>
              <a:t>High</a:t>
            </a:r>
            <a:r>
              <a:rPr lang="cs-CZ" sz="1700" i="1" dirty="0"/>
              <a:t> </a:t>
            </a:r>
            <a:r>
              <a:rPr lang="cs-CZ" sz="1700" i="1" dirty="0" err="1"/>
              <a:t>ability</a:t>
            </a:r>
            <a:r>
              <a:rPr lang="cs-CZ" sz="1700" i="1" dirty="0"/>
              <a:t> </a:t>
            </a:r>
            <a:r>
              <a:rPr lang="cs-CZ" sz="1700" i="1" dirty="0" err="1"/>
              <a:t>studies</a:t>
            </a:r>
            <a:r>
              <a:rPr lang="cs-CZ" sz="1700" dirty="0"/>
              <a:t>, </a:t>
            </a:r>
            <a:r>
              <a:rPr lang="cs-CZ" sz="1700" i="1" dirty="0"/>
              <a:t>21</a:t>
            </a:r>
            <a:r>
              <a:rPr lang="cs-CZ" sz="1700" dirty="0"/>
              <a:t>(2), 81-99.</a:t>
            </a:r>
          </a:p>
          <a:p>
            <a:pPr marL="0" indent="0">
              <a:buNone/>
            </a:pPr>
            <a:r>
              <a:rPr lang="cs-CZ" sz="1700" dirty="0" err="1"/>
              <a:t>Gagné</a:t>
            </a:r>
            <a:r>
              <a:rPr lang="cs-CZ" sz="1700" dirty="0"/>
              <a:t>, F. (2013). </a:t>
            </a:r>
            <a:r>
              <a:rPr lang="cs-CZ" sz="1700" dirty="0" err="1"/>
              <a:t>The</a:t>
            </a:r>
            <a:r>
              <a:rPr lang="cs-CZ" sz="1700" dirty="0"/>
              <a:t> DMGT: </a:t>
            </a:r>
            <a:r>
              <a:rPr lang="cs-CZ" sz="1700" dirty="0" err="1"/>
              <a:t>Changes</a:t>
            </a:r>
            <a:r>
              <a:rPr lang="cs-CZ" sz="1700" dirty="0"/>
              <a:t> </a:t>
            </a:r>
            <a:r>
              <a:rPr lang="cs-CZ" sz="1700" dirty="0" err="1"/>
              <a:t>within</a:t>
            </a:r>
            <a:r>
              <a:rPr lang="cs-CZ" sz="1700" dirty="0"/>
              <a:t>, </a:t>
            </a:r>
            <a:r>
              <a:rPr lang="cs-CZ" sz="1700" dirty="0" err="1"/>
              <a:t>beneath</a:t>
            </a:r>
            <a:r>
              <a:rPr lang="cs-CZ" sz="1700" dirty="0"/>
              <a:t>, and </a:t>
            </a:r>
            <a:r>
              <a:rPr lang="cs-CZ" sz="1700" dirty="0" err="1"/>
              <a:t>beyond</a:t>
            </a:r>
            <a:r>
              <a:rPr lang="cs-CZ" sz="1700" dirty="0"/>
              <a:t>. </a:t>
            </a:r>
            <a:r>
              <a:rPr lang="cs-CZ" sz="1700" i="1" dirty="0"/>
              <a:t>Talent Development &amp; Excellence</a:t>
            </a:r>
            <a:r>
              <a:rPr lang="cs-CZ" sz="1700" dirty="0"/>
              <a:t>, </a:t>
            </a:r>
            <a:r>
              <a:rPr lang="cs-CZ" sz="1700" i="1" dirty="0"/>
              <a:t>5</a:t>
            </a:r>
            <a:r>
              <a:rPr lang="cs-CZ" sz="1700" dirty="0"/>
              <a:t>(1), 5-19.</a:t>
            </a:r>
            <a:endParaRPr lang="en-US" sz="1700" dirty="0"/>
          </a:p>
          <a:p>
            <a:pPr marL="0" indent="0">
              <a:buNone/>
            </a:pPr>
            <a:r>
              <a:rPr lang="cs-CZ" sz="1800" dirty="0" err="1"/>
              <a:t>Silzer</a:t>
            </a:r>
            <a:r>
              <a:rPr lang="cs-CZ" sz="1800" dirty="0"/>
              <a:t>, R., &amp; </a:t>
            </a:r>
            <a:r>
              <a:rPr lang="cs-CZ" sz="1800" dirty="0" err="1"/>
              <a:t>Church</a:t>
            </a:r>
            <a:r>
              <a:rPr lang="cs-CZ" sz="1800" dirty="0"/>
              <a:t>, A. H. (2009).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pearls</a:t>
            </a:r>
            <a:r>
              <a:rPr lang="cs-CZ" sz="1800" dirty="0"/>
              <a:t> and </a:t>
            </a:r>
            <a:r>
              <a:rPr lang="cs-CZ" sz="1800" dirty="0" err="1"/>
              <a:t>perils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identifying</a:t>
            </a:r>
            <a:r>
              <a:rPr lang="cs-CZ" sz="1800" dirty="0"/>
              <a:t> </a:t>
            </a:r>
            <a:r>
              <a:rPr lang="cs-CZ" sz="1800" dirty="0" err="1"/>
              <a:t>potential</a:t>
            </a:r>
            <a:r>
              <a:rPr lang="cs-CZ" sz="1800" dirty="0"/>
              <a:t>. </a:t>
            </a:r>
            <a:r>
              <a:rPr lang="cs-CZ" sz="1800" i="1" dirty="0" err="1"/>
              <a:t>Industrial</a:t>
            </a:r>
            <a:r>
              <a:rPr lang="cs-CZ" sz="1800" i="1" dirty="0"/>
              <a:t> and </a:t>
            </a:r>
            <a:r>
              <a:rPr lang="cs-CZ" sz="1800" i="1" dirty="0" err="1"/>
              <a:t>Organizational</a:t>
            </a:r>
            <a:r>
              <a:rPr lang="cs-CZ" sz="1800" i="1" dirty="0"/>
              <a:t> Psychology</a:t>
            </a:r>
            <a:r>
              <a:rPr lang="cs-CZ" sz="1800" dirty="0"/>
              <a:t>, </a:t>
            </a:r>
            <a:r>
              <a:rPr lang="cs-CZ" sz="1800" i="1" dirty="0"/>
              <a:t>2</a:t>
            </a:r>
            <a:r>
              <a:rPr lang="cs-CZ" sz="1800" dirty="0"/>
              <a:t>(4), 377-412.</a:t>
            </a:r>
          </a:p>
          <a:p>
            <a:pPr marL="0" indent="0">
              <a:buNone/>
            </a:pPr>
            <a:r>
              <a:rPr lang="en-US" sz="1800" dirty="0"/>
              <a:t>Braun, V., &amp; Clarke, V. (2006). Using thematic analysis in psychology.</a:t>
            </a:r>
            <a:r>
              <a:rPr lang="en-US" sz="1800" i="1" dirty="0"/>
              <a:t> Qualitative research in psychology, 3</a:t>
            </a:r>
            <a:r>
              <a:rPr lang="en-US" sz="1800" dirty="0"/>
              <a:t>(2), 77-101.</a:t>
            </a:r>
            <a:endParaRPr lang="cs-CZ" sz="1800" dirty="0"/>
          </a:p>
          <a:p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8618236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11D051C-E828-4896-87BE-F2C0DDAC0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Základní dimenze: Kognitivní schopnosti</a:t>
            </a:r>
            <a:endParaRPr lang="cs-CZ">
              <a:solidFill>
                <a:schemeClr val="accent1"/>
              </a:solidFill>
            </a:endParaRPr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F1730B7-684D-45F3-8571-0491F260E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i="1" dirty="0"/>
              <a:t>“</a:t>
            </a:r>
            <a:r>
              <a:rPr lang="cs-CZ" sz="2400" i="1" dirty="0"/>
              <a:t>Já si myslím, že ta </a:t>
            </a:r>
            <a:r>
              <a:rPr lang="cs-CZ" sz="2400" b="1" i="1" dirty="0"/>
              <a:t>inteligence není až tak důležitá</a:t>
            </a:r>
            <a:r>
              <a:rPr lang="cs-CZ" sz="2400" i="1" dirty="0"/>
              <a:t>. Spíš bych řekla, že to musí být... Že důležitější je nějaká emoční inteligence. Ale inteligence jako taková... Jasně, </a:t>
            </a:r>
            <a:r>
              <a:rPr lang="cs-CZ" sz="2400" b="1" i="1" dirty="0"/>
              <a:t>nemůže to být prostě úplně jako trubka</a:t>
            </a:r>
            <a:r>
              <a:rPr lang="cs-CZ" sz="2400" i="1" dirty="0"/>
              <a:t>, jo, tam to potom většinou nefunguje</a:t>
            </a:r>
            <a:r>
              <a:rPr lang="en-US" sz="2400" i="1" dirty="0"/>
              <a:t>…” (JK)</a:t>
            </a:r>
          </a:p>
          <a:p>
            <a:r>
              <a:rPr lang="en-US" sz="2400" i="1" dirty="0"/>
              <a:t>“</a:t>
            </a:r>
            <a:r>
              <a:rPr lang="cs-CZ" sz="2400" i="1" dirty="0"/>
              <a:t>Ale je tam potřeba </a:t>
            </a:r>
            <a:r>
              <a:rPr lang="cs-CZ" sz="2400" b="1" i="1" dirty="0"/>
              <a:t>hodně</a:t>
            </a:r>
            <a:r>
              <a:rPr lang="cs-CZ" sz="2400" i="1" dirty="0"/>
              <a:t> </a:t>
            </a:r>
            <a:r>
              <a:rPr lang="cs-CZ" sz="2400" b="1" i="1" dirty="0"/>
              <a:t>inteligence</a:t>
            </a:r>
            <a:r>
              <a:rPr lang="cs-CZ" sz="2400" i="1" dirty="0"/>
              <a:t>, je tam potřeba sebereflexe, je tam potřeba soft-</a:t>
            </a:r>
            <a:r>
              <a:rPr lang="cs-CZ" sz="2400" i="1" dirty="0" err="1"/>
              <a:t>skills</a:t>
            </a:r>
            <a:r>
              <a:rPr lang="cs-CZ" sz="2400" i="1" dirty="0"/>
              <a:t>, </a:t>
            </a:r>
            <a:r>
              <a:rPr lang="en-US" sz="2400" b="1" i="1" dirty="0"/>
              <a:t>…” </a:t>
            </a:r>
            <a:r>
              <a:rPr lang="en-US" sz="2400" i="1" dirty="0"/>
              <a:t>(JV)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13011683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5AA5155-7219-4612-868F-986A76BCF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Základní dimenze: Osobnost</a:t>
            </a:r>
            <a:endParaRPr lang="cs-CZ">
              <a:solidFill>
                <a:schemeClr val="accent1"/>
              </a:solidFill>
            </a:endParaRPr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44D13D-19EE-4C4D-8C5E-8EE73FF06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i="1" dirty="0"/>
              <a:t>“</a:t>
            </a:r>
            <a:r>
              <a:rPr lang="cs-CZ" sz="2400" i="1" dirty="0"/>
              <a:t>Jako prostě jsou </a:t>
            </a:r>
            <a:r>
              <a:rPr lang="cs-CZ" sz="2400" b="1" i="1" dirty="0"/>
              <a:t>lidi, kteří jsou náturou obchodníci</a:t>
            </a:r>
            <a:r>
              <a:rPr lang="cs-CZ" sz="2400" i="1" dirty="0"/>
              <a:t> a </a:t>
            </a:r>
            <a:r>
              <a:rPr lang="cs-CZ" sz="2400" b="1" i="1" dirty="0"/>
              <a:t>jsou já nevím komunikativní</a:t>
            </a:r>
            <a:r>
              <a:rPr lang="cs-CZ" sz="2400" i="1" dirty="0"/>
              <a:t> a </a:t>
            </a:r>
            <a:r>
              <a:rPr lang="cs-CZ" sz="2400" b="1" i="1" dirty="0"/>
              <a:t>jsou schopni se vám... se vám dostávat pod kůži</a:t>
            </a:r>
            <a:r>
              <a:rPr lang="cs-CZ" sz="2400" i="1" dirty="0"/>
              <a:t>, a jsou prostě lidi, kteří i když se budou </a:t>
            </a:r>
            <a:r>
              <a:rPr lang="cs-CZ" sz="2400" i="1" dirty="0" err="1"/>
              <a:t>tyhlety</a:t>
            </a:r>
            <a:r>
              <a:rPr lang="cs-CZ" sz="2400" i="1" dirty="0"/>
              <a:t> techniky jakoby pokoušet naučit, tak to stejně </a:t>
            </a:r>
            <a:r>
              <a:rPr lang="cs-CZ" sz="2400" b="1" i="1" dirty="0"/>
              <a:t>asi vyzní křečovitě</a:t>
            </a:r>
            <a:r>
              <a:rPr lang="cs-CZ" sz="2400" i="1" dirty="0"/>
              <a:t> a toho </a:t>
            </a:r>
            <a:r>
              <a:rPr lang="cs-CZ" sz="2400" b="1" i="1" dirty="0"/>
              <a:t>člověka prostě nepřesvědčí</a:t>
            </a:r>
            <a:r>
              <a:rPr lang="cs-CZ" sz="2400" i="1" dirty="0"/>
              <a:t>.</a:t>
            </a:r>
            <a:r>
              <a:rPr lang="en-US" sz="2400" i="1" dirty="0"/>
              <a:t>” (JR)</a:t>
            </a:r>
          </a:p>
          <a:p>
            <a:r>
              <a:rPr lang="en-US" sz="2400" i="1" dirty="0"/>
              <a:t>“</a:t>
            </a:r>
            <a:r>
              <a:rPr lang="cs-CZ" sz="2400" i="1" dirty="0"/>
              <a:t>A řekla bych, že velkou roli tam hraje ten </a:t>
            </a:r>
            <a:r>
              <a:rPr lang="cs-CZ" sz="2400" b="1" i="1" dirty="0"/>
              <a:t>optimismus</a:t>
            </a:r>
            <a:r>
              <a:rPr lang="cs-CZ" sz="2400" i="1" dirty="0"/>
              <a:t>, to, že </a:t>
            </a:r>
            <a:r>
              <a:rPr lang="cs-CZ" sz="2400" b="1" i="1" dirty="0"/>
              <a:t>z něj sálá ta pohoda</a:t>
            </a:r>
            <a:r>
              <a:rPr lang="cs-CZ" sz="2400" i="1" dirty="0"/>
              <a:t>.</a:t>
            </a:r>
            <a:r>
              <a:rPr lang="en-US" sz="2400" i="1" dirty="0"/>
              <a:t>”</a:t>
            </a:r>
            <a:r>
              <a:rPr lang="cs-CZ" sz="2400" i="1" dirty="0"/>
              <a:t> </a:t>
            </a:r>
            <a:r>
              <a:rPr lang="en-US" sz="2400" i="1" dirty="0"/>
              <a:t>(JV)</a:t>
            </a:r>
          </a:p>
          <a:p>
            <a:r>
              <a:rPr lang="en-US" sz="2400" i="1" dirty="0"/>
              <a:t>“</a:t>
            </a:r>
            <a:r>
              <a:rPr lang="cs-CZ" sz="2400" i="1" dirty="0"/>
              <a:t>Takže bude stejně taky úspěšný protože prostě má ty... má tu motivaci</a:t>
            </a:r>
            <a:r>
              <a:rPr lang="en-US" sz="2400" i="1" dirty="0"/>
              <a:t>,</a:t>
            </a:r>
            <a:r>
              <a:rPr lang="cs-CZ" sz="2400" i="1" dirty="0"/>
              <a:t> má ty </a:t>
            </a:r>
            <a:r>
              <a:rPr lang="cs-CZ" sz="2400" b="1" i="1" dirty="0"/>
              <a:t>osobnostní charakteristiky</a:t>
            </a:r>
            <a:r>
              <a:rPr lang="cs-CZ" sz="2400" i="1" dirty="0"/>
              <a:t> k tomu aby byl.</a:t>
            </a:r>
            <a:r>
              <a:rPr lang="en-US" sz="2400" i="1" dirty="0"/>
              <a:t>”</a:t>
            </a:r>
            <a:r>
              <a:rPr lang="cs-CZ" sz="2400" i="1" dirty="0"/>
              <a:t> </a:t>
            </a:r>
            <a:r>
              <a:rPr lang="en-US" sz="2400" dirty="0"/>
              <a:t>(RT)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37265816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D331D59-1441-4082-9D1C-39F6C20ED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Růstové dimenze: Učení</a:t>
            </a:r>
            <a:endParaRPr lang="cs-CZ">
              <a:solidFill>
                <a:schemeClr val="accent1"/>
              </a:solidFill>
            </a:endParaRPr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9ADB01-9C58-4716-9DD3-0E9030E74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i="1" dirty="0"/>
              <a:t>“</a:t>
            </a:r>
            <a:r>
              <a:rPr lang="cs-CZ" sz="2400" i="1" dirty="0"/>
              <a:t>Do té budoucnosti nevidím, ale myslím si, že bude pořád extrémně důležitý, aby ten člověk se </a:t>
            </a:r>
            <a:r>
              <a:rPr lang="cs-CZ" sz="2400" b="1" i="1" dirty="0"/>
              <a:t>chtěl učit, učit se nový věci</a:t>
            </a:r>
            <a:r>
              <a:rPr lang="cs-CZ" sz="2400" i="1" dirty="0"/>
              <a:t>, aby to pro něho nebyla překážka, </a:t>
            </a:r>
            <a:r>
              <a:rPr lang="cs-CZ" sz="2400" b="1" i="1" dirty="0"/>
              <a:t>neměl </a:t>
            </a:r>
            <a:r>
              <a:rPr lang="en-US" sz="2400" b="1" i="1" dirty="0"/>
              <a:t>k </a:t>
            </a:r>
            <a:r>
              <a:rPr lang="cs-CZ" sz="2400" b="1" i="1" dirty="0"/>
              <a:t>tomu odpor</a:t>
            </a:r>
            <a:r>
              <a:rPr lang="cs-CZ" sz="2400" i="1" dirty="0"/>
              <a:t>, </a:t>
            </a:r>
            <a:r>
              <a:rPr lang="en-US" sz="2400" i="1" dirty="0"/>
              <a:t>…” (JK)</a:t>
            </a:r>
          </a:p>
          <a:p>
            <a:r>
              <a:rPr lang="en-US" sz="2400" i="1" dirty="0"/>
              <a:t>“</a:t>
            </a:r>
            <a:r>
              <a:rPr lang="cs-CZ" sz="2400" i="1" dirty="0"/>
              <a:t>Že </a:t>
            </a:r>
            <a:r>
              <a:rPr lang="cs-CZ" sz="2400" b="1" i="1" dirty="0"/>
              <a:t>se prostě rychle adaptují</a:t>
            </a:r>
            <a:r>
              <a:rPr lang="en-US" sz="2400" b="1" i="1" dirty="0"/>
              <a:t>,</a:t>
            </a:r>
            <a:r>
              <a:rPr lang="cs-CZ" sz="2400" b="1" i="1" dirty="0"/>
              <a:t> rychle, rychle... jakoby... rychle ty informace nasávají a jsou prostě jakoby na svých, byť jako startovních pozicích, tak jsou úspěšní, takže se od nich dá očekávat, že prostě takto, takto rychle porostou i do budoucna.</a:t>
            </a:r>
            <a:r>
              <a:rPr lang="en-US" sz="2400" b="1" i="1" dirty="0"/>
              <a:t>”</a:t>
            </a:r>
            <a:r>
              <a:rPr lang="cs-CZ" sz="2400" i="1" dirty="0"/>
              <a:t> </a:t>
            </a:r>
            <a:r>
              <a:rPr lang="en-US" sz="2400" i="1" dirty="0"/>
              <a:t>(JR)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22034994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B488F06-5EE6-4539-B574-6E2F976B2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Růstové dimenze: Motivace </a:t>
            </a:r>
            <a:endParaRPr lang="cs-CZ">
              <a:solidFill>
                <a:schemeClr val="accent1"/>
              </a:solidFill>
            </a:endParaRPr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60ED5B-60D7-4313-9136-0A2FC57BD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000" b="1" i="1" dirty="0"/>
              <a:t>“</a:t>
            </a:r>
            <a:r>
              <a:rPr lang="cs-CZ" sz="2000" b="1" i="1" dirty="0"/>
              <a:t>Nemůže čekat, že ho furt někdo bude jako </a:t>
            </a:r>
            <a:r>
              <a:rPr lang="cs-CZ" sz="2000" b="1" i="1" dirty="0" err="1"/>
              <a:t>jako</a:t>
            </a:r>
            <a:r>
              <a:rPr lang="cs-CZ" sz="2000" b="1" i="1" dirty="0"/>
              <a:t> zapalovat</a:t>
            </a:r>
            <a:r>
              <a:rPr lang="cs-CZ" sz="2000" i="1" dirty="0"/>
              <a:t>, v uvozovkách. Jo? Protože může, ano, od toho ten </a:t>
            </a:r>
            <a:r>
              <a:rPr lang="cs-CZ" sz="2000" i="1" dirty="0" err="1"/>
              <a:t>nadřízenej</a:t>
            </a:r>
            <a:r>
              <a:rPr lang="cs-CZ" sz="2000" i="1" dirty="0"/>
              <a:t> je, aby ho jakoby podporoval, aby ho motivoval, ale ti úspěšní a ti talenti jsou takoví, kteří jsou </a:t>
            </a:r>
            <a:r>
              <a:rPr lang="cs-CZ" sz="2000" b="1" i="1" dirty="0"/>
              <a:t>sebe-motivující se</a:t>
            </a:r>
            <a:r>
              <a:rPr lang="cs-CZ" sz="2000" i="1" dirty="0"/>
              <a:t>. Jo? Že ti </a:t>
            </a:r>
            <a:r>
              <a:rPr lang="cs-CZ" sz="2000" b="1" i="1" dirty="0" err="1"/>
              <a:t>nepotřebujou</a:t>
            </a:r>
            <a:r>
              <a:rPr lang="cs-CZ" sz="2000" b="1" i="1" dirty="0"/>
              <a:t> tolik jakoby motivace od toho vedoucího</a:t>
            </a:r>
            <a:r>
              <a:rPr lang="cs-CZ" sz="2000" i="1" dirty="0"/>
              <a:t>, ale oni vlastně </a:t>
            </a:r>
            <a:r>
              <a:rPr lang="cs-CZ" sz="2000" b="1" i="1" dirty="0"/>
              <a:t>tím co dělají, tak se zároveň jako... to je pohání potom dál</a:t>
            </a:r>
            <a:r>
              <a:rPr lang="cs-CZ" sz="2000" i="1" dirty="0"/>
              <a:t> a </a:t>
            </a:r>
            <a:r>
              <a:rPr lang="cs-CZ" sz="2000" i="1" dirty="0" err="1"/>
              <a:t>a</a:t>
            </a:r>
            <a:r>
              <a:rPr lang="cs-CZ" sz="2000" i="1" dirty="0"/>
              <a:t> </a:t>
            </a:r>
            <a:r>
              <a:rPr lang="cs-CZ" sz="2000" b="1" i="1" dirty="0"/>
              <a:t>nepotřebují nutně vedoucího k tomu, aby do té práce chodili rádi</a:t>
            </a:r>
            <a:r>
              <a:rPr lang="cs-CZ" sz="2000" i="1" dirty="0"/>
              <a:t>.</a:t>
            </a:r>
            <a:r>
              <a:rPr lang="en-US" sz="2000" i="1" dirty="0"/>
              <a:t>” </a:t>
            </a:r>
            <a:r>
              <a:rPr lang="en-US" sz="2000" dirty="0"/>
              <a:t>(JK)</a:t>
            </a:r>
          </a:p>
          <a:p>
            <a:r>
              <a:rPr lang="en-US" sz="2000" i="1" dirty="0"/>
              <a:t>“</a:t>
            </a:r>
            <a:r>
              <a:rPr lang="cs-CZ" sz="2000" i="1" dirty="0"/>
              <a:t>Potom druhý v pořadí je... ta </a:t>
            </a:r>
            <a:r>
              <a:rPr lang="cs-CZ" sz="2000" b="1" i="1" dirty="0"/>
              <a:t>motivace</a:t>
            </a:r>
            <a:r>
              <a:rPr lang="cs-CZ" sz="2000" i="1" dirty="0"/>
              <a:t> jejich jestli je směřována prostě </a:t>
            </a:r>
            <a:r>
              <a:rPr lang="cs-CZ" sz="2000" b="1" i="1" dirty="0"/>
              <a:t>jenom pro svůj prospěch</a:t>
            </a:r>
            <a:r>
              <a:rPr lang="cs-CZ" sz="2000" i="1" dirty="0"/>
              <a:t> nebo </a:t>
            </a:r>
            <a:r>
              <a:rPr lang="cs-CZ" sz="2000" i="1" dirty="0" err="1"/>
              <a:t>nebo</a:t>
            </a:r>
            <a:r>
              <a:rPr lang="cs-CZ" sz="2000" i="1" dirty="0"/>
              <a:t> </a:t>
            </a:r>
            <a:r>
              <a:rPr lang="cs-CZ" sz="2000" b="1" i="1" dirty="0"/>
              <a:t>chtějí opravdu něco vytvářet</a:t>
            </a:r>
            <a:r>
              <a:rPr lang="cs-CZ" sz="2000" i="1" dirty="0"/>
              <a:t>. A pak takový jako doplněk je právě ten osobnostní profil nějaký. A jako při... potom už při tom rozvoji profesním mám pocit že převáží ta motivace. Jo... že ta je taková jako nejvýraznější. Protože člověk který </a:t>
            </a:r>
            <a:r>
              <a:rPr lang="cs-CZ" sz="2000" b="1" i="1" dirty="0"/>
              <a:t>chce</a:t>
            </a:r>
            <a:r>
              <a:rPr lang="cs-CZ" sz="2000" i="1" dirty="0"/>
              <a:t>, tak... tak toho může dosáhnout. Jo, prostě má... má tu motivaci.</a:t>
            </a:r>
            <a:r>
              <a:rPr lang="en-US" sz="2000" i="1" dirty="0"/>
              <a:t>” </a:t>
            </a:r>
            <a:r>
              <a:rPr lang="en-US" sz="2000" dirty="0"/>
              <a:t>(RT)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531488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EFA03AA-2495-4CC3-AABB-A7078D645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 err="1">
                <a:solidFill>
                  <a:schemeClr val="accent1"/>
                </a:solidFill>
              </a:rPr>
              <a:t>Kariérové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dimenze</a:t>
            </a:r>
            <a:r>
              <a:rPr lang="en-US" dirty="0">
                <a:solidFill>
                  <a:schemeClr val="accent1"/>
                </a:solidFill>
              </a:rPr>
              <a:t>: Leadership </a:t>
            </a:r>
            <a:endParaRPr lang="cs-CZ" dirty="0">
              <a:solidFill>
                <a:schemeClr val="accent1"/>
              </a:solidFill>
            </a:endParaRPr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A812C4-8071-40BD-A928-7BEEB7185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000" b="1" i="1" dirty="0"/>
              <a:t>“</a:t>
            </a:r>
            <a:r>
              <a:rPr lang="cs-CZ" sz="2000" i="1" dirty="0"/>
              <a:t>Tam prostě museli prokázat vedle toho know-how ještě</a:t>
            </a:r>
            <a:r>
              <a:rPr lang="cs-CZ" sz="2000" b="1" i="1" dirty="0"/>
              <a:t> museli prokázat nějaké řídící schopnosti a rozhodovací schopnosti, </a:t>
            </a:r>
            <a:r>
              <a:rPr lang="en-US" sz="2000" b="1" i="1" dirty="0"/>
              <a:t>…”</a:t>
            </a:r>
            <a:r>
              <a:rPr lang="en-US" sz="2000" b="1" dirty="0"/>
              <a:t> (JR)</a:t>
            </a:r>
          </a:p>
          <a:p>
            <a:r>
              <a:rPr lang="en-US" sz="2000" i="1" dirty="0"/>
              <a:t>“</a:t>
            </a:r>
            <a:r>
              <a:rPr lang="cs-CZ" sz="2000" i="1" dirty="0"/>
              <a:t>A tenhle teda, to je ten </a:t>
            </a:r>
            <a:r>
              <a:rPr lang="cs-CZ" sz="2000" b="1" i="1" dirty="0"/>
              <a:t>lídr, ten sám od sebe</a:t>
            </a:r>
            <a:r>
              <a:rPr lang="cs-CZ" sz="2000" i="1" dirty="0"/>
              <a:t>, že prostě mu to bylo dáno jako narozením, bohem.</a:t>
            </a:r>
            <a:r>
              <a:rPr lang="en-US" sz="2000" i="1" dirty="0"/>
              <a:t>” </a:t>
            </a:r>
            <a:r>
              <a:rPr lang="en-US" sz="2000" dirty="0"/>
              <a:t>(JZ)</a:t>
            </a:r>
          </a:p>
          <a:p>
            <a:r>
              <a:rPr lang="en-US" sz="2000" i="1" dirty="0"/>
              <a:t>“</a:t>
            </a:r>
            <a:r>
              <a:rPr lang="cs-CZ" sz="2000" i="1" dirty="0"/>
              <a:t>Určitě v první řadě v komunikaci, jako v naslouchání a</a:t>
            </a:r>
            <a:r>
              <a:rPr lang="en-US" sz="2000" i="1" dirty="0"/>
              <a:t>…</a:t>
            </a:r>
            <a:r>
              <a:rPr lang="cs-CZ" sz="2000" i="1" dirty="0"/>
              <a:t> a... nechci říct vydávání příkazů, ale </a:t>
            </a:r>
            <a:r>
              <a:rPr lang="cs-CZ" sz="2000" b="1" i="1" dirty="0"/>
              <a:t>vedení lidí</a:t>
            </a:r>
            <a:r>
              <a:rPr lang="cs-CZ" sz="2000" i="1" dirty="0"/>
              <a:t>, jo... a v plánování</a:t>
            </a:r>
            <a:r>
              <a:rPr lang="en-US" sz="2000" i="1" dirty="0"/>
              <a:t>,</a:t>
            </a:r>
            <a:r>
              <a:rPr lang="cs-CZ" sz="2000" i="1" dirty="0"/>
              <a:t> v organizaci třeba toho oddělení</a:t>
            </a:r>
            <a:r>
              <a:rPr lang="en-US" sz="2000" i="1" dirty="0"/>
              <a:t>,</a:t>
            </a:r>
            <a:r>
              <a:rPr lang="cs-CZ" sz="2000" i="1" dirty="0"/>
              <a:t> jo</a:t>
            </a:r>
            <a:r>
              <a:rPr lang="en-US" sz="2000" i="1" dirty="0"/>
              <a:t>,</a:t>
            </a:r>
            <a:r>
              <a:rPr lang="cs-CZ" sz="2000" i="1" dirty="0"/>
              <a:t> nebo výroby nebo podle toho... kam to spadá. V takovém... tomu říkáme správný odhad jako v tom</a:t>
            </a:r>
            <a:r>
              <a:rPr lang="en-US" sz="2000" i="1" dirty="0"/>
              <a:t>,</a:t>
            </a:r>
            <a:r>
              <a:rPr lang="cs-CZ" sz="2000" i="1" dirty="0"/>
              <a:t> jak je vnímá</a:t>
            </a:r>
            <a:r>
              <a:rPr lang="en-US" sz="2000" i="1" dirty="0"/>
              <a:t>,</a:t>
            </a:r>
            <a:r>
              <a:rPr lang="cs-CZ" sz="2000" i="1" dirty="0"/>
              <a:t> ty </a:t>
            </a:r>
            <a:r>
              <a:rPr lang="cs-CZ" sz="2000" i="1" dirty="0" err="1"/>
              <a:t>su</a:t>
            </a:r>
            <a:r>
              <a:rPr lang="cs-CZ" sz="2000" i="1" dirty="0"/>
              <a:t>... situace. Jestli se to prostě blíží té realitě nebo v tom má nějaké svoje zkreslené představy. (</a:t>
            </a:r>
            <a:r>
              <a:rPr lang="cs-CZ" sz="2000" i="1" dirty="0" err="1"/>
              <a:t>mmm</a:t>
            </a:r>
            <a:r>
              <a:rPr lang="cs-CZ" sz="2000" i="1" dirty="0"/>
              <a:t>) O tom </a:t>
            </a:r>
            <a:r>
              <a:rPr lang="cs-CZ" sz="2000" b="1" i="1" dirty="0"/>
              <a:t>přebrat tu zodpovědnost</a:t>
            </a:r>
            <a:r>
              <a:rPr lang="cs-CZ" sz="2000" i="1" dirty="0"/>
              <a:t>. Jako umí... </a:t>
            </a:r>
            <a:r>
              <a:rPr lang="cs-CZ" sz="2000" b="1" i="1" dirty="0"/>
              <a:t>umět nést tíhu té zodpovědnosti</a:t>
            </a:r>
            <a:r>
              <a:rPr lang="cs-CZ" sz="2000" i="1" dirty="0"/>
              <a:t> že... že něco leží na mě</a:t>
            </a:r>
            <a:r>
              <a:rPr lang="en-US" sz="2000" i="1" dirty="0"/>
              <a:t>,</a:t>
            </a:r>
            <a:r>
              <a:rPr lang="cs-CZ" sz="2000" i="1" dirty="0"/>
              <a:t> něco mám vést a řídit</a:t>
            </a:r>
            <a:r>
              <a:rPr lang="en-US" sz="2000" i="1" dirty="0"/>
              <a:t>.” </a:t>
            </a:r>
            <a:r>
              <a:rPr lang="en-US" sz="2000" dirty="0"/>
              <a:t>(RT)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402937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0B54714-F058-444E-B787-6230D5456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Kariérové dimenze: Výkon</a:t>
            </a:r>
            <a:endParaRPr lang="cs-CZ">
              <a:solidFill>
                <a:schemeClr val="accent1"/>
              </a:solidFill>
            </a:endParaRPr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809D3F-8AF2-4E39-AA96-4052FB5AA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i="1" dirty="0"/>
              <a:t>“</a:t>
            </a:r>
            <a:r>
              <a:rPr lang="cs-CZ" sz="2400" i="1" dirty="0"/>
              <a:t>Tím pádem, to je to co pro nás rozhoduje. Ten </a:t>
            </a:r>
            <a:r>
              <a:rPr lang="cs-CZ" sz="2400" b="1" i="1" dirty="0"/>
              <a:t>člověk za sebou má výsledky</a:t>
            </a:r>
            <a:r>
              <a:rPr lang="cs-CZ" sz="2400" i="1" dirty="0"/>
              <a:t>, je </a:t>
            </a:r>
            <a:r>
              <a:rPr lang="cs-CZ" sz="2400" b="1" i="1" dirty="0"/>
              <a:t>schopný neustále se jakoby zdokonalovat</a:t>
            </a:r>
            <a:r>
              <a:rPr lang="cs-CZ" sz="2400" i="1" dirty="0"/>
              <a:t>, a to co...</a:t>
            </a:r>
            <a:r>
              <a:rPr lang="en-US" sz="2400" i="1" dirty="0"/>
              <a:t>”</a:t>
            </a:r>
            <a:r>
              <a:rPr lang="cs-CZ" sz="2400" i="1" dirty="0"/>
              <a:t> </a:t>
            </a:r>
            <a:r>
              <a:rPr lang="en-US" sz="2400" i="1" dirty="0"/>
              <a:t>(JK)</a:t>
            </a:r>
          </a:p>
          <a:p>
            <a:r>
              <a:rPr lang="en-US" sz="2400" i="1" dirty="0"/>
              <a:t>“</a:t>
            </a:r>
            <a:r>
              <a:rPr lang="cs-CZ" sz="2400" b="1" i="1" dirty="0"/>
              <a:t>Produktivita. To je </a:t>
            </a:r>
            <a:r>
              <a:rPr lang="cs-CZ" sz="2400" b="1" i="1" dirty="0" err="1"/>
              <a:t>number</a:t>
            </a:r>
            <a:r>
              <a:rPr lang="cs-CZ" sz="2400" b="1" i="1" dirty="0"/>
              <a:t> </a:t>
            </a:r>
            <a:r>
              <a:rPr lang="en-US" sz="2400" b="1" i="1" dirty="0"/>
              <a:t>one</a:t>
            </a:r>
            <a:r>
              <a:rPr lang="cs-CZ" sz="2400" i="1" dirty="0"/>
              <a:t>.</a:t>
            </a:r>
            <a:r>
              <a:rPr lang="en-US" sz="2400" i="1" dirty="0"/>
              <a:t>” (DR)</a:t>
            </a:r>
            <a:r>
              <a:rPr lang="cs-CZ" sz="24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316357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2FAF3C6-7AF9-48CD-A26E-4C113C3F5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Kariérové dimenze: Znalosti, hodnoty</a:t>
            </a:r>
            <a:endParaRPr lang="cs-CZ">
              <a:solidFill>
                <a:schemeClr val="accent1"/>
              </a:solidFill>
            </a:endParaRPr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E05DB0-D074-4FF5-925F-52E8FF66A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i="1" dirty="0"/>
              <a:t>“J</a:t>
            </a:r>
            <a:r>
              <a:rPr lang="cs-CZ" sz="2400" i="1" dirty="0" err="1"/>
              <a:t>ako</a:t>
            </a:r>
            <a:r>
              <a:rPr lang="cs-CZ" sz="2400" i="1" dirty="0"/>
              <a:t> máme tady spoustu lidí, kteří, kteří nutně nevystudovali třeba vysokou školu a tu práci zvládají výborně, jsou v tom talent poolu. Protože prostě </a:t>
            </a:r>
            <a:r>
              <a:rPr lang="cs-CZ" sz="2400" b="1" i="1" dirty="0"/>
              <a:t>rozumí výborně té svojí práci</a:t>
            </a:r>
            <a:r>
              <a:rPr lang="cs-CZ" sz="2400" i="1" dirty="0"/>
              <a:t>,</a:t>
            </a:r>
            <a:r>
              <a:rPr lang="en-US" sz="2400" i="1" dirty="0"/>
              <a:t> …” </a:t>
            </a:r>
            <a:r>
              <a:rPr lang="en-US" sz="2400" dirty="0"/>
              <a:t>(JK)</a:t>
            </a:r>
          </a:p>
          <a:p>
            <a:r>
              <a:rPr lang="en-US" sz="2400" i="1" dirty="0"/>
              <a:t>“</a:t>
            </a:r>
            <a:r>
              <a:rPr lang="cs-CZ" sz="2400" i="1" dirty="0"/>
              <a:t>Tady třeba fakt vzdělání u nás v podstatě nehraje žádnou roli jako na žádné pozici bych řekla protože tady jako nemáme nějaké jako zákonné požadavky třeba na určité pozice</a:t>
            </a:r>
            <a:r>
              <a:rPr lang="en-US" sz="2400" i="1" dirty="0"/>
              <a:t>.</a:t>
            </a:r>
            <a:r>
              <a:rPr lang="cs-CZ" sz="2400" i="1" dirty="0"/>
              <a:t> </a:t>
            </a:r>
            <a:r>
              <a:rPr lang="en-US" sz="2400" i="1" dirty="0"/>
              <a:t>A</a:t>
            </a:r>
            <a:r>
              <a:rPr lang="cs-CZ" sz="2400" i="1" dirty="0" err="1"/>
              <a:t>le</a:t>
            </a:r>
            <a:r>
              <a:rPr lang="cs-CZ" sz="2400" i="1" dirty="0"/>
              <a:t> jako samozřejmě člověk, který dělá například účetní, musí </a:t>
            </a:r>
            <a:r>
              <a:rPr lang="cs-CZ" sz="2400" b="1" i="1" dirty="0" err="1"/>
              <a:t>mět</a:t>
            </a:r>
            <a:r>
              <a:rPr lang="cs-CZ" sz="2400" b="1" i="1" dirty="0"/>
              <a:t> ty odpovídající znalosti</a:t>
            </a:r>
            <a:r>
              <a:rPr lang="en-US" sz="2400" b="1" i="1" dirty="0"/>
              <a:t>,</a:t>
            </a:r>
            <a:r>
              <a:rPr lang="cs-CZ" sz="2400" i="1" dirty="0"/>
              <a:t> jo.</a:t>
            </a:r>
            <a:r>
              <a:rPr lang="en-US" sz="2400" i="1" dirty="0"/>
              <a:t>”</a:t>
            </a:r>
            <a:r>
              <a:rPr lang="cs-CZ" sz="2400" i="1" dirty="0"/>
              <a:t> </a:t>
            </a:r>
            <a:r>
              <a:rPr lang="en-US" sz="2400" dirty="0"/>
              <a:t>(RT)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646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96184D2-A343-4D86-8BE9-4300B869D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 err="1">
                <a:solidFill>
                  <a:schemeClr val="accent1"/>
                </a:solidFill>
              </a:rPr>
              <a:t>Teoretické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přístupy</a:t>
            </a:r>
            <a:r>
              <a:rPr lang="en-US" dirty="0">
                <a:solidFill>
                  <a:schemeClr val="accent1"/>
                </a:solidFill>
              </a:rPr>
              <a:t> k </a:t>
            </a:r>
            <a:r>
              <a:rPr lang="en-US" dirty="0" err="1">
                <a:solidFill>
                  <a:schemeClr val="accent1"/>
                </a:solidFill>
              </a:rPr>
              <a:t>talentu</a:t>
            </a:r>
            <a:r>
              <a:rPr lang="en-US" dirty="0">
                <a:solidFill>
                  <a:schemeClr val="accent1"/>
                </a:solidFill>
              </a:rPr>
              <a:t> v </a:t>
            </a:r>
            <a:r>
              <a:rPr lang="en-US" dirty="0" err="1">
                <a:solidFill>
                  <a:schemeClr val="accent1"/>
                </a:solidFill>
              </a:rPr>
              <a:t>organizacích</a:t>
            </a:r>
            <a:endParaRPr lang="cs-CZ" dirty="0">
              <a:solidFill>
                <a:schemeClr val="accent1"/>
              </a:solidFill>
            </a:endParaRPr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FE87EA0-358F-4608-9DDE-E01149576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Talent </a:t>
            </a:r>
            <a:r>
              <a:rPr lang="en-US" sz="2400" dirty="0" err="1"/>
              <a:t>jako</a:t>
            </a:r>
            <a:r>
              <a:rPr lang="en-US" sz="2400" dirty="0"/>
              <a:t>… </a:t>
            </a:r>
          </a:p>
          <a:p>
            <a:pPr marL="457200" lvl="1" indent="0">
              <a:buNone/>
            </a:pPr>
            <a:r>
              <a:rPr lang="en-US" dirty="0" err="1"/>
              <a:t>Nadání</a:t>
            </a:r>
            <a:endParaRPr lang="en-US" dirty="0"/>
          </a:p>
          <a:p>
            <a:pPr marL="457200" lvl="1" indent="0">
              <a:buNone/>
            </a:pPr>
            <a:r>
              <a:rPr lang="en-US" dirty="0" err="1"/>
              <a:t>Silná</a:t>
            </a:r>
            <a:r>
              <a:rPr lang="en-US" dirty="0"/>
              <a:t> </a:t>
            </a:r>
            <a:r>
              <a:rPr lang="en-US" dirty="0" err="1"/>
              <a:t>stránka</a:t>
            </a:r>
            <a:endParaRPr lang="en-US" dirty="0"/>
          </a:p>
          <a:p>
            <a:pPr marL="457200" lvl="1" indent="0">
              <a:buNone/>
            </a:pPr>
            <a:r>
              <a:rPr lang="en-US" dirty="0" err="1"/>
              <a:t>Kompetence</a:t>
            </a:r>
            <a:endParaRPr lang="en-US" dirty="0"/>
          </a:p>
          <a:p>
            <a:pPr marL="457200" lvl="1" indent="0">
              <a:buNone/>
            </a:pPr>
            <a:r>
              <a:rPr lang="en-US" dirty="0" err="1"/>
              <a:t>Potenciál</a:t>
            </a:r>
            <a:endParaRPr lang="en-US" dirty="0"/>
          </a:p>
          <a:p>
            <a:pPr marL="457200" lvl="1" indent="0">
              <a:buNone/>
            </a:pPr>
            <a:r>
              <a:rPr lang="en-US" dirty="0" err="1"/>
              <a:t>Schopnost</a:t>
            </a:r>
            <a:r>
              <a:rPr lang="en-US" dirty="0"/>
              <a:t> </a:t>
            </a:r>
            <a:r>
              <a:rPr lang="en-US" dirty="0" err="1"/>
              <a:t>podat</a:t>
            </a:r>
            <a:r>
              <a:rPr lang="en-US" dirty="0"/>
              <a:t> </a:t>
            </a:r>
            <a:r>
              <a:rPr lang="en-US" dirty="0" err="1"/>
              <a:t>vysoký</a:t>
            </a:r>
            <a:r>
              <a:rPr lang="en-US" dirty="0"/>
              <a:t> </a:t>
            </a:r>
            <a:r>
              <a:rPr lang="en-US" dirty="0" err="1"/>
              <a:t>výkon</a:t>
            </a:r>
            <a:endParaRPr lang="en-US" dirty="0"/>
          </a:p>
          <a:p>
            <a:pPr marL="457200" lvl="1" indent="0">
              <a:buNone/>
            </a:pPr>
            <a:r>
              <a:rPr lang="en-US" dirty="0" err="1"/>
              <a:t>Identita</a:t>
            </a:r>
            <a:endParaRPr lang="en-US" dirty="0"/>
          </a:p>
          <a:p>
            <a:pPr marL="457200" lvl="1" indent="0">
              <a:buNone/>
            </a:pPr>
            <a:r>
              <a:rPr lang="en-US" dirty="0" err="1"/>
              <a:t>Kapitál</a:t>
            </a:r>
            <a:endParaRPr lang="en-US" dirty="0"/>
          </a:p>
          <a:p>
            <a:pPr marL="457200" lvl="1" indent="0">
              <a:buNone/>
            </a:pPr>
            <a:r>
              <a:rPr lang="en-US" dirty="0" err="1"/>
              <a:t>Individuální</a:t>
            </a:r>
            <a:r>
              <a:rPr lang="en-US" dirty="0"/>
              <a:t> </a:t>
            </a:r>
            <a:r>
              <a:rPr lang="en-US" dirty="0" err="1"/>
              <a:t>odlišnost</a:t>
            </a:r>
            <a:endParaRPr lang="en-US" dirty="0"/>
          </a:p>
          <a:p>
            <a:pPr marL="457200" lvl="1" indent="0">
              <a:buNone/>
            </a:pPr>
            <a:r>
              <a:rPr lang="en-US" dirty="0" err="1"/>
              <a:t>Mistrovství</a:t>
            </a:r>
            <a:endParaRPr lang="en-US" dirty="0"/>
          </a:p>
          <a:p>
            <a:pPr marL="457200" lvl="1" indent="0">
              <a:buNone/>
            </a:pPr>
            <a:r>
              <a:rPr lang="en-US" dirty="0" err="1"/>
              <a:t>Soulad</a:t>
            </a:r>
            <a:r>
              <a:rPr lang="en-US" dirty="0"/>
              <a:t> se </a:t>
            </a:r>
            <a:r>
              <a:rPr lang="en-US" dirty="0" err="1"/>
              <a:t>systémem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lvl="1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dirty="0"/>
              <a:t>Nature vs nurture</a:t>
            </a:r>
          </a:p>
          <a:p>
            <a:pPr marL="0" lvl="1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dirty="0" err="1"/>
              <a:t>Exkluzivní</a:t>
            </a:r>
            <a:r>
              <a:rPr lang="en-US" dirty="0"/>
              <a:t> vs </a:t>
            </a:r>
            <a:r>
              <a:rPr lang="en-US" dirty="0" err="1"/>
              <a:t>inkluzivní</a:t>
            </a:r>
            <a:r>
              <a:rPr lang="en-US" dirty="0"/>
              <a:t> </a:t>
            </a:r>
            <a:r>
              <a:rPr lang="en-US" dirty="0" err="1"/>
              <a:t>přístup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188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F9EB9F2-07E2-4D64-BBD8-BB5B217F1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E8C6527-BA86-40B3-9DE4-650453939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0588" y="965199"/>
            <a:ext cx="6766078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Výzkum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4DF2F20-8C3B-4A5D-9DF4-4153B3D86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3257" y="965198"/>
            <a:ext cx="2707937" cy="49276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endParaRPr lang="en-US" sz="2000" kern="120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F0C57C7C-DFE9-4A1E-B7A9-DF40E633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345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67E1CE4-4A3B-41EB-8BBA-F45FCE7BF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 err="1">
                <a:solidFill>
                  <a:schemeClr val="accent1"/>
                </a:solidFill>
              </a:rPr>
              <a:t>Cíl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výzkumu</a:t>
            </a:r>
            <a:endParaRPr lang="cs-CZ" dirty="0">
              <a:solidFill>
                <a:schemeClr val="accent1"/>
              </a:solidFill>
            </a:endParaRPr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4E400C-4197-4A3F-A0B9-E2AF4CC7A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/>
              <a:t>P</a:t>
            </a:r>
            <a:r>
              <a:rPr lang="cs-CZ" sz="2400" dirty="0" err="1"/>
              <a:t>orozumět</a:t>
            </a:r>
            <a:r>
              <a:rPr lang="cs-CZ" sz="2400" dirty="0"/>
              <a:t>, jak otázku talentu vnímají profesionálové z oblasti řízení a rozvoje lidských zdrojů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C</a:t>
            </a:r>
            <a:r>
              <a:rPr lang="cs-CZ" sz="2400" dirty="0"/>
              <a:t>o je to talent a podle čeho lze identifikovat talentovaného zaměstnance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4873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0739156-187F-4FBE-9E38-50523B073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 err="1">
                <a:solidFill>
                  <a:schemeClr val="accent1"/>
                </a:solidFill>
              </a:rPr>
              <a:t>Výzkumné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otázky</a:t>
            </a:r>
            <a:endParaRPr lang="cs-CZ" dirty="0">
              <a:solidFill>
                <a:schemeClr val="accent1"/>
              </a:solidFill>
            </a:endParaRPr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0FABBB9-F348-497F-B7DF-352BAF2BB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/>
              <a:t>Co/</a:t>
            </a:r>
            <a:r>
              <a:rPr lang="en-US" sz="2400" dirty="0" err="1"/>
              <a:t>kdo</a:t>
            </a:r>
            <a:r>
              <a:rPr lang="en-US" sz="2400" dirty="0"/>
              <a:t> je </a:t>
            </a:r>
            <a:r>
              <a:rPr lang="en-US" sz="2400" dirty="0" err="1"/>
              <a:t>podle</a:t>
            </a:r>
            <a:r>
              <a:rPr lang="en-US" sz="2400" dirty="0"/>
              <a:t> </a:t>
            </a:r>
            <a:r>
              <a:rPr lang="en-US" sz="2400" dirty="0" err="1"/>
              <a:t>organizací</a:t>
            </a:r>
            <a:r>
              <a:rPr lang="en-US" sz="2400" dirty="0"/>
              <a:t> talent?</a:t>
            </a:r>
          </a:p>
          <a:p>
            <a:pPr marL="0" indent="0">
              <a:buNone/>
            </a:pPr>
            <a:r>
              <a:rPr lang="en-US" sz="2400" dirty="0"/>
              <a:t>J</a:t>
            </a:r>
            <a:r>
              <a:rPr lang="cs-CZ" sz="2400" dirty="0" err="1"/>
              <a:t>aké</a:t>
            </a:r>
            <a:r>
              <a:rPr lang="cs-CZ" sz="2400" dirty="0"/>
              <a:t> charakteristiky </a:t>
            </a:r>
            <a:r>
              <a:rPr lang="en-US" sz="2400" dirty="0"/>
              <a:t>by </a:t>
            </a:r>
            <a:r>
              <a:rPr lang="en-US" sz="2400" dirty="0" err="1"/>
              <a:t>měl</a:t>
            </a:r>
            <a:r>
              <a:rPr lang="cs-CZ" sz="2400" dirty="0"/>
              <a:t> </a:t>
            </a:r>
            <a:r>
              <a:rPr lang="en-US" sz="2400" dirty="0" err="1"/>
              <a:t>zaměstnanec</a:t>
            </a:r>
            <a:r>
              <a:rPr lang="cs-CZ" sz="2400" dirty="0"/>
              <a:t> vykazovat, aby byl označen za talentovaného zaměstnance na úrovni liniového manažera?</a:t>
            </a:r>
          </a:p>
        </p:txBody>
      </p:sp>
    </p:spTree>
    <p:extLst>
      <p:ext uri="{BB962C8B-B14F-4D97-AF65-F5344CB8AC3E}">
        <p14:creationId xmlns:p14="http://schemas.microsoft.com/office/powerpoint/2010/main" val="380548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98CA273-73BC-468D-A424-E9816E519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 err="1">
                <a:solidFill>
                  <a:schemeClr val="accent1"/>
                </a:solidFill>
              </a:rPr>
              <a:t>Metodologie</a:t>
            </a:r>
            <a:r>
              <a:rPr lang="en-US" dirty="0">
                <a:solidFill>
                  <a:schemeClr val="accent1"/>
                </a:solidFill>
              </a:rPr>
              <a:t> a </a:t>
            </a:r>
            <a:r>
              <a:rPr lang="en-US" dirty="0" err="1">
                <a:solidFill>
                  <a:schemeClr val="accent1"/>
                </a:solidFill>
              </a:rPr>
              <a:t>vzorek</a:t>
            </a:r>
            <a:endParaRPr lang="cs-CZ" dirty="0">
              <a:solidFill>
                <a:schemeClr val="accent1"/>
              </a:solidFill>
            </a:endParaRPr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1F7961-300A-4712-9D11-4FE3124F5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/>
              <a:t>Design </a:t>
            </a:r>
            <a:r>
              <a:rPr lang="en-US" sz="2400" dirty="0" err="1"/>
              <a:t>smíšeného</a:t>
            </a:r>
            <a:r>
              <a:rPr lang="en-US" sz="2400" dirty="0"/>
              <a:t> </a:t>
            </a:r>
            <a:r>
              <a:rPr lang="en-US" sz="2400" dirty="0" err="1"/>
              <a:t>výzkumu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Kvalitativní</a:t>
            </a:r>
            <a:r>
              <a:rPr lang="en-US" sz="2400" dirty="0"/>
              <a:t> </a:t>
            </a:r>
            <a:r>
              <a:rPr lang="en-US" sz="2400" dirty="0" err="1"/>
              <a:t>část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Polostrukturované</a:t>
            </a:r>
            <a:r>
              <a:rPr lang="en-US" sz="2400" dirty="0"/>
              <a:t> </a:t>
            </a:r>
            <a:r>
              <a:rPr lang="en-US" sz="2400" dirty="0" err="1"/>
              <a:t>rozhovory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HR </a:t>
            </a:r>
            <a:r>
              <a:rPr lang="en-US" sz="2400" dirty="0" err="1"/>
              <a:t>manažeři</a:t>
            </a:r>
            <a:r>
              <a:rPr lang="en-US" sz="2400" dirty="0"/>
              <a:t> a </a:t>
            </a:r>
            <a:r>
              <a:rPr lang="en-US" sz="2400" dirty="0" err="1"/>
              <a:t>manažerky</a:t>
            </a:r>
            <a:r>
              <a:rPr lang="en-US" sz="2400" dirty="0"/>
              <a:t> z </a:t>
            </a:r>
            <a:r>
              <a:rPr lang="en-US" sz="2400" dirty="0" err="1"/>
              <a:t>firem</a:t>
            </a:r>
            <a:r>
              <a:rPr lang="en-US" sz="2400" dirty="0"/>
              <a:t> </a:t>
            </a:r>
            <a:r>
              <a:rPr lang="en-US" sz="2400" dirty="0" err="1"/>
              <a:t>různých</a:t>
            </a:r>
            <a:r>
              <a:rPr lang="en-US" sz="2400" dirty="0"/>
              <a:t> </a:t>
            </a:r>
            <a:r>
              <a:rPr lang="en-US" sz="2400" dirty="0" err="1"/>
              <a:t>typů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velikostí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Metoda</a:t>
            </a:r>
            <a:r>
              <a:rPr lang="en-US" sz="2400" dirty="0"/>
              <a:t> </a:t>
            </a:r>
            <a:r>
              <a:rPr lang="en-US" sz="2400" dirty="0" err="1"/>
              <a:t>sněhové</a:t>
            </a:r>
            <a:r>
              <a:rPr lang="en-US" sz="2400" dirty="0"/>
              <a:t> </a:t>
            </a:r>
            <a:r>
              <a:rPr lang="en-US" sz="2400" dirty="0" err="1"/>
              <a:t>koule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625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407522-4E4C-4FAE-9379-57036B87F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1"/>
                </a:solidFill>
              </a:rPr>
              <a:t>Vzorek</a:t>
            </a:r>
            <a:endParaRPr lang="cs-CZ" dirty="0">
              <a:solidFill>
                <a:schemeClr val="accent1"/>
              </a:solidFill>
            </a:endParaRP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2A03F910-8B38-4B3F-B06C-A462BDDC66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2769818"/>
              </p:ext>
            </p:extLst>
          </p:nvPr>
        </p:nvGraphicFramePr>
        <p:xfrm>
          <a:off x="1837508" y="2021614"/>
          <a:ext cx="8516983" cy="3784866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2297368">
                  <a:extLst>
                    <a:ext uri="{9D8B030D-6E8A-4147-A177-3AD203B41FA5}">
                      <a16:colId xmlns:a16="http://schemas.microsoft.com/office/drawing/2014/main" val="1600770228"/>
                    </a:ext>
                  </a:extLst>
                </a:gridCol>
                <a:gridCol w="2047343">
                  <a:extLst>
                    <a:ext uri="{9D8B030D-6E8A-4147-A177-3AD203B41FA5}">
                      <a16:colId xmlns:a16="http://schemas.microsoft.com/office/drawing/2014/main" val="3912311704"/>
                    </a:ext>
                  </a:extLst>
                </a:gridCol>
                <a:gridCol w="2183346">
                  <a:extLst>
                    <a:ext uri="{9D8B030D-6E8A-4147-A177-3AD203B41FA5}">
                      <a16:colId xmlns:a16="http://schemas.microsoft.com/office/drawing/2014/main" val="3046352266"/>
                    </a:ext>
                  </a:extLst>
                </a:gridCol>
                <a:gridCol w="1988926">
                  <a:extLst>
                    <a:ext uri="{9D8B030D-6E8A-4147-A177-3AD203B41FA5}">
                      <a16:colId xmlns:a16="http://schemas.microsoft.com/office/drawing/2014/main" val="1859393716"/>
                    </a:ext>
                  </a:extLst>
                </a:gridCol>
              </a:tblGrid>
              <a:tr h="7871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j-lt"/>
                        </a:rPr>
                        <a:t>OZNAČENÍ RESPONDENTA</a:t>
                      </a:r>
                      <a:endParaRPr lang="cs-CZ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j-lt"/>
                        </a:rPr>
                        <a:t>POHLAVÍ RESPONDENTA</a:t>
                      </a:r>
                      <a:endParaRPr lang="cs-CZ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j-lt"/>
                        </a:rPr>
                        <a:t>VELIKOST FIRMY</a:t>
                      </a:r>
                      <a:endParaRPr lang="cs-CZ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ZAMĚŘENÍ</a:t>
                      </a:r>
                      <a:endParaRPr lang="cs-CZ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5835551"/>
                  </a:ext>
                </a:extLst>
              </a:tr>
              <a:tr h="86058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AB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M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Velká firma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Strojírenská výroba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1575930"/>
                  </a:ext>
                </a:extLst>
              </a:tr>
              <a:tr h="42611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DR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M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Střední firma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Stavební práce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4382622"/>
                  </a:ext>
                </a:extLst>
              </a:tr>
              <a:tr h="42611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JR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M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Velká firma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Stavební práce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1577414"/>
                  </a:ext>
                </a:extLst>
              </a:tr>
              <a:tr h="42611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JK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Ž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Velká firma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Elektro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9008817"/>
                  </a:ext>
                </a:extLst>
              </a:tr>
              <a:tr h="42611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JZ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Ž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Velká firma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IT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0538508"/>
                  </a:ext>
                </a:extLst>
              </a:tr>
              <a:tr h="42611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RT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Ž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Střední firma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Výroba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2186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642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EC5D8DB-428C-4513-B0EC-802CD67CC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Zpracování dat</a:t>
            </a:r>
            <a:endParaRPr lang="cs-CZ">
              <a:solidFill>
                <a:schemeClr val="accent1"/>
              </a:solidFill>
            </a:endParaRPr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E43125-65AC-4159-ACFA-217DFBE0C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Rozhovory</a:t>
            </a:r>
            <a:r>
              <a:rPr lang="en-US" sz="2400" dirty="0"/>
              <a:t> </a:t>
            </a:r>
            <a:r>
              <a:rPr lang="en-US" sz="2400" dirty="0" err="1"/>
              <a:t>byly</a:t>
            </a:r>
            <a:r>
              <a:rPr lang="en-US" sz="2400" dirty="0"/>
              <a:t> </a:t>
            </a:r>
            <a:r>
              <a:rPr lang="en-US" sz="2400" dirty="0" err="1"/>
              <a:t>přepsány</a:t>
            </a:r>
            <a:r>
              <a:rPr lang="en-US" sz="2400" dirty="0"/>
              <a:t> a </a:t>
            </a:r>
            <a:r>
              <a:rPr lang="en-US" sz="2400" dirty="0" err="1"/>
              <a:t>byla</a:t>
            </a:r>
            <a:r>
              <a:rPr lang="en-US" sz="2400" dirty="0"/>
              <a:t> </a:t>
            </a:r>
            <a:r>
              <a:rPr lang="en-US" sz="2400" dirty="0" err="1"/>
              <a:t>provedena</a:t>
            </a:r>
            <a:r>
              <a:rPr lang="en-US" sz="2400" dirty="0"/>
              <a:t> </a:t>
            </a:r>
            <a:r>
              <a:rPr lang="en-US" sz="2400" dirty="0" err="1"/>
              <a:t>jejich</a:t>
            </a:r>
            <a:r>
              <a:rPr lang="en-US" sz="2400" dirty="0"/>
              <a:t> </a:t>
            </a:r>
            <a:r>
              <a:rPr lang="en-US" sz="2400" dirty="0" err="1"/>
              <a:t>tematická</a:t>
            </a:r>
            <a:r>
              <a:rPr lang="en-US" sz="2400" dirty="0"/>
              <a:t> </a:t>
            </a:r>
            <a:r>
              <a:rPr lang="en-US" sz="2400" dirty="0" err="1"/>
              <a:t>analýza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Nejdříve</a:t>
            </a:r>
            <a:r>
              <a:rPr lang="en-US" sz="2400" dirty="0"/>
              <a:t> </a:t>
            </a:r>
            <a:r>
              <a:rPr lang="en-US" sz="2400" dirty="0" err="1"/>
              <a:t>identifikována</a:t>
            </a:r>
            <a:r>
              <a:rPr lang="en-US" sz="2400" dirty="0"/>
              <a:t> data </a:t>
            </a:r>
            <a:r>
              <a:rPr lang="en-US" sz="2400" dirty="0" err="1"/>
              <a:t>týkající</a:t>
            </a:r>
            <a:r>
              <a:rPr lang="en-US" sz="2400" dirty="0"/>
              <a:t> se </a:t>
            </a:r>
            <a:r>
              <a:rPr lang="en-US" sz="2400" dirty="0" err="1"/>
              <a:t>charakteristik</a:t>
            </a:r>
            <a:r>
              <a:rPr lang="en-US" sz="2400" dirty="0"/>
              <a:t> </a:t>
            </a:r>
            <a:r>
              <a:rPr lang="en-US" sz="2400" dirty="0" err="1"/>
              <a:t>zaměstnanců</a:t>
            </a:r>
            <a:r>
              <a:rPr lang="en-US" sz="2400" dirty="0"/>
              <a:t> </a:t>
            </a:r>
            <a:r>
              <a:rPr lang="en-US" sz="2400" dirty="0" err="1"/>
              <a:t>považovaných</a:t>
            </a:r>
            <a:r>
              <a:rPr lang="en-US" sz="2400" dirty="0"/>
              <a:t> za </a:t>
            </a:r>
            <a:r>
              <a:rPr lang="en-US" sz="2400" dirty="0" err="1"/>
              <a:t>talentované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Identifikované</a:t>
            </a:r>
            <a:r>
              <a:rPr lang="en-US" sz="2400" dirty="0"/>
              <a:t> </a:t>
            </a:r>
            <a:r>
              <a:rPr lang="en-US" sz="2400" dirty="0" err="1"/>
              <a:t>charakteristiky</a:t>
            </a:r>
            <a:r>
              <a:rPr lang="en-US" sz="2400" dirty="0"/>
              <a:t> </a:t>
            </a:r>
            <a:r>
              <a:rPr lang="en-US" sz="2400" dirty="0" err="1"/>
              <a:t>poté</a:t>
            </a:r>
            <a:r>
              <a:rPr lang="en-US" sz="2400" dirty="0"/>
              <a:t> </a:t>
            </a:r>
            <a:r>
              <a:rPr lang="en-US" sz="2400" dirty="0" err="1"/>
              <a:t>tříděny</a:t>
            </a:r>
            <a:r>
              <a:rPr lang="en-US" sz="2400" dirty="0"/>
              <a:t> do </a:t>
            </a:r>
            <a:r>
              <a:rPr lang="en-US" sz="2400" dirty="0" err="1"/>
              <a:t>kategorií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Kategorie</a:t>
            </a:r>
            <a:r>
              <a:rPr lang="en-US" sz="2400" dirty="0"/>
              <a:t> </a:t>
            </a:r>
            <a:r>
              <a:rPr lang="en-US" sz="2400" dirty="0" err="1"/>
              <a:t>byly</a:t>
            </a:r>
            <a:r>
              <a:rPr lang="en-US" sz="2400" dirty="0"/>
              <a:t> </a:t>
            </a:r>
            <a:r>
              <a:rPr lang="en-US" sz="2400" dirty="0" err="1"/>
              <a:t>porovnány</a:t>
            </a:r>
            <a:r>
              <a:rPr lang="en-US" sz="2400" dirty="0"/>
              <a:t> s </a:t>
            </a:r>
            <a:r>
              <a:rPr lang="en-US" sz="2400" dirty="0" err="1"/>
              <a:t>modely</a:t>
            </a:r>
            <a:r>
              <a:rPr lang="en-US" sz="2400" dirty="0"/>
              <a:t> </a:t>
            </a:r>
            <a:r>
              <a:rPr lang="en-US" sz="2400" dirty="0" err="1"/>
              <a:t>talentu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908464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2831</Words>
  <Application>Microsoft Office PowerPoint</Application>
  <PresentationFormat>Širokoúhlá obrazovka</PresentationFormat>
  <Paragraphs>268</Paragraphs>
  <Slides>27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Motiv Office</vt:lpstr>
      <vt:lpstr>TALENT MANAGEMENT</vt:lpstr>
      <vt:lpstr>Pojetí talentu z perspektivy HR</vt:lpstr>
      <vt:lpstr>Teoretické přístupy k talentu v organizacích</vt:lpstr>
      <vt:lpstr>Výzkum</vt:lpstr>
      <vt:lpstr>Cíl výzkumu</vt:lpstr>
      <vt:lpstr>Výzkumné otázky</vt:lpstr>
      <vt:lpstr>Metodologie a vzorek</vt:lpstr>
      <vt:lpstr>Vzorek</vt:lpstr>
      <vt:lpstr>Zpracování dat</vt:lpstr>
      <vt:lpstr>Výsledky tematické analýzy</vt:lpstr>
      <vt:lpstr>Výsledky tematické analýzy</vt:lpstr>
      <vt:lpstr>Model talentu podle Silzera a Churche (2009)</vt:lpstr>
      <vt:lpstr>Prezentace aplikace PowerPoint</vt:lpstr>
      <vt:lpstr>Základní dimenze</vt:lpstr>
      <vt:lpstr>Růstové dimenze</vt:lpstr>
      <vt:lpstr>Kariérové dimenze</vt:lpstr>
      <vt:lpstr>Diskuse</vt:lpstr>
      <vt:lpstr>Prezentace aplikace PowerPoint</vt:lpstr>
      <vt:lpstr>Prezentace aplikace PowerPoint</vt:lpstr>
      <vt:lpstr>Zdroje</vt:lpstr>
      <vt:lpstr>Základní dimenze: Kognitivní schopnosti</vt:lpstr>
      <vt:lpstr>Základní dimenze: Osobnost</vt:lpstr>
      <vt:lpstr>Růstové dimenze: Učení</vt:lpstr>
      <vt:lpstr>Růstové dimenze: Motivace </vt:lpstr>
      <vt:lpstr>Kariérové dimenze: Leadership </vt:lpstr>
      <vt:lpstr>Kariérové dimenze: Výkon</vt:lpstr>
      <vt:lpstr>Kariérové dimenze: Znalosti, hodnoty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TALENT MANAGEMENT</dc:title>
  <dc:creator>Eva Dvořáková</dc:creator>
  <cp:lastModifiedBy> </cp:lastModifiedBy>
  <cp:revision>10</cp:revision>
  <cp:lastPrinted>2019-01-21T07:57:31Z</cp:lastPrinted>
  <dcterms:created xsi:type="dcterms:W3CDTF">2019-01-20T21:46:23Z</dcterms:created>
  <dcterms:modified xsi:type="dcterms:W3CDTF">2019-09-11T10:23:05Z</dcterms:modified>
</cp:coreProperties>
</file>