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0" r:id="rId2"/>
    <p:sldId id="261" r:id="rId3"/>
    <p:sldId id="256" r:id="rId4"/>
    <p:sldId id="267" r:id="rId5"/>
    <p:sldId id="273" r:id="rId6"/>
    <p:sldId id="271" r:id="rId7"/>
    <p:sldId id="268" r:id="rId8"/>
    <p:sldId id="274" r:id="rId9"/>
    <p:sldId id="269" r:id="rId10"/>
    <p:sldId id="270" r:id="rId11"/>
    <p:sldId id="264" r:id="rId12"/>
    <p:sldId id="266" r:id="rId13"/>
    <p:sldId id="275" r:id="rId14"/>
    <p:sldId id="265" r:id="rId15"/>
    <p:sldId id="272"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E6B610"/>
    <a:srgbClr val="C1C1C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5" d="100"/>
          <a:sy n="85" d="100"/>
        </p:scale>
        <p:origin x="-533" y="-1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BC124-5ADB-4206-A799-627578EB2BF3}" type="datetimeFigureOut">
              <a:rPr lang="cs-CZ" smtClean="0"/>
              <a:t>13.9.2021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890C00-9628-43BB-8D6A-4F495A1BA566}" type="slidenum">
              <a:rPr lang="cs-CZ" smtClean="0"/>
              <a:t>‹#›</a:t>
            </a:fld>
            <a:endParaRPr lang="cs-CZ"/>
          </a:p>
        </p:txBody>
      </p:sp>
    </p:spTree>
    <p:extLst>
      <p:ext uri="{BB962C8B-B14F-4D97-AF65-F5344CB8AC3E}">
        <p14:creationId xmlns:p14="http://schemas.microsoft.com/office/powerpoint/2010/main" val="4002902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F890C00-9628-43BB-8D6A-4F495A1BA566}" type="slidenum">
              <a:rPr lang="cs-CZ" smtClean="0"/>
              <a:t>3</a:t>
            </a:fld>
            <a:endParaRPr lang="cs-CZ"/>
          </a:p>
        </p:txBody>
      </p:sp>
    </p:spTree>
    <p:extLst>
      <p:ext uri="{BB962C8B-B14F-4D97-AF65-F5344CB8AC3E}">
        <p14:creationId xmlns:p14="http://schemas.microsoft.com/office/powerpoint/2010/main" val="79689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34F7F0F-9DE4-49BB-A7BD-48CAB15F5D99}"/>
              </a:ext>
            </a:extLst>
          </p:cNvPr>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a:extLst>
              <a:ext uri="{FF2B5EF4-FFF2-40B4-BE49-F238E27FC236}">
                <a16:creationId xmlns:a16="http://schemas.microsoft.com/office/drawing/2014/main" xmlns="" id="{BA322DA7-82CA-4E86-8EAA-7AE9DAD72B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a:extLst>
              <a:ext uri="{FF2B5EF4-FFF2-40B4-BE49-F238E27FC236}">
                <a16:creationId xmlns:a16="http://schemas.microsoft.com/office/drawing/2014/main" xmlns="" id="{59E16387-0C21-4A00-8D57-442C243F2EF7}"/>
              </a:ext>
            </a:extLst>
          </p:cNvPr>
          <p:cNvSpPr>
            <a:spLocks noGrp="1"/>
          </p:cNvSpPr>
          <p:nvPr>
            <p:ph type="dt" sz="half" idx="10"/>
          </p:nvPr>
        </p:nvSpPr>
        <p:spPr/>
        <p:txBody>
          <a:bodyPr/>
          <a:lstStyle/>
          <a:p>
            <a:fld id="{DCCBE74A-BBEF-4001-A287-61487770C691}" type="datetimeFigureOut">
              <a:rPr lang="cs-CZ" smtClean="0"/>
              <a:t>13.9.2021</a:t>
            </a:fld>
            <a:endParaRPr lang="cs-CZ"/>
          </a:p>
        </p:txBody>
      </p:sp>
      <p:sp>
        <p:nvSpPr>
          <p:cNvPr id="5" name="Zástupný symbol pro zápatí 4">
            <a:extLst>
              <a:ext uri="{FF2B5EF4-FFF2-40B4-BE49-F238E27FC236}">
                <a16:creationId xmlns:a16="http://schemas.microsoft.com/office/drawing/2014/main" xmlns="" id="{31CF4E1A-6A9C-4777-B3F7-03E65F0CF91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1C9743F9-7238-4056-B8D6-4748CC6454F2}"/>
              </a:ext>
            </a:extLst>
          </p:cNvPr>
          <p:cNvSpPr>
            <a:spLocks noGrp="1"/>
          </p:cNvSpPr>
          <p:nvPr>
            <p:ph type="sldNum" sz="quarter" idx="12"/>
          </p:nvPr>
        </p:nvSpPr>
        <p:spPr/>
        <p:txBody>
          <a:bodyPr/>
          <a:lstStyle/>
          <a:p>
            <a:fld id="{CF5A6D73-6BF8-4DA3-8638-4359014BD4E1}" type="slidenum">
              <a:rPr lang="cs-CZ" smtClean="0"/>
              <a:t>‹#›</a:t>
            </a:fld>
            <a:endParaRPr lang="cs-CZ"/>
          </a:p>
        </p:txBody>
      </p:sp>
    </p:spTree>
    <p:extLst>
      <p:ext uri="{BB962C8B-B14F-4D97-AF65-F5344CB8AC3E}">
        <p14:creationId xmlns:p14="http://schemas.microsoft.com/office/powerpoint/2010/main" val="69131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61DBB5F-72F1-4030-B2E0-F70B956E713A}"/>
              </a:ext>
            </a:extLst>
          </p:cNvPr>
          <p:cNvSpPr>
            <a:spLocks noGrp="1"/>
          </p:cNvSpPr>
          <p:nvPr>
            <p:ph type="title"/>
          </p:nvPr>
        </p:nvSpPr>
        <p:spPr/>
        <p:txBody>
          <a:bodyPr/>
          <a:lstStyle/>
          <a:p>
            <a:r>
              <a:rPr lang="cs-CZ" smtClean="0"/>
              <a:t>Kliknutím lze upravit styl.</a:t>
            </a:r>
            <a:endParaRPr lang="cs-CZ"/>
          </a:p>
        </p:txBody>
      </p:sp>
      <p:sp>
        <p:nvSpPr>
          <p:cNvPr id="3" name="Zástupný symbol pro svislý text 2">
            <a:extLst>
              <a:ext uri="{FF2B5EF4-FFF2-40B4-BE49-F238E27FC236}">
                <a16:creationId xmlns:a16="http://schemas.microsoft.com/office/drawing/2014/main" xmlns="" id="{981FCF6D-649E-47F3-B065-DCA0231845CB}"/>
              </a:ext>
            </a:extLst>
          </p:cNvPr>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a:extLst>
              <a:ext uri="{FF2B5EF4-FFF2-40B4-BE49-F238E27FC236}">
                <a16:creationId xmlns:a16="http://schemas.microsoft.com/office/drawing/2014/main" xmlns="" id="{A9B304C0-335B-4043-91A0-3C02B70390B4}"/>
              </a:ext>
            </a:extLst>
          </p:cNvPr>
          <p:cNvSpPr>
            <a:spLocks noGrp="1"/>
          </p:cNvSpPr>
          <p:nvPr>
            <p:ph type="dt" sz="half" idx="10"/>
          </p:nvPr>
        </p:nvSpPr>
        <p:spPr/>
        <p:txBody>
          <a:bodyPr/>
          <a:lstStyle/>
          <a:p>
            <a:fld id="{DCCBE74A-BBEF-4001-A287-61487770C691}" type="datetimeFigureOut">
              <a:rPr lang="cs-CZ" smtClean="0"/>
              <a:t>13.9.2021</a:t>
            </a:fld>
            <a:endParaRPr lang="cs-CZ"/>
          </a:p>
        </p:txBody>
      </p:sp>
      <p:sp>
        <p:nvSpPr>
          <p:cNvPr id="5" name="Zástupný symbol pro zápatí 4">
            <a:extLst>
              <a:ext uri="{FF2B5EF4-FFF2-40B4-BE49-F238E27FC236}">
                <a16:creationId xmlns:a16="http://schemas.microsoft.com/office/drawing/2014/main" xmlns="" id="{E387F101-D3EB-4F9B-A03E-031D2204600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7902C558-AFD6-4052-863F-30A135190EA1}"/>
              </a:ext>
            </a:extLst>
          </p:cNvPr>
          <p:cNvSpPr>
            <a:spLocks noGrp="1"/>
          </p:cNvSpPr>
          <p:nvPr>
            <p:ph type="sldNum" sz="quarter" idx="12"/>
          </p:nvPr>
        </p:nvSpPr>
        <p:spPr/>
        <p:txBody>
          <a:bodyPr/>
          <a:lstStyle/>
          <a:p>
            <a:fld id="{CF5A6D73-6BF8-4DA3-8638-4359014BD4E1}" type="slidenum">
              <a:rPr lang="cs-CZ" smtClean="0"/>
              <a:t>‹#›</a:t>
            </a:fld>
            <a:endParaRPr lang="cs-CZ"/>
          </a:p>
        </p:txBody>
      </p:sp>
    </p:spTree>
    <p:extLst>
      <p:ext uri="{BB962C8B-B14F-4D97-AF65-F5344CB8AC3E}">
        <p14:creationId xmlns:p14="http://schemas.microsoft.com/office/powerpoint/2010/main" val="3626694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xmlns="" id="{6E4B140F-5172-45E6-BC51-28A5B02CCDB1}"/>
              </a:ext>
            </a:extLst>
          </p:cNvPr>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a:extLst>
              <a:ext uri="{FF2B5EF4-FFF2-40B4-BE49-F238E27FC236}">
                <a16:creationId xmlns:a16="http://schemas.microsoft.com/office/drawing/2014/main" xmlns="" id="{4188AA35-3988-4E46-B8B4-8B41337856C2}"/>
              </a:ext>
            </a:extLst>
          </p:cNvPr>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a:extLst>
              <a:ext uri="{FF2B5EF4-FFF2-40B4-BE49-F238E27FC236}">
                <a16:creationId xmlns:a16="http://schemas.microsoft.com/office/drawing/2014/main" xmlns="" id="{836465C9-D6EB-4000-AE1A-C68E5F900727}"/>
              </a:ext>
            </a:extLst>
          </p:cNvPr>
          <p:cNvSpPr>
            <a:spLocks noGrp="1"/>
          </p:cNvSpPr>
          <p:nvPr>
            <p:ph type="dt" sz="half" idx="10"/>
          </p:nvPr>
        </p:nvSpPr>
        <p:spPr/>
        <p:txBody>
          <a:bodyPr/>
          <a:lstStyle/>
          <a:p>
            <a:fld id="{DCCBE74A-BBEF-4001-A287-61487770C691}" type="datetimeFigureOut">
              <a:rPr lang="cs-CZ" smtClean="0"/>
              <a:t>13.9.2021</a:t>
            </a:fld>
            <a:endParaRPr lang="cs-CZ"/>
          </a:p>
        </p:txBody>
      </p:sp>
      <p:sp>
        <p:nvSpPr>
          <p:cNvPr id="5" name="Zástupný symbol pro zápatí 4">
            <a:extLst>
              <a:ext uri="{FF2B5EF4-FFF2-40B4-BE49-F238E27FC236}">
                <a16:creationId xmlns:a16="http://schemas.microsoft.com/office/drawing/2014/main" xmlns="" id="{A45F1BE0-E31C-4793-A8C7-C6FB487E8CE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259AA294-8CA9-4603-AC74-4D7512C12509}"/>
              </a:ext>
            </a:extLst>
          </p:cNvPr>
          <p:cNvSpPr>
            <a:spLocks noGrp="1"/>
          </p:cNvSpPr>
          <p:nvPr>
            <p:ph type="sldNum" sz="quarter" idx="12"/>
          </p:nvPr>
        </p:nvSpPr>
        <p:spPr/>
        <p:txBody>
          <a:bodyPr/>
          <a:lstStyle/>
          <a:p>
            <a:fld id="{CF5A6D73-6BF8-4DA3-8638-4359014BD4E1}" type="slidenum">
              <a:rPr lang="cs-CZ" smtClean="0"/>
              <a:t>‹#›</a:t>
            </a:fld>
            <a:endParaRPr lang="cs-CZ"/>
          </a:p>
        </p:txBody>
      </p:sp>
    </p:spTree>
    <p:extLst>
      <p:ext uri="{BB962C8B-B14F-4D97-AF65-F5344CB8AC3E}">
        <p14:creationId xmlns:p14="http://schemas.microsoft.com/office/powerpoint/2010/main" val="392048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074F207-E0BC-4CAF-BF99-A454F9BEB7B1}"/>
              </a:ext>
            </a:extLst>
          </p:cNvPr>
          <p:cNvSpPr>
            <a:spLocks noGrp="1"/>
          </p:cNvSpPr>
          <p:nvPr>
            <p:ph type="title"/>
          </p:nvPr>
        </p:nvSpPr>
        <p:spPr/>
        <p:txBody>
          <a:bodyPr/>
          <a:lstStyle/>
          <a:p>
            <a:r>
              <a:rPr lang="cs-CZ" smtClean="0"/>
              <a:t>Kliknutím lze upravit styl.</a:t>
            </a:r>
            <a:endParaRPr lang="cs-CZ"/>
          </a:p>
        </p:txBody>
      </p:sp>
      <p:sp>
        <p:nvSpPr>
          <p:cNvPr id="3" name="Zástupný obsah 2">
            <a:extLst>
              <a:ext uri="{FF2B5EF4-FFF2-40B4-BE49-F238E27FC236}">
                <a16:creationId xmlns:a16="http://schemas.microsoft.com/office/drawing/2014/main" xmlns="" id="{4ABA72BB-A922-4819-AFCF-FC29428D0723}"/>
              </a:ext>
            </a:extLst>
          </p:cNvPr>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a:extLst>
              <a:ext uri="{FF2B5EF4-FFF2-40B4-BE49-F238E27FC236}">
                <a16:creationId xmlns:a16="http://schemas.microsoft.com/office/drawing/2014/main" xmlns="" id="{1591C07B-2992-4B11-8EAC-8A2E01134E9D}"/>
              </a:ext>
            </a:extLst>
          </p:cNvPr>
          <p:cNvSpPr>
            <a:spLocks noGrp="1"/>
          </p:cNvSpPr>
          <p:nvPr>
            <p:ph type="dt" sz="half" idx="10"/>
          </p:nvPr>
        </p:nvSpPr>
        <p:spPr/>
        <p:txBody>
          <a:bodyPr/>
          <a:lstStyle/>
          <a:p>
            <a:fld id="{DCCBE74A-BBEF-4001-A287-61487770C691}" type="datetimeFigureOut">
              <a:rPr lang="cs-CZ" smtClean="0"/>
              <a:t>13.9.2021</a:t>
            </a:fld>
            <a:endParaRPr lang="cs-CZ"/>
          </a:p>
        </p:txBody>
      </p:sp>
      <p:sp>
        <p:nvSpPr>
          <p:cNvPr id="5" name="Zástupný symbol pro zápatí 4">
            <a:extLst>
              <a:ext uri="{FF2B5EF4-FFF2-40B4-BE49-F238E27FC236}">
                <a16:creationId xmlns:a16="http://schemas.microsoft.com/office/drawing/2014/main" xmlns="" id="{7C2E75BC-65FC-4C01-845D-DDE360AE04F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0E3D0E96-7F3D-407F-BFC0-BE8385649AC9}"/>
              </a:ext>
            </a:extLst>
          </p:cNvPr>
          <p:cNvSpPr>
            <a:spLocks noGrp="1"/>
          </p:cNvSpPr>
          <p:nvPr>
            <p:ph type="sldNum" sz="quarter" idx="12"/>
          </p:nvPr>
        </p:nvSpPr>
        <p:spPr/>
        <p:txBody>
          <a:bodyPr/>
          <a:lstStyle/>
          <a:p>
            <a:fld id="{CF5A6D73-6BF8-4DA3-8638-4359014BD4E1}" type="slidenum">
              <a:rPr lang="cs-CZ" smtClean="0"/>
              <a:t>‹#›</a:t>
            </a:fld>
            <a:endParaRPr lang="cs-CZ"/>
          </a:p>
        </p:txBody>
      </p:sp>
    </p:spTree>
    <p:extLst>
      <p:ext uri="{BB962C8B-B14F-4D97-AF65-F5344CB8AC3E}">
        <p14:creationId xmlns:p14="http://schemas.microsoft.com/office/powerpoint/2010/main" val="402139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F22DBCB-0CD0-4017-A0AB-DBAF4265D16D}"/>
              </a:ext>
            </a:extLst>
          </p:cNvPr>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text 2">
            <a:extLst>
              <a:ext uri="{FF2B5EF4-FFF2-40B4-BE49-F238E27FC236}">
                <a16:creationId xmlns:a16="http://schemas.microsoft.com/office/drawing/2014/main" xmlns="" id="{912C66CF-388D-4093-A770-6C679358B2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a:extLst>
              <a:ext uri="{FF2B5EF4-FFF2-40B4-BE49-F238E27FC236}">
                <a16:creationId xmlns:a16="http://schemas.microsoft.com/office/drawing/2014/main" xmlns="" id="{331501D8-1296-4101-8AEF-50909EC09F11}"/>
              </a:ext>
            </a:extLst>
          </p:cNvPr>
          <p:cNvSpPr>
            <a:spLocks noGrp="1"/>
          </p:cNvSpPr>
          <p:nvPr>
            <p:ph type="dt" sz="half" idx="10"/>
          </p:nvPr>
        </p:nvSpPr>
        <p:spPr/>
        <p:txBody>
          <a:bodyPr/>
          <a:lstStyle/>
          <a:p>
            <a:fld id="{DCCBE74A-BBEF-4001-A287-61487770C691}" type="datetimeFigureOut">
              <a:rPr lang="cs-CZ" smtClean="0"/>
              <a:t>13.9.2021</a:t>
            </a:fld>
            <a:endParaRPr lang="cs-CZ"/>
          </a:p>
        </p:txBody>
      </p:sp>
      <p:sp>
        <p:nvSpPr>
          <p:cNvPr id="5" name="Zástupný symbol pro zápatí 4">
            <a:extLst>
              <a:ext uri="{FF2B5EF4-FFF2-40B4-BE49-F238E27FC236}">
                <a16:creationId xmlns:a16="http://schemas.microsoft.com/office/drawing/2014/main" xmlns="" id="{04F07696-6FA3-4332-820E-7F6ED050A2E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xmlns="" id="{EC922D91-CF99-4FAD-8623-F378D9D12FC3}"/>
              </a:ext>
            </a:extLst>
          </p:cNvPr>
          <p:cNvSpPr>
            <a:spLocks noGrp="1"/>
          </p:cNvSpPr>
          <p:nvPr>
            <p:ph type="sldNum" sz="quarter" idx="12"/>
          </p:nvPr>
        </p:nvSpPr>
        <p:spPr/>
        <p:txBody>
          <a:bodyPr/>
          <a:lstStyle/>
          <a:p>
            <a:fld id="{CF5A6D73-6BF8-4DA3-8638-4359014BD4E1}" type="slidenum">
              <a:rPr lang="cs-CZ" smtClean="0"/>
              <a:t>‹#›</a:t>
            </a:fld>
            <a:endParaRPr lang="cs-CZ"/>
          </a:p>
        </p:txBody>
      </p:sp>
    </p:spTree>
    <p:extLst>
      <p:ext uri="{BB962C8B-B14F-4D97-AF65-F5344CB8AC3E}">
        <p14:creationId xmlns:p14="http://schemas.microsoft.com/office/powerpoint/2010/main" val="12593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D1EEC43-BF7D-4D7D-95D8-8889A567FE53}"/>
              </a:ext>
            </a:extLst>
          </p:cNvPr>
          <p:cNvSpPr>
            <a:spLocks noGrp="1"/>
          </p:cNvSpPr>
          <p:nvPr>
            <p:ph type="title"/>
          </p:nvPr>
        </p:nvSpPr>
        <p:spPr/>
        <p:txBody>
          <a:bodyPr/>
          <a:lstStyle/>
          <a:p>
            <a:r>
              <a:rPr lang="cs-CZ" smtClean="0"/>
              <a:t>Kliknutím lze upravit styl.</a:t>
            </a:r>
            <a:endParaRPr lang="cs-CZ"/>
          </a:p>
        </p:txBody>
      </p:sp>
      <p:sp>
        <p:nvSpPr>
          <p:cNvPr id="3" name="Zástupný obsah 2">
            <a:extLst>
              <a:ext uri="{FF2B5EF4-FFF2-40B4-BE49-F238E27FC236}">
                <a16:creationId xmlns:a16="http://schemas.microsoft.com/office/drawing/2014/main" xmlns="" id="{CC72CBAE-518E-4D02-848D-B035E0650B82}"/>
              </a:ext>
            </a:extLst>
          </p:cNvPr>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obsah 3">
            <a:extLst>
              <a:ext uri="{FF2B5EF4-FFF2-40B4-BE49-F238E27FC236}">
                <a16:creationId xmlns:a16="http://schemas.microsoft.com/office/drawing/2014/main" xmlns="" id="{DA16E9A4-29AA-4F49-8A82-1D407FFE156B}"/>
              </a:ext>
            </a:extLst>
          </p:cNvPr>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a:extLst>
              <a:ext uri="{FF2B5EF4-FFF2-40B4-BE49-F238E27FC236}">
                <a16:creationId xmlns:a16="http://schemas.microsoft.com/office/drawing/2014/main" xmlns="" id="{325E4E2E-31BB-4670-A5C3-44E03FA25BE4}"/>
              </a:ext>
            </a:extLst>
          </p:cNvPr>
          <p:cNvSpPr>
            <a:spLocks noGrp="1"/>
          </p:cNvSpPr>
          <p:nvPr>
            <p:ph type="dt" sz="half" idx="10"/>
          </p:nvPr>
        </p:nvSpPr>
        <p:spPr/>
        <p:txBody>
          <a:bodyPr/>
          <a:lstStyle/>
          <a:p>
            <a:fld id="{DCCBE74A-BBEF-4001-A287-61487770C691}" type="datetimeFigureOut">
              <a:rPr lang="cs-CZ" smtClean="0"/>
              <a:t>13.9.2021</a:t>
            </a:fld>
            <a:endParaRPr lang="cs-CZ"/>
          </a:p>
        </p:txBody>
      </p:sp>
      <p:sp>
        <p:nvSpPr>
          <p:cNvPr id="6" name="Zástupný symbol pro zápatí 5">
            <a:extLst>
              <a:ext uri="{FF2B5EF4-FFF2-40B4-BE49-F238E27FC236}">
                <a16:creationId xmlns:a16="http://schemas.microsoft.com/office/drawing/2014/main" xmlns="" id="{13E2A744-5B60-4DFD-A7C7-6AA92179CDB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01DBF1A0-29F9-4FA9-958C-2868FF45C36D}"/>
              </a:ext>
            </a:extLst>
          </p:cNvPr>
          <p:cNvSpPr>
            <a:spLocks noGrp="1"/>
          </p:cNvSpPr>
          <p:nvPr>
            <p:ph type="sldNum" sz="quarter" idx="12"/>
          </p:nvPr>
        </p:nvSpPr>
        <p:spPr/>
        <p:txBody>
          <a:bodyPr/>
          <a:lstStyle/>
          <a:p>
            <a:fld id="{CF5A6D73-6BF8-4DA3-8638-4359014BD4E1}" type="slidenum">
              <a:rPr lang="cs-CZ" smtClean="0"/>
              <a:t>‹#›</a:t>
            </a:fld>
            <a:endParaRPr lang="cs-CZ"/>
          </a:p>
        </p:txBody>
      </p:sp>
    </p:spTree>
    <p:extLst>
      <p:ext uri="{BB962C8B-B14F-4D97-AF65-F5344CB8AC3E}">
        <p14:creationId xmlns:p14="http://schemas.microsoft.com/office/powerpoint/2010/main" val="26669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4A2685C-F5E4-491D-AF5B-27D9060E0DAF}"/>
              </a:ext>
            </a:extLst>
          </p:cNvPr>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text 2">
            <a:extLst>
              <a:ext uri="{FF2B5EF4-FFF2-40B4-BE49-F238E27FC236}">
                <a16:creationId xmlns:a16="http://schemas.microsoft.com/office/drawing/2014/main" xmlns="" id="{F0A2387D-2B1E-4B0B-980D-861269502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obsah 3">
            <a:extLst>
              <a:ext uri="{FF2B5EF4-FFF2-40B4-BE49-F238E27FC236}">
                <a16:creationId xmlns:a16="http://schemas.microsoft.com/office/drawing/2014/main" xmlns="" id="{2FB96002-31DF-43A2-9B85-3559746BB297}"/>
              </a:ext>
            </a:extLst>
          </p:cNvPr>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text 4">
            <a:extLst>
              <a:ext uri="{FF2B5EF4-FFF2-40B4-BE49-F238E27FC236}">
                <a16:creationId xmlns:a16="http://schemas.microsoft.com/office/drawing/2014/main" xmlns="" id="{3ACBF4BF-364A-4DFC-81A4-BEDF873E34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obsah 5">
            <a:extLst>
              <a:ext uri="{FF2B5EF4-FFF2-40B4-BE49-F238E27FC236}">
                <a16:creationId xmlns:a16="http://schemas.microsoft.com/office/drawing/2014/main" xmlns="" id="{BC252E2E-E2D9-4319-AB14-0A72857A12D4}"/>
              </a:ext>
            </a:extLst>
          </p:cNvPr>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a:extLst>
              <a:ext uri="{FF2B5EF4-FFF2-40B4-BE49-F238E27FC236}">
                <a16:creationId xmlns:a16="http://schemas.microsoft.com/office/drawing/2014/main" xmlns="" id="{3E457770-5B35-4686-AC06-82BC2958FD9B}"/>
              </a:ext>
            </a:extLst>
          </p:cNvPr>
          <p:cNvSpPr>
            <a:spLocks noGrp="1"/>
          </p:cNvSpPr>
          <p:nvPr>
            <p:ph type="dt" sz="half" idx="10"/>
          </p:nvPr>
        </p:nvSpPr>
        <p:spPr/>
        <p:txBody>
          <a:bodyPr/>
          <a:lstStyle/>
          <a:p>
            <a:fld id="{DCCBE74A-BBEF-4001-A287-61487770C691}" type="datetimeFigureOut">
              <a:rPr lang="cs-CZ" smtClean="0"/>
              <a:t>13.9.2021</a:t>
            </a:fld>
            <a:endParaRPr lang="cs-CZ"/>
          </a:p>
        </p:txBody>
      </p:sp>
      <p:sp>
        <p:nvSpPr>
          <p:cNvPr id="8" name="Zástupný symbol pro zápatí 7">
            <a:extLst>
              <a:ext uri="{FF2B5EF4-FFF2-40B4-BE49-F238E27FC236}">
                <a16:creationId xmlns:a16="http://schemas.microsoft.com/office/drawing/2014/main" xmlns="" id="{F9BBF928-7089-4739-8FC9-0965C3ECA01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xmlns="" id="{1268E1A8-B107-49A3-87C1-E04470C5C54C}"/>
              </a:ext>
            </a:extLst>
          </p:cNvPr>
          <p:cNvSpPr>
            <a:spLocks noGrp="1"/>
          </p:cNvSpPr>
          <p:nvPr>
            <p:ph type="sldNum" sz="quarter" idx="12"/>
          </p:nvPr>
        </p:nvSpPr>
        <p:spPr/>
        <p:txBody>
          <a:bodyPr/>
          <a:lstStyle/>
          <a:p>
            <a:fld id="{CF5A6D73-6BF8-4DA3-8638-4359014BD4E1}" type="slidenum">
              <a:rPr lang="cs-CZ" smtClean="0"/>
              <a:t>‹#›</a:t>
            </a:fld>
            <a:endParaRPr lang="cs-CZ"/>
          </a:p>
        </p:txBody>
      </p:sp>
    </p:spTree>
    <p:extLst>
      <p:ext uri="{BB962C8B-B14F-4D97-AF65-F5344CB8AC3E}">
        <p14:creationId xmlns:p14="http://schemas.microsoft.com/office/powerpoint/2010/main" val="27020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8A57D79-B258-4B0D-B74E-88C5DA834668}"/>
              </a:ext>
            </a:extLst>
          </p:cNvPr>
          <p:cNvSpPr>
            <a:spLocks noGrp="1"/>
          </p:cNvSpPr>
          <p:nvPr>
            <p:ph type="title"/>
          </p:nvPr>
        </p:nvSpPr>
        <p:spPr/>
        <p:txBody>
          <a:bodyPr/>
          <a:lstStyle/>
          <a:p>
            <a:r>
              <a:rPr lang="cs-CZ" smtClean="0"/>
              <a:t>Kliknutím lze upravit styl.</a:t>
            </a:r>
            <a:endParaRPr lang="cs-CZ"/>
          </a:p>
        </p:txBody>
      </p:sp>
      <p:sp>
        <p:nvSpPr>
          <p:cNvPr id="3" name="Zástupný symbol pro datum 2">
            <a:extLst>
              <a:ext uri="{FF2B5EF4-FFF2-40B4-BE49-F238E27FC236}">
                <a16:creationId xmlns:a16="http://schemas.microsoft.com/office/drawing/2014/main" xmlns="" id="{04593520-FCBF-4EFF-BE93-56601EECF76A}"/>
              </a:ext>
            </a:extLst>
          </p:cNvPr>
          <p:cNvSpPr>
            <a:spLocks noGrp="1"/>
          </p:cNvSpPr>
          <p:nvPr>
            <p:ph type="dt" sz="half" idx="10"/>
          </p:nvPr>
        </p:nvSpPr>
        <p:spPr/>
        <p:txBody>
          <a:bodyPr/>
          <a:lstStyle/>
          <a:p>
            <a:fld id="{DCCBE74A-BBEF-4001-A287-61487770C691}" type="datetimeFigureOut">
              <a:rPr lang="cs-CZ" smtClean="0"/>
              <a:t>13.9.2021</a:t>
            </a:fld>
            <a:endParaRPr lang="cs-CZ"/>
          </a:p>
        </p:txBody>
      </p:sp>
      <p:sp>
        <p:nvSpPr>
          <p:cNvPr id="4" name="Zástupný symbol pro zápatí 3">
            <a:extLst>
              <a:ext uri="{FF2B5EF4-FFF2-40B4-BE49-F238E27FC236}">
                <a16:creationId xmlns:a16="http://schemas.microsoft.com/office/drawing/2014/main" xmlns="" id="{147068BD-02A5-465F-8258-F4B112C631E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xmlns="" id="{C71C9FC3-FFE8-409A-88E9-89CC1EE8552F}"/>
              </a:ext>
            </a:extLst>
          </p:cNvPr>
          <p:cNvSpPr>
            <a:spLocks noGrp="1"/>
          </p:cNvSpPr>
          <p:nvPr>
            <p:ph type="sldNum" sz="quarter" idx="12"/>
          </p:nvPr>
        </p:nvSpPr>
        <p:spPr/>
        <p:txBody>
          <a:bodyPr/>
          <a:lstStyle/>
          <a:p>
            <a:fld id="{CF5A6D73-6BF8-4DA3-8638-4359014BD4E1}" type="slidenum">
              <a:rPr lang="cs-CZ" smtClean="0"/>
              <a:t>‹#›</a:t>
            </a:fld>
            <a:endParaRPr lang="cs-CZ"/>
          </a:p>
        </p:txBody>
      </p:sp>
    </p:spTree>
    <p:extLst>
      <p:ext uri="{BB962C8B-B14F-4D97-AF65-F5344CB8AC3E}">
        <p14:creationId xmlns:p14="http://schemas.microsoft.com/office/powerpoint/2010/main" val="57859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xmlns="" id="{EAB7DC6F-9744-4E05-A725-509EE45F1A81}"/>
              </a:ext>
            </a:extLst>
          </p:cNvPr>
          <p:cNvSpPr>
            <a:spLocks noGrp="1"/>
          </p:cNvSpPr>
          <p:nvPr>
            <p:ph type="dt" sz="half" idx="10"/>
          </p:nvPr>
        </p:nvSpPr>
        <p:spPr/>
        <p:txBody>
          <a:bodyPr/>
          <a:lstStyle/>
          <a:p>
            <a:fld id="{DCCBE74A-BBEF-4001-A287-61487770C691}" type="datetimeFigureOut">
              <a:rPr lang="cs-CZ" smtClean="0"/>
              <a:t>13.9.2021</a:t>
            </a:fld>
            <a:endParaRPr lang="cs-CZ"/>
          </a:p>
        </p:txBody>
      </p:sp>
      <p:sp>
        <p:nvSpPr>
          <p:cNvPr id="3" name="Zástupný symbol pro zápatí 2">
            <a:extLst>
              <a:ext uri="{FF2B5EF4-FFF2-40B4-BE49-F238E27FC236}">
                <a16:creationId xmlns:a16="http://schemas.microsoft.com/office/drawing/2014/main" xmlns="" id="{18E02243-81A0-4FB3-9CF6-AC78E9BAEBA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xmlns="" id="{76AE5AB9-A9F8-4033-90A8-BC87C1C717F1}"/>
              </a:ext>
            </a:extLst>
          </p:cNvPr>
          <p:cNvSpPr>
            <a:spLocks noGrp="1"/>
          </p:cNvSpPr>
          <p:nvPr>
            <p:ph type="sldNum" sz="quarter" idx="12"/>
          </p:nvPr>
        </p:nvSpPr>
        <p:spPr/>
        <p:txBody>
          <a:bodyPr/>
          <a:lstStyle/>
          <a:p>
            <a:fld id="{CF5A6D73-6BF8-4DA3-8638-4359014BD4E1}" type="slidenum">
              <a:rPr lang="cs-CZ" smtClean="0"/>
              <a:t>‹#›</a:t>
            </a:fld>
            <a:endParaRPr lang="cs-CZ"/>
          </a:p>
        </p:txBody>
      </p:sp>
    </p:spTree>
    <p:extLst>
      <p:ext uri="{BB962C8B-B14F-4D97-AF65-F5344CB8AC3E}">
        <p14:creationId xmlns:p14="http://schemas.microsoft.com/office/powerpoint/2010/main" val="3262425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16DB9A5-E01D-453D-8435-82993ACAF902}"/>
              </a:ext>
            </a:extLst>
          </p:cNvPr>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obsah 2">
            <a:extLst>
              <a:ext uri="{FF2B5EF4-FFF2-40B4-BE49-F238E27FC236}">
                <a16:creationId xmlns:a16="http://schemas.microsoft.com/office/drawing/2014/main" xmlns="" id="{C0F8B489-1F01-42EC-BD5B-C81DC3F54D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text 3">
            <a:extLst>
              <a:ext uri="{FF2B5EF4-FFF2-40B4-BE49-F238E27FC236}">
                <a16:creationId xmlns:a16="http://schemas.microsoft.com/office/drawing/2014/main" xmlns="" id="{97CB8F40-2AB4-451A-9D3B-6784493B9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a:extLst>
              <a:ext uri="{FF2B5EF4-FFF2-40B4-BE49-F238E27FC236}">
                <a16:creationId xmlns:a16="http://schemas.microsoft.com/office/drawing/2014/main" xmlns="" id="{0AA71E64-52C2-449E-905E-117EC0CF6AF9}"/>
              </a:ext>
            </a:extLst>
          </p:cNvPr>
          <p:cNvSpPr>
            <a:spLocks noGrp="1"/>
          </p:cNvSpPr>
          <p:nvPr>
            <p:ph type="dt" sz="half" idx="10"/>
          </p:nvPr>
        </p:nvSpPr>
        <p:spPr/>
        <p:txBody>
          <a:bodyPr/>
          <a:lstStyle/>
          <a:p>
            <a:fld id="{DCCBE74A-BBEF-4001-A287-61487770C691}" type="datetimeFigureOut">
              <a:rPr lang="cs-CZ" smtClean="0"/>
              <a:t>13.9.2021</a:t>
            </a:fld>
            <a:endParaRPr lang="cs-CZ"/>
          </a:p>
        </p:txBody>
      </p:sp>
      <p:sp>
        <p:nvSpPr>
          <p:cNvPr id="6" name="Zástupný symbol pro zápatí 5">
            <a:extLst>
              <a:ext uri="{FF2B5EF4-FFF2-40B4-BE49-F238E27FC236}">
                <a16:creationId xmlns:a16="http://schemas.microsoft.com/office/drawing/2014/main" xmlns="" id="{BD40C535-DF90-4FB1-A31A-95EF283A066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10678078-6B35-4C58-80B8-C9818E8A2827}"/>
              </a:ext>
            </a:extLst>
          </p:cNvPr>
          <p:cNvSpPr>
            <a:spLocks noGrp="1"/>
          </p:cNvSpPr>
          <p:nvPr>
            <p:ph type="sldNum" sz="quarter" idx="12"/>
          </p:nvPr>
        </p:nvSpPr>
        <p:spPr/>
        <p:txBody>
          <a:bodyPr/>
          <a:lstStyle/>
          <a:p>
            <a:fld id="{CF5A6D73-6BF8-4DA3-8638-4359014BD4E1}" type="slidenum">
              <a:rPr lang="cs-CZ" smtClean="0"/>
              <a:t>‹#›</a:t>
            </a:fld>
            <a:endParaRPr lang="cs-CZ"/>
          </a:p>
        </p:txBody>
      </p:sp>
    </p:spTree>
    <p:extLst>
      <p:ext uri="{BB962C8B-B14F-4D97-AF65-F5344CB8AC3E}">
        <p14:creationId xmlns:p14="http://schemas.microsoft.com/office/powerpoint/2010/main" val="395803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7CE5D6A-1959-40F5-9D35-58DAAD16B8B9}"/>
              </a:ext>
            </a:extLst>
          </p:cNvPr>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obrázku 2">
            <a:extLst>
              <a:ext uri="{FF2B5EF4-FFF2-40B4-BE49-F238E27FC236}">
                <a16:creationId xmlns:a16="http://schemas.microsoft.com/office/drawing/2014/main" xmlns="" id="{EA27C7B2-95F4-48D9-9CF6-9ED47BD6F6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text 3">
            <a:extLst>
              <a:ext uri="{FF2B5EF4-FFF2-40B4-BE49-F238E27FC236}">
                <a16:creationId xmlns:a16="http://schemas.microsoft.com/office/drawing/2014/main" xmlns="" id="{57CE60E3-BFA1-44E7-95E8-2512D2D3D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a:extLst>
              <a:ext uri="{FF2B5EF4-FFF2-40B4-BE49-F238E27FC236}">
                <a16:creationId xmlns:a16="http://schemas.microsoft.com/office/drawing/2014/main" xmlns="" id="{7284205A-EC8E-43A0-9613-488FBED6E9EF}"/>
              </a:ext>
            </a:extLst>
          </p:cNvPr>
          <p:cNvSpPr>
            <a:spLocks noGrp="1"/>
          </p:cNvSpPr>
          <p:nvPr>
            <p:ph type="dt" sz="half" idx="10"/>
          </p:nvPr>
        </p:nvSpPr>
        <p:spPr/>
        <p:txBody>
          <a:bodyPr/>
          <a:lstStyle/>
          <a:p>
            <a:fld id="{DCCBE74A-BBEF-4001-A287-61487770C691}" type="datetimeFigureOut">
              <a:rPr lang="cs-CZ" smtClean="0"/>
              <a:t>13.9.2021</a:t>
            </a:fld>
            <a:endParaRPr lang="cs-CZ"/>
          </a:p>
        </p:txBody>
      </p:sp>
      <p:sp>
        <p:nvSpPr>
          <p:cNvPr id="6" name="Zástupný symbol pro zápatí 5">
            <a:extLst>
              <a:ext uri="{FF2B5EF4-FFF2-40B4-BE49-F238E27FC236}">
                <a16:creationId xmlns:a16="http://schemas.microsoft.com/office/drawing/2014/main" xmlns="" id="{8C035D19-4DB6-46C5-AE24-909B452E006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xmlns="" id="{23A3ED24-8CCE-4963-BCF4-2324A4E6C1E1}"/>
              </a:ext>
            </a:extLst>
          </p:cNvPr>
          <p:cNvSpPr>
            <a:spLocks noGrp="1"/>
          </p:cNvSpPr>
          <p:nvPr>
            <p:ph type="sldNum" sz="quarter" idx="12"/>
          </p:nvPr>
        </p:nvSpPr>
        <p:spPr/>
        <p:txBody>
          <a:bodyPr/>
          <a:lstStyle/>
          <a:p>
            <a:fld id="{CF5A6D73-6BF8-4DA3-8638-4359014BD4E1}" type="slidenum">
              <a:rPr lang="cs-CZ" smtClean="0"/>
              <a:t>‹#›</a:t>
            </a:fld>
            <a:endParaRPr lang="cs-CZ"/>
          </a:p>
        </p:txBody>
      </p:sp>
    </p:spTree>
    <p:extLst>
      <p:ext uri="{BB962C8B-B14F-4D97-AF65-F5344CB8AC3E}">
        <p14:creationId xmlns:p14="http://schemas.microsoft.com/office/powerpoint/2010/main" val="153209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xmlns="" id="{528E2D39-AD71-413E-9723-1F74641FD0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xmlns="" id="{034AA482-9BFD-4246-81D8-6E48BC9150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BC7BDCCC-AFDE-4553-B2CB-FE28479ADE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BE74A-BBEF-4001-A287-61487770C691}" type="datetimeFigureOut">
              <a:rPr lang="cs-CZ" smtClean="0"/>
              <a:t>13.9.2021</a:t>
            </a:fld>
            <a:endParaRPr lang="cs-CZ"/>
          </a:p>
        </p:txBody>
      </p:sp>
      <p:sp>
        <p:nvSpPr>
          <p:cNvPr id="5" name="Zástupný symbol pro zápatí 4">
            <a:extLst>
              <a:ext uri="{FF2B5EF4-FFF2-40B4-BE49-F238E27FC236}">
                <a16:creationId xmlns:a16="http://schemas.microsoft.com/office/drawing/2014/main" xmlns="" id="{0A71DAA1-9C94-488E-907B-C4F59BE4E1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xmlns="" id="{EED81679-E655-4108-816C-4EEFC864EB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A6D73-6BF8-4DA3-8638-4359014BD4E1}" type="slidenum">
              <a:rPr lang="cs-CZ" smtClean="0"/>
              <a:t>‹#›</a:t>
            </a:fld>
            <a:endParaRPr lang="cs-CZ"/>
          </a:p>
        </p:txBody>
      </p:sp>
    </p:spTree>
    <p:extLst>
      <p:ext uri="{BB962C8B-B14F-4D97-AF65-F5344CB8AC3E}">
        <p14:creationId xmlns:p14="http://schemas.microsoft.com/office/powerpoint/2010/main" val="2214025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7130E77F-4CC7-4B17-8A60-6253F19E7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33350"/>
          </a:xfrm>
          <a:prstGeom prst="rect">
            <a:avLst/>
          </a:prstGeom>
        </p:spPr>
      </p:pic>
      <p:pic>
        <p:nvPicPr>
          <p:cNvPr id="4" name="Obrázek 3">
            <a:extLst>
              <a:ext uri="{FF2B5EF4-FFF2-40B4-BE49-F238E27FC236}">
                <a16:creationId xmlns:a16="http://schemas.microsoft.com/office/drawing/2014/main" xmlns="" id="{22B11DB2-0F98-41F4-85A5-9001EB7DD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769" y="133349"/>
            <a:ext cx="5660231" cy="5781613"/>
          </a:xfrm>
          <a:prstGeom prst="rect">
            <a:avLst/>
          </a:prstGeom>
        </p:spPr>
      </p:pic>
      <p:pic>
        <p:nvPicPr>
          <p:cNvPr id="6" name="Obrázek 5">
            <a:extLst>
              <a:ext uri="{FF2B5EF4-FFF2-40B4-BE49-F238E27FC236}">
                <a16:creationId xmlns:a16="http://schemas.microsoft.com/office/drawing/2014/main" xmlns="" id="{DCA1A9BA-CD60-4317-BDF5-D90C5794D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881" y="1938839"/>
            <a:ext cx="5455444" cy="2099260"/>
          </a:xfrm>
          <a:prstGeom prst="rect">
            <a:avLst/>
          </a:prstGeom>
        </p:spPr>
      </p:pic>
      <p:pic>
        <p:nvPicPr>
          <p:cNvPr id="9" name="Obrázek 8">
            <a:extLst>
              <a:ext uri="{FF2B5EF4-FFF2-40B4-BE49-F238E27FC236}">
                <a16:creationId xmlns:a16="http://schemas.microsoft.com/office/drawing/2014/main" xmlns="" id="{2366DDA6-99F2-4B3F-908B-B1FD4FFE84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100"/>
            <a:ext cx="12192000" cy="977900"/>
          </a:xfrm>
          <a:prstGeom prst="rect">
            <a:avLst/>
          </a:prstGeom>
        </p:spPr>
      </p:pic>
    </p:spTree>
    <p:extLst>
      <p:ext uri="{BB962C8B-B14F-4D97-AF65-F5344CB8AC3E}">
        <p14:creationId xmlns:p14="http://schemas.microsoft.com/office/powerpoint/2010/main" val="1729387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7130E77F-4CC7-4B17-8A60-6253F19E7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74340" cy="6128858"/>
          </a:xfrm>
          <a:prstGeom prst="rect">
            <a:avLst/>
          </a:prstGeom>
        </p:spPr>
      </p:pic>
      <p:sp>
        <p:nvSpPr>
          <p:cNvPr id="12" name="Ovál 11">
            <a:extLst>
              <a:ext uri="{FF2B5EF4-FFF2-40B4-BE49-F238E27FC236}">
                <a16:creationId xmlns:a16="http://schemas.microsoft.com/office/drawing/2014/main" xmlns="" id="{4E35ECFE-E02D-42DA-B605-524811D7AE7B}"/>
              </a:ext>
            </a:extLst>
          </p:cNvPr>
          <p:cNvSpPr/>
          <p:nvPr/>
        </p:nvSpPr>
        <p:spPr>
          <a:xfrm>
            <a:off x="6957058" y="1711999"/>
            <a:ext cx="61911" cy="68102"/>
          </a:xfrm>
          <a:prstGeom prst="ellipse">
            <a:avLst/>
          </a:prstGeom>
          <a:solidFill>
            <a:srgbClr val="E6B610"/>
          </a:solidFill>
          <a:ln>
            <a:solidFill>
              <a:srgbClr val="E6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a:extLst>
              <a:ext uri="{FF2B5EF4-FFF2-40B4-BE49-F238E27FC236}">
                <a16:creationId xmlns:a16="http://schemas.microsoft.com/office/drawing/2014/main" xmlns="" id="{008C6389-1CCF-44A7-A232-DC32FD41984A}"/>
              </a:ext>
            </a:extLst>
          </p:cNvPr>
          <p:cNvSpPr/>
          <p:nvPr/>
        </p:nvSpPr>
        <p:spPr>
          <a:xfrm>
            <a:off x="6957058" y="2854999"/>
            <a:ext cx="61911" cy="68102"/>
          </a:xfrm>
          <a:prstGeom prst="ellipse">
            <a:avLst/>
          </a:prstGeom>
          <a:solidFill>
            <a:srgbClr val="E6B610"/>
          </a:solidFill>
          <a:ln>
            <a:solidFill>
              <a:srgbClr val="E6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vál 17">
            <a:extLst>
              <a:ext uri="{FF2B5EF4-FFF2-40B4-BE49-F238E27FC236}">
                <a16:creationId xmlns:a16="http://schemas.microsoft.com/office/drawing/2014/main" xmlns="" id="{A8821269-09CF-4D00-ACF5-7B10DBF29EB4}"/>
              </a:ext>
            </a:extLst>
          </p:cNvPr>
          <p:cNvSpPr/>
          <p:nvPr/>
        </p:nvSpPr>
        <p:spPr>
          <a:xfrm>
            <a:off x="6957058" y="4066579"/>
            <a:ext cx="61911" cy="68102"/>
          </a:xfrm>
          <a:prstGeom prst="ellipse">
            <a:avLst/>
          </a:prstGeom>
          <a:solidFill>
            <a:srgbClr val="E6B610"/>
          </a:solidFill>
          <a:ln>
            <a:solidFill>
              <a:srgbClr val="E6B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a:extLst>
              <a:ext uri="{FF2B5EF4-FFF2-40B4-BE49-F238E27FC236}">
                <a16:creationId xmlns:a16="http://schemas.microsoft.com/office/drawing/2014/main" xmlns="" id="{82DD846C-8B45-4F7B-A5AC-9DA55A33309A}"/>
              </a:ext>
            </a:extLst>
          </p:cNvPr>
          <p:cNvSpPr/>
          <p:nvPr/>
        </p:nvSpPr>
        <p:spPr>
          <a:xfrm>
            <a:off x="6334299" y="6128857"/>
            <a:ext cx="5857700" cy="729143"/>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24" name="Obrázek 23">
            <a:extLst>
              <a:ext uri="{FF2B5EF4-FFF2-40B4-BE49-F238E27FC236}">
                <a16:creationId xmlns:a16="http://schemas.microsoft.com/office/drawing/2014/main" xmlns="" id="{EA413204-F0EE-4FDB-8771-C1F11A3ED7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30141"/>
            <a:ext cx="6392487" cy="729143"/>
          </a:xfrm>
          <a:prstGeom prst="rect">
            <a:avLst/>
          </a:prstGeom>
        </p:spPr>
      </p:pic>
      <p:cxnSp>
        <p:nvCxnSpPr>
          <p:cNvPr id="26" name="Přímá spojnice 25">
            <a:extLst>
              <a:ext uri="{FF2B5EF4-FFF2-40B4-BE49-F238E27FC236}">
                <a16:creationId xmlns:a16="http://schemas.microsoft.com/office/drawing/2014/main" xmlns="" id="{0091E98B-3F57-459D-9F32-1F555D307803}"/>
              </a:ext>
            </a:extLst>
          </p:cNvPr>
          <p:cNvCxnSpPr/>
          <p:nvPr/>
        </p:nvCxnSpPr>
        <p:spPr>
          <a:xfrm>
            <a:off x="5165238" y="6303491"/>
            <a:ext cx="0" cy="369333"/>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27" name="TextovéPole 26">
            <a:extLst>
              <a:ext uri="{FF2B5EF4-FFF2-40B4-BE49-F238E27FC236}">
                <a16:creationId xmlns:a16="http://schemas.microsoft.com/office/drawing/2014/main" xmlns="" id="{231714D3-64B8-46A7-BAB5-EC65D9C13AF6}"/>
              </a:ext>
            </a:extLst>
          </p:cNvPr>
          <p:cNvSpPr txBox="1"/>
          <p:nvPr/>
        </p:nvSpPr>
        <p:spPr>
          <a:xfrm>
            <a:off x="5334000" y="6303491"/>
            <a:ext cx="3792340" cy="369333"/>
          </a:xfrm>
          <a:prstGeom prst="rect">
            <a:avLst/>
          </a:prstGeom>
          <a:noFill/>
        </p:spPr>
        <p:txBody>
          <a:bodyPr wrap="square" rtlCol="0">
            <a:noAutofit/>
          </a:bodyPr>
          <a:lstStyle/>
          <a:p>
            <a:endParaRPr lang="cs-CZ" i="1" dirty="0">
              <a:solidFill>
                <a:schemeClr val="bg1">
                  <a:alpha val="80000"/>
                </a:schemeClr>
              </a:solidFill>
              <a:ea typeface="Source Sans Pro Light" panose="020B0403030403020204" pitchFamily="34" charset="0"/>
            </a:endParaRPr>
          </a:p>
        </p:txBody>
      </p:sp>
      <p:sp>
        <p:nvSpPr>
          <p:cNvPr id="28" name="TextovéPole 27">
            <a:extLst>
              <a:ext uri="{FF2B5EF4-FFF2-40B4-BE49-F238E27FC236}">
                <a16:creationId xmlns:a16="http://schemas.microsoft.com/office/drawing/2014/main" xmlns="" id="{B0497CBD-44E0-4FF8-83DF-FD894BE990F3}"/>
              </a:ext>
            </a:extLst>
          </p:cNvPr>
          <p:cNvSpPr txBox="1"/>
          <p:nvPr/>
        </p:nvSpPr>
        <p:spPr>
          <a:xfrm>
            <a:off x="11153774" y="6303491"/>
            <a:ext cx="1867407" cy="369333"/>
          </a:xfrm>
          <a:prstGeom prst="rect">
            <a:avLst/>
          </a:prstGeom>
          <a:noFill/>
        </p:spPr>
        <p:txBody>
          <a:bodyPr wrap="square" rtlCol="0">
            <a:noAutofit/>
          </a:bodyPr>
          <a:lstStyle/>
          <a:p>
            <a:endParaRPr lang="cs-CZ" b="1" dirty="0">
              <a:solidFill>
                <a:schemeClr val="bg1">
                  <a:alpha val="30000"/>
                </a:schemeClr>
              </a:solidFill>
              <a:ea typeface="Source Sans Pro" panose="020B0503030403020204" pitchFamily="34" charset="0"/>
            </a:endParaRPr>
          </a:p>
        </p:txBody>
      </p:sp>
      <p:sp>
        <p:nvSpPr>
          <p:cNvPr id="2" name="Obdélník 1"/>
          <p:cNvSpPr/>
          <p:nvPr/>
        </p:nvSpPr>
        <p:spPr>
          <a:xfrm>
            <a:off x="268941" y="242047"/>
            <a:ext cx="11645153" cy="5909310"/>
          </a:xfrm>
          <a:prstGeom prst="rect">
            <a:avLst/>
          </a:prstGeom>
        </p:spPr>
        <p:txBody>
          <a:bodyPr wrap="square">
            <a:spAutoFit/>
          </a:bodyPr>
          <a:lstStyle/>
          <a:p>
            <a:pPr algn="just"/>
            <a:r>
              <a:rPr lang="cs-CZ" dirty="0"/>
              <a:t>Odpovědnost platí i v případě </a:t>
            </a:r>
            <a:r>
              <a:rPr lang="cs-CZ" b="1" u="sng" dirty="0"/>
              <a:t>neúplné informace</a:t>
            </a:r>
            <a:r>
              <a:rPr lang="cs-CZ" dirty="0"/>
              <a:t>. Informace nebo rada je neúplná, pokud její poskytovatel neuvede vše, co má uvést (např. investiční papír má výnos x procent, ale už se nepoučuje o rizicích daného obchodu). Problematická je konkretizace toho, co má poskytovatel uvést, k jakému rozsahu informace nebo rady je povinen. To plyne nepřímo z § 2901 NOZ – uvést vše, aby se předešlo vzniku škody</a:t>
            </a:r>
            <a:r>
              <a:rPr lang="cs-CZ" dirty="0" smtClean="0"/>
              <a:t>.</a:t>
            </a:r>
          </a:p>
          <a:p>
            <a:pPr algn="just"/>
            <a:endParaRPr lang="cs-CZ" dirty="0"/>
          </a:p>
          <a:p>
            <a:pPr algn="just"/>
            <a:r>
              <a:rPr lang="cs-CZ" dirty="0"/>
              <a:t>v praxi někdy přirovnání, že vadná rada = vadný výrobek</a:t>
            </a:r>
            <a:r>
              <a:rPr lang="cs-CZ" dirty="0" smtClean="0"/>
              <a:t>.</a:t>
            </a:r>
          </a:p>
          <a:p>
            <a:pPr algn="just"/>
            <a:endParaRPr lang="cs-CZ" dirty="0"/>
          </a:p>
          <a:p>
            <a:pPr algn="just"/>
            <a:r>
              <a:rPr lang="cs-CZ" dirty="0"/>
              <a:t>Nutno rozlišit mezi tím, kdy je rada poskytnuta na základě určitého </a:t>
            </a:r>
            <a:r>
              <a:rPr lang="cs-CZ" b="1" u="sng" dirty="0"/>
              <a:t>relevantně vyargumentovaného odborného názoru</a:t>
            </a:r>
            <a:r>
              <a:rPr lang="cs-CZ" dirty="0"/>
              <a:t>, který nemusí případně obstát vzhledem k rozhodovací činnosti orgánů veřejné moci či k vývoji odborných názorů (např. překotný medicínský vývoj), </a:t>
            </a:r>
            <a:r>
              <a:rPr lang="cs-CZ" dirty="0" smtClean="0"/>
              <a:t>a </a:t>
            </a:r>
            <a:r>
              <a:rPr lang="cs-CZ" b="1" dirty="0" smtClean="0"/>
              <a:t>x</a:t>
            </a:r>
            <a:r>
              <a:rPr lang="cs-CZ" dirty="0" smtClean="0"/>
              <a:t> </a:t>
            </a:r>
            <a:r>
              <a:rPr lang="cs-CZ" dirty="0"/>
              <a:t>kdy jde o radu zjevně nesprávnou (např. vhodnost očkování proti COVID </a:t>
            </a:r>
            <a:r>
              <a:rPr lang="cs-CZ" b="1" dirty="0"/>
              <a:t>x </a:t>
            </a:r>
            <a:r>
              <a:rPr lang="cs-CZ" dirty="0" err="1"/>
              <a:t>očipování</a:t>
            </a:r>
            <a:r>
              <a:rPr lang="cs-CZ" dirty="0"/>
              <a:t> Billem Gatesem</a:t>
            </a:r>
            <a:r>
              <a:rPr lang="cs-CZ" dirty="0" smtClean="0"/>
              <a:t>).</a:t>
            </a:r>
          </a:p>
          <a:p>
            <a:pPr algn="just"/>
            <a:endParaRPr lang="cs-CZ" dirty="0"/>
          </a:p>
          <a:p>
            <a:pPr algn="just"/>
            <a:r>
              <a:rPr lang="cs-CZ" u="sng" dirty="0"/>
              <a:t>Kdo se může domáhat náhrady škody</a:t>
            </a:r>
            <a:r>
              <a:rPr lang="cs-CZ" dirty="0"/>
              <a:t>: Škůdce odpovídá zpravidla jen příjemci informace/rady. Je-li rada či informace šířena dále, odpovídá původní škůdce, jen když k tomu dal podnět (..pošli to dál…</a:t>
            </a:r>
            <a:r>
              <a:rPr lang="cs-CZ" b="1" dirty="0"/>
              <a:t>x </a:t>
            </a:r>
            <a:r>
              <a:rPr lang="cs-CZ" dirty="0"/>
              <a:t>hlavně to nikomu neříkej), leda by šlo o zásah do absolutního práva </a:t>
            </a:r>
            <a:r>
              <a:rPr lang="cs-CZ" b="1" dirty="0"/>
              <a:t>x </a:t>
            </a:r>
            <a:r>
              <a:rPr lang="cs-CZ" dirty="0"/>
              <a:t>odpovědnost za článek adresovaný neurčitému okruhu osob – spíše se neodpovídá.</a:t>
            </a:r>
          </a:p>
          <a:p>
            <a:pPr algn="just"/>
            <a:r>
              <a:rPr lang="cs-CZ" dirty="0"/>
              <a:t>chráněna jen </a:t>
            </a:r>
            <a:r>
              <a:rPr lang="cs-CZ" b="1" dirty="0"/>
              <a:t>legitimní důvěra</a:t>
            </a:r>
            <a:r>
              <a:rPr lang="cs-CZ" dirty="0"/>
              <a:t> (ne astrolog, </a:t>
            </a:r>
            <a:r>
              <a:rPr lang="cs-CZ" dirty="0" err="1"/>
              <a:t>čarodejnice</a:t>
            </a:r>
            <a:r>
              <a:rPr lang="cs-CZ" dirty="0"/>
              <a:t> výklad z karet apod., problém u léčitele – tam bude spíše založena smluvní odpovědnost</a:t>
            </a:r>
            <a:r>
              <a:rPr lang="cs-CZ" dirty="0" smtClean="0"/>
              <a:t>).</a:t>
            </a:r>
            <a:endParaRPr lang="cs-CZ" dirty="0"/>
          </a:p>
          <a:p>
            <a:pPr algn="just"/>
            <a:r>
              <a:rPr lang="cs-CZ" dirty="0"/>
              <a:t>Má-li být nahrazena škoda způsobená </a:t>
            </a:r>
            <a:r>
              <a:rPr lang="cs-CZ" i="1" dirty="0"/>
              <a:t>vědomě nesprávnou (neúplnou) informací nebo radou</a:t>
            </a:r>
            <a:r>
              <a:rPr lang="cs-CZ" dirty="0"/>
              <a:t>, vyžaduje úmysl, postačuje přitom úmysl nepřímý (eventuální), podle jiných názorů stačí i nedbalost. Standard vědomosti je nastaven v § 4 odst. 2 NOZ, jde o vědomost, jakou si důvodně osvojí osoba případu znalá při zvážení okolností, které jí musely být v jejím postavení zřejmé.</a:t>
            </a:r>
          </a:p>
        </p:txBody>
      </p:sp>
    </p:spTree>
    <p:extLst>
      <p:ext uri="{BB962C8B-B14F-4D97-AF65-F5344CB8AC3E}">
        <p14:creationId xmlns:p14="http://schemas.microsoft.com/office/powerpoint/2010/main" val="4077373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7130E77F-4CC7-4B17-8A60-6253F19E7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18" y="0"/>
            <a:ext cx="12340268" cy="6128857"/>
          </a:xfrm>
          <a:prstGeom prst="rect">
            <a:avLst/>
          </a:prstGeom>
        </p:spPr>
      </p:pic>
      <p:sp>
        <p:nvSpPr>
          <p:cNvPr id="17" name="Obdélník 16">
            <a:extLst>
              <a:ext uri="{FF2B5EF4-FFF2-40B4-BE49-F238E27FC236}">
                <a16:creationId xmlns:a16="http://schemas.microsoft.com/office/drawing/2014/main" xmlns="" id="{9060D51F-DE5C-48CE-A7F7-E19C7243700B}"/>
              </a:ext>
            </a:extLst>
          </p:cNvPr>
          <p:cNvSpPr/>
          <p:nvPr/>
        </p:nvSpPr>
        <p:spPr>
          <a:xfrm>
            <a:off x="6334299" y="6128857"/>
            <a:ext cx="5857700" cy="729143"/>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19" name="Obrázek 18">
            <a:extLst>
              <a:ext uri="{FF2B5EF4-FFF2-40B4-BE49-F238E27FC236}">
                <a16:creationId xmlns:a16="http://schemas.microsoft.com/office/drawing/2014/main" xmlns="" id="{A8D82DF3-9D6F-4C78-A48B-DA357D340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30141"/>
            <a:ext cx="6392487" cy="729143"/>
          </a:xfrm>
          <a:prstGeom prst="rect">
            <a:avLst/>
          </a:prstGeom>
        </p:spPr>
      </p:pic>
      <p:cxnSp>
        <p:nvCxnSpPr>
          <p:cNvPr id="21" name="Přímá spojnice 20">
            <a:extLst>
              <a:ext uri="{FF2B5EF4-FFF2-40B4-BE49-F238E27FC236}">
                <a16:creationId xmlns:a16="http://schemas.microsoft.com/office/drawing/2014/main" xmlns="" id="{2A09C8F2-D036-4B9D-8A4B-A12E353F114E}"/>
              </a:ext>
            </a:extLst>
          </p:cNvPr>
          <p:cNvCxnSpPr/>
          <p:nvPr/>
        </p:nvCxnSpPr>
        <p:spPr>
          <a:xfrm>
            <a:off x="5165238" y="6303491"/>
            <a:ext cx="0" cy="369333"/>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22" name="TextovéPole 21">
            <a:extLst>
              <a:ext uri="{FF2B5EF4-FFF2-40B4-BE49-F238E27FC236}">
                <a16:creationId xmlns:a16="http://schemas.microsoft.com/office/drawing/2014/main" xmlns="" id="{818372A0-B47E-4887-9B0B-C73D1BC09AEC}"/>
              </a:ext>
            </a:extLst>
          </p:cNvPr>
          <p:cNvSpPr txBox="1"/>
          <p:nvPr/>
        </p:nvSpPr>
        <p:spPr>
          <a:xfrm>
            <a:off x="5334000" y="6303491"/>
            <a:ext cx="3792340" cy="369333"/>
          </a:xfrm>
          <a:prstGeom prst="rect">
            <a:avLst/>
          </a:prstGeom>
          <a:noFill/>
        </p:spPr>
        <p:txBody>
          <a:bodyPr wrap="square" rtlCol="0">
            <a:noAutofit/>
          </a:bodyPr>
          <a:lstStyle/>
          <a:p>
            <a:endParaRPr lang="cs-CZ" i="1" dirty="0">
              <a:solidFill>
                <a:schemeClr val="bg1">
                  <a:alpha val="80000"/>
                </a:schemeClr>
              </a:solidFill>
              <a:ea typeface="Source Sans Pro Light" panose="020B0403030403020204" pitchFamily="34" charset="0"/>
            </a:endParaRPr>
          </a:p>
        </p:txBody>
      </p:sp>
      <p:sp>
        <p:nvSpPr>
          <p:cNvPr id="23" name="TextovéPole 22">
            <a:extLst>
              <a:ext uri="{FF2B5EF4-FFF2-40B4-BE49-F238E27FC236}">
                <a16:creationId xmlns:a16="http://schemas.microsoft.com/office/drawing/2014/main" xmlns="" id="{2A7736CF-F4DA-479A-BDF7-A55243E3183F}"/>
              </a:ext>
            </a:extLst>
          </p:cNvPr>
          <p:cNvSpPr txBox="1"/>
          <p:nvPr/>
        </p:nvSpPr>
        <p:spPr>
          <a:xfrm>
            <a:off x="11153774" y="6303491"/>
            <a:ext cx="1867407" cy="369333"/>
          </a:xfrm>
          <a:prstGeom prst="rect">
            <a:avLst/>
          </a:prstGeom>
          <a:noFill/>
        </p:spPr>
        <p:txBody>
          <a:bodyPr wrap="square" rtlCol="0">
            <a:noAutofit/>
          </a:bodyPr>
          <a:lstStyle/>
          <a:p>
            <a:endParaRPr lang="cs-CZ" b="1" dirty="0">
              <a:solidFill>
                <a:schemeClr val="bg1">
                  <a:alpha val="30000"/>
                </a:schemeClr>
              </a:solidFill>
              <a:ea typeface="Source Sans Pro" panose="020B0503030403020204" pitchFamily="34" charset="0"/>
            </a:endParaRPr>
          </a:p>
        </p:txBody>
      </p:sp>
      <p:sp>
        <p:nvSpPr>
          <p:cNvPr id="2" name="Obdélník 1"/>
          <p:cNvSpPr/>
          <p:nvPr/>
        </p:nvSpPr>
        <p:spPr>
          <a:xfrm>
            <a:off x="-1" y="107576"/>
            <a:ext cx="12087477" cy="4247317"/>
          </a:xfrm>
          <a:prstGeom prst="rect">
            <a:avLst/>
          </a:prstGeom>
        </p:spPr>
        <p:txBody>
          <a:bodyPr wrap="square">
            <a:spAutoFit/>
          </a:bodyPr>
          <a:lstStyle/>
          <a:p>
            <a:pPr algn="ctr"/>
            <a:r>
              <a:rPr lang="cs-CZ" b="1" u="sng" dirty="0">
                <a:solidFill>
                  <a:srgbClr val="FF0000"/>
                </a:solidFill>
              </a:rPr>
              <a:t>Odměna</a:t>
            </a:r>
            <a:endParaRPr lang="cs-CZ" b="1" dirty="0">
              <a:solidFill>
                <a:srgbClr val="FF0000"/>
              </a:solidFill>
            </a:endParaRPr>
          </a:p>
          <a:p>
            <a:pPr algn="just"/>
            <a:r>
              <a:rPr lang="cs-CZ" dirty="0"/>
              <a:t>Odměna  </a:t>
            </a:r>
            <a:r>
              <a:rPr lang="cs-CZ" b="1" dirty="0"/>
              <a:t>x </a:t>
            </a:r>
            <a:r>
              <a:rPr lang="cs-CZ" dirty="0"/>
              <a:t>úplata (výklad podle rakouského OZO</a:t>
            </a:r>
            <a:r>
              <a:rPr lang="cs-CZ" dirty="0" smtClean="0"/>
              <a:t>)</a:t>
            </a:r>
          </a:p>
          <a:p>
            <a:pPr algn="just"/>
            <a:endParaRPr lang="cs-CZ" dirty="0"/>
          </a:p>
          <a:p>
            <a:pPr algn="just"/>
            <a:r>
              <a:rPr lang="cs-CZ" dirty="0"/>
              <a:t>dříve rozlišení – obligační vztah (mezi „znalcem“ a příjemcem) </a:t>
            </a:r>
            <a:r>
              <a:rPr lang="cs-CZ" b="1" dirty="0"/>
              <a:t>x </a:t>
            </a:r>
            <a:r>
              <a:rPr lang="cs-CZ" dirty="0"/>
              <a:t>společenská </a:t>
            </a:r>
            <a:r>
              <a:rPr lang="cs-CZ" dirty="0" smtClean="0"/>
              <a:t>úsluha.</a:t>
            </a:r>
          </a:p>
          <a:p>
            <a:pPr algn="just"/>
            <a:endParaRPr lang="cs-CZ" dirty="0"/>
          </a:p>
          <a:p>
            <a:pPr algn="just"/>
            <a:r>
              <a:rPr lang="cs-CZ" dirty="0"/>
              <a:t>Odměna je určující jen potud, že umožňuje rozpoznat, že byla uzavřena smlouva o poskytnutí rady nebo informace. I bezúplatná smlouva může zavazovat k pečlivému poskytnutí rady (dnes podle § 5 odst. 1 a § 2912 odst. 2 NOZ</a:t>
            </a:r>
            <a:r>
              <a:rPr lang="cs-CZ" dirty="0" smtClean="0"/>
              <a:t>).</a:t>
            </a:r>
          </a:p>
          <a:p>
            <a:pPr algn="just"/>
            <a:endParaRPr lang="cs-CZ" dirty="0"/>
          </a:p>
          <a:p>
            <a:pPr algn="just"/>
            <a:r>
              <a:rPr lang="cs-CZ" dirty="0"/>
              <a:t>Pojem „za odměnu“ směřuje k tomu, že rada je udělena na předchozí výzvu ve zvláštním případě a po předložení bližších okolností, nikoli však obecně, jen při vyprávění, při přátelském rozhovoru (např. špatné určení času a promarnění oběda </a:t>
            </a:r>
            <a:r>
              <a:rPr lang="cs-CZ" b="1" dirty="0"/>
              <a:t>x </a:t>
            </a:r>
            <a:r>
              <a:rPr lang="cs-CZ" dirty="0"/>
              <a:t>úmyslně, aby na původce informace zbylo více masa</a:t>
            </a:r>
            <a:r>
              <a:rPr lang="cs-CZ" dirty="0" smtClean="0"/>
              <a:t>).</a:t>
            </a:r>
          </a:p>
          <a:p>
            <a:pPr algn="just"/>
            <a:endParaRPr lang="cs-CZ" dirty="0"/>
          </a:p>
          <a:p>
            <a:pPr algn="just"/>
            <a:r>
              <a:rPr lang="cs-CZ" b="1" dirty="0"/>
              <a:t>Odměnou</a:t>
            </a:r>
            <a:r>
              <a:rPr lang="cs-CZ" dirty="0"/>
              <a:t> může být jakákoliv výhoda ospravedlňující podání správné a úplné informace nebo rady. V Rakousku se judikatura propracovala k výkladu pojmu odměny blížící se zištnému poskytování informací (radu k uzavření produktu dám zadarmo, protože vím, že od jiného dostanu za onu radu provizi).</a:t>
            </a:r>
          </a:p>
        </p:txBody>
      </p:sp>
    </p:spTree>
    <p:extLst>
      <p:ext uri="{BB962C8B-B14F-4D97-AF65-F5344CB8AC3E}">
        <p14:creationId xmlns:p14="http://schemas.microsoft.com/office/powerpoint/2010/main" val="1966579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7130E77F-4CC7-4B17-8A60-6253F19E7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128857"/>
          </a:xfrm>
          <a:prstGeom prst="rect">
            <a:avLst/>
          </a:prstGeom>
        </p:spPr>
      </p:pic>
      <p:sp>
        <p:nvSpPr>
          <p:cNvPr id="17" name="Obdélník 16">
            <a:extLst>
              <a:ext uri="{FF2B5EF4-FFF2-40B4-BE49-F238E27FC236}">
                <a16:creationId xmlns:a16="http://schemas.microsoft.com/office/drawing/2014/main" xmlns="" id="{A1A25C9A-7305-49E8-8C5F-30F8B03E340F}"/>
              </a:ext>
            </a:extLst>
          </p:cNvPr>
          <p:cNvSpPr/>
          <p:nvPr/>
        </p:nvSpPr>
        <p:spPr>
          <a:xfrm>
            <a:off x="6334299" y="6128857"/>
            <a:ext cx="5857700" cy="729143"/>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19" name="Obrázek 18">
            <a:extLst>
              <a:ext uri="{FF2B5EF4-FFF2-40B4-BE49-F238E27FC236}">
                <a16:creationId xmlns:a16="http://schemas.microsoft.com/office/drawing/2014/main" xmlns="" id="{A21D68A8-673A-4EAE-8C03-F463B2F7D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30141"/>
            <a:ext cx="6392487" cy="729143"/>
          </a:xfrm>
          <a:prstGeom prst="rect">
            <a:avLst/>
          </a:prstGeom>
        </p:spPr>
      </p:pic>
      <p:cxnSp>
        <p:nvCxnSpPr>
          <p:cNvPr id="21" name="Přímá spojnice 20">
            <a:extLst>
              <a:ext uri="{FF2B5EF4-FFF2-40B4-BE49-F238E27FC236}">
                <a16:creationId xmlns:a16="http://schemas.microsoft.com/office/drawing/2014/main" xmlns="" id="{44A6C9F8-49C7-4714-A741-F56A59403EA3}"/>
              </a:ext>
            </a:extLst>
          </p:cNvPr>
          <p:cNvCxnSpPr/>
          <p:nvPr/>
        </p:nvCxnSpPr>
        <p:spPr>
          <a:xfrm>
            <a:off x="5165238" y="6303491"/>
            <a:ext cx="0" cy="369333"/>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23" name="TextovéPole 22">
            <a:extLst>
              <a:ext uri="{FF2B5EF4-FFF2-40B4-BE49-F238E27FC236}">
                <a16:creationId xmlns:a16="http://schemas.microsoft.com/office/drawing/2014/main" xmlns="" id="{04B18583-80CC-41C5-8AC5-FDC7F501938B}"/>
              </a:ext>
            </a:extLst>
          </p:cNvPr>
          <p:cNvSpPr txBox="1"/>
          <p:nvPr/>
        </p:nvSpPr>
        <p:spPr>
          <a:xfrm>
            <a:off x="11153774" y="6303491"/>
            <a:ext cx="1867407" cy="369333"/>
          </a:xfrm>
          <a:prstGeom prst="rect">
            <a:avLst/>
          </a:prstGeom>
          <a:noFill/>
        </p:spPr>
        <p:txBody>
          <a:bodyPr wrap="square" rtlCol="0">
            <a:noAutofit/>
          </a:bodyPr>
          <a:lstStyle/>
          <a:p>
            <a:endParaRPr lang="cs-CZ" b="1" dirty="0">
              <a:solidFill>
                <a:schemeClr val="bg1">
                  <a:alpha val="30000"/>
                </a:schemeClr>
              </a:solidFill>
              <a:ea typeface="Source Sans Pro" panose="020B0503030403020204" pitchFamily="34" charset="0"/>
            </a:endParaRPr>
          </a:p>
        </p:txBody>
      </p:sp>
      <p:sp>
        <p:nvSpPr>
          <p:cNvPr id="2" name="Obdélník 1"/>
          <p:cNvSpPr/>
          <p:nvPr/>
        </p:nvSpPr>
        <p:spPr>
          <a:xfrm>
            <a:off x="233082" y="179293"/>
            <a:ext cx="11707906" cy="5078313"/>
          </a:xfrm>
          <a:prstGeom prst="rect">
            <a:avLst/>
          </a:prstGeom>
        </p:spPr>
        <p:txBody>
          <a:bodyPr wrap="square">
            <a:spAutoFit/>
          </a:bodyPr>
          <a:lstStyle/>
          <a:p>
            <a:pPr algn="ctr"/>
            <a:r>
              <a:rPr lang="cs-CZ" b="1" u="sng" dirty="0">
                <a:solidFill>
                  <a:srgbClr val="FF0000"/>
                </a:solidFill>
              </a:rPr>
              <a:t>Vystupování v pozici </a:t>
            </a:r>
            <a:r>
              <a:rPr lang="cs-CZ" b="1" u="sng" dirty="0" smtClean="0">
                <a:solidFill>
                  <a:srgbClr val="FF0000"/>
                </a:solidFill>
              </a:rPr>
              <a:t>odborníka</a:t>
            </a:r>
          </a:p>
          <a:p>
            <a:pPr algn="ctr"/>
            <a:endParaRPr lang="cs-CZ" dirty="0">
              <a:solidFill>
                <a:srgbClr val="FF0000"/>
              </a:solidFill>
            </a:endParaRPr>
          </a:p>
          <a:p>
            <a:r>
              <a:rPr lang="cs-CZ" b="1" u="sng" dirty="0"/>
              <a:t>Odborník</a:t>
            </a:r>
            <a:r>
              <a:rPr lang="cs-CZ" dirty="0"/>
              <a:t> (platí jen pro 1 větu) - má určité zvláštní dovednosti nebo vědomosti (viz i § 5 NOZ) nebo to tvrdí – též pojem „profesionál“ Buď jsou vlastnosti deklarovány, nebo se osoba </a:t>
            </a:r>
            <a:r>
              <a:rPr lang="cs-CZ" b="1" dirty="0"/>
              <a:t>pustí do činnosti, k níž je třeba odborných znalostí </a:t>
            </a:r>
            <a:r>
              <a:rPr lang="cs-CZ" dirty="0"/>
              <a:t>či dovedností</a:t>
            </a:r>
            <a:r>
              <a:rPr lang="cs-CZ" dirty="0" smtClean="0"/>
              <a:t>.</a:t>
            </a:r>
          </a:p>
          <a:p>
            <a:endParaRPr lang="cs-CZ" dirty="0"/>
          </a:p>
          <a:p>
            <a:r>
              <a:rPr lang="cs-CZ" dirty="0"/>
              <a:t>Zpravidla platí pro osoby vykonávající určitá povolání (</a:t>
            </a:r>
            <a:r>
              <a:rPr lang="cs-CZ" b="1" dirty="0"/>
              <a:t>příslušníci stavu</a:t>
            </a:r>
            <a:r>
              <a:rPr lang="cs-CZ" dirty="0"/>
              <a:t>) - lékaři, advokáti, realitní makléři, daňoví, finanční poradci, specializovaní prodejci, stavbyvedoucí, automechanici atd.  Nemusí být spojen s konkrétním povoláním, stačí </a:t>
            </a:r>
            <a:r>
              <a:rPr lang="cs-CZ" b="1" dirty="0"/>
              <a:t>deklarovat znalosti </a:t>
            </a:r>
            <a:r>
              <a:rPr lang="cs-CZ" dirty="0"/>
              <a:t>a dovednosti. Dopadá i na osobu, která se za odborníka pouze vydává a požadované vlastnosti nemá (např. propagace na internetu, návěstní štít – „autoopravna“, falešný údaj o dosaženém vzdělání apod. – např. Vlasta Burian alias MUDr. Kryštof Rozruch</a:t>
            </a:r>
            <a:r>
              <a:rPr lang="cs-CZ" dirty="0" smtClean="0"/>
              <a:t>).</a:t>
            </a:r>
          </a:p>
          <a:p>
            <a:endParaRPr lang="cs-CZ" dirty="0"/>
          </a:p>
          <a:p>
            <a:r>
              <a:rPr lang="cs-CZ" dirty="0"/>
              <a:t>Ale už od dob římského práva platí, že se </a:t>
            </a:r>
            <a:r>
              <a:rPr lang="cs-CZ" i="1" dirty="0"/>
              <a:t>„nezkušenost také považuje za vinu; pokud se někdo přihlásil pást telata nebo opravit nebo vyžehlit šaty, tak on nese odpovědnost za vinu, a pokud z důvodu své nezkušenosti udělá chybu, bude se jednat o jeho vinu, protože se přihlásil k práci, dle názoru Celsia, jako odborník</a:t>
            </a:r>
            <a:r>
              <a:rPr lang="cs-CZ" i="1" dirty="0" smtClean="0"/>
              <a:t>.“</a:t>
            </a:r>
          </a:p>
          <a:p>
            <a:endParaRPr lang="cs-CZ" dirty="0"/>
          </a:p>
          <a:p>
            <a:r>
              <a:rPr lang="cs-CZ" dirty="0"/>
              <a:t>Vzhledem k § 2914 NOZ bude odborník podle § 2950 NOZ odpovídat též za informace a rady poskytnuté svým členem statutárního orgánu (je-li odborník právnickou osobou), zaměstnancem, zmocněncem nebo jiným „pomocníkem“.</a:t>
            </a:r>
          </a:p>
        </p:txBody>
      </p:sp>
    </p:spTree>
    <p:extLst>
      <p:ext uri="{BB962C8B-B14F-4D97-AF65-F5344CB8AC3E}">
        <p14:creationId xmlns:p14="http://schemas.microsoft.com/office/powerpoint/2010/main" val="1938435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7130E77F-4CC7-4B17-8A60-6253F19E7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128857"/>
          </a:xfrm>
          <a:prstGeom prst="rect">
            <a:avLst/>
          </a:prstGeom>
        </p:spPr>
      </p:pic>
      <p:sp>
        <p:nvSpPr>
          <p:cNvPr id="17" name="Obdélník 16">
            <a:extLst>
              <a:ext uri="{FF2B5EF4-FFF2-40B4-BE49-F238E27FC236}">
                <a16:creationId xmlns:a16="http://schemas.microsoft.com/office/drawing/2014/main" xmlns="" id="{A1A25C9A-7305-49E8-8C5F-30F8B03E340F}"/>
              </a:ext>
            </a:extLst>
          </p:cNvPr>
          <p:cNvSpPr/>
          <p:nvPr/>
        </p:nvSpPr>
        <p:spPr>
          <a:xfrm>
            <a:off x="6334299" y="6128857"/>
            <a:ext cx="5857700" cy="729143"/>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19" name="Obrázek 18">
            <a:extLst>
              <a:ext uri="{FF2B5EF4-FFF2-40B4-BE49-F238E27FC236}">
                <a16:creationId xmlns:a16="http://schemas.microsoft.com/office/drawing/2014/main" xmlns="" id="{A21D68A8-673A-4EAE-8C03-F463B2F7D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30141"/>
            <a:ext cx="6392487" cy="729143"/>
          </a:xfrm>
          <a:prstGeom prst="rect">
            <a:avLst/>
          </a:prstGeom>
        </p:spPr>
      </p:pic>
      <p:cxnSp>
        <p:nvCxnSpPr>
          <p:cNvPr id="21" name="Přímá spojnice 20">
            <a:extLst>
              <a:ext uri="{FF2B5EF4-FFF2-40B4-BE49-F238E27FC236}">
                <a16:creationId xmlns:a16="http://schemas.microsoft.com/office/drawing/2014/main" xmlns="" id="{44A6C9F8-49C7-4714-A741-F56A59403EA3}"/>
              </a:ext>
            </a:extLst>
          </p:cNvPr>
          <p:cNvCxnSpPr/>
          <p:nvPr/>
        </p:nvCxnSpPr>
        <p:spPr>
          <a:xfrm>
            <a:off x="5165238" y="6303491"/>
            <a:ext cx="0" cy="369333"/>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23" name="TextovéPole 22">
            <a:extLst>
              <a:ext uri="{FF2B5EF4-FFF2-40B4-BE49-F238E27FC236}">
                <a16:creationId xmlns:a16="http://schemas.microsoft.com/office/drawing/2014/main" xmlns="" id="{04B18583-80CC-41C5-8AC5-FDC7F501938B}"/>
              </a:ext>
            </a:extLst>
          </p:cNvPr>
          <p:cNvSpPr txBox="1"/>
          <p:nvPr/>
        </p:nvSpPr>
        <p:spPr>
          <a:xfrm>
            <a:off x="11153774" y="6303491"/>
            <a:ext cx="1867407" cy="369333"/>
          </a:xfrm>
          <a:prstGeom prst="rect">
            <a:avLst/>
          </a:prstGeom>
          <a:noFill/>
        </p:spPr>
        <p:txBody>
          <a:bodyPr wrap="square" rtlCol="0">
            <a:noAutofit/>
          </a:bodyPr>
          <a:lstStyle/>
          <a:p>
            <a:endParaRPr lang="cs-CZ" b="1" dirty="0">
              <a:solidFill>
                <a:schemeClr val="bg1">
                  <a:alpha val="30000"/>
                </a:schemeClr>
              </a:solidFill>
              <a:ea typeface="Source Sans Pro" panose="020B0503030403020204"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765" y="1219738"/>
            <a:ext cx="4294094" cy="317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372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7130E77F-4CC7-4B17-8A60-6253F19E7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128857"/>
          </a:xfrm>
          <a:prstGeom prst="rect">
            <a:avLst/>
          </a:prstGeom>
        </p:spPr>
      </p:pic>
      <p:sp>
        <p:nvSpPr>
          <p:cNvPr id="29" name="TextovéPole 28">
            <a:extLst>
              <a:ext uri="{FF2B5EF4-FFF2-40B4-BE49-F238E27FC236}">
                <a16:creationId xmlns:a16="http://schemas.microsoft.com/office/drawing/2014/main" xmlns="" id="{BF4F2016-E3A6-498F-A791-33AE9E5E7729}"/>
              </a:ext>
            </a:extLst>
          </p:cNvPr>
          <p:cNvSpPr txBox="1"/>
          <p:nvPr/>
        </p:nvSpPr>
        <p:spPr>
          <a:xfrm>
            <a:off x="5923419" y="3613629"/>
            <a:ext cx="5621655" cy="1829722"/>
          </a:xfrm>
          <a:prstGeom prst="rect">
            <a:avLst/>
          </a:prstGeom>
          <a:noFill/>
        </p:spPr>
        <p:txBody>
          <a:bodyPr wrap="square" rtlCol="0">
            <a:noAutofit/>
          </a:bodyPr>
          <a:lstStyle/>
          <a:p>
            <a:endParaRPr lang="cs-CZ" sz="2000" i="1" dirty="0">
              <a:solidFill>
                <a:schemeClr val="tx1">
                  <a:lumMod val="75000"/>
                  <a:lumOff val="25000"/>
                </a:schemeClr>
              </a:solidFill>
            </a:endParaRPr>
          </a:p>
        </p:txBody>
      </p:sp>
      <p:sp>
        <p:nvSpPr>
          <p:cNvPr id="36" name="TextovéPole 35">
            <a:extLst>
              <a:ext uri="{FF2B5EF4-FFF2-40B4-BE49-F238E27FC236}">
                <a16:creationId xmlns:a16="http://schemas.microsoft.com/office/drawing/2014/main" xmlns="" id="{65EB44AC-B086-4A55-AE4C-65CA4ED63184}"/>
              </a:ext>
            </a:extLst>
          </p:cNvPr>
          <p:cNvSpPr txBox="1"/>
          <p:nvPr/>
        </p:nvSpPr>
        <p:spPr>
          <a:xfrm>
            <a:off x="5923419" y="4401181"/>
            <a:ext cx="5621655" cy="1829722"/>
          </a:xfrm>
          <a:prstGeom prst="rect">
            <a:avLst/>
          </a:prstGeom>
          <a:noFill/>
        </p:spPr>
        <p:txBody>
          <a:bodyPr wrap="square" rtlCol="0">
            <a:noAutofit/>
          </a:bodyPr>
          <a:lstStyle/>
          <a:p>
            <a:endParaRPr lang="cs-CZ" sz="2000" i="1" dirty="0">
              <a:solidFill>
                <a:schemeClr val="tx1">
                  <a:lumMod val="75000"/>
                  <a:lumOff val="25000"/>
                </a:schemeClr>
              </a:solidFill>
            </a:endParaRPr>
          </a:p>
        </p:txBody>
      </p:sp>
      <p:sp>
        <p:nvSpPr>
          <p:cNvPr id="19" name="Obdélník 18">
            <a:extLst>
              <a:ext uri="{FF2B5EF4-FFF2-40B4-BE49-F238E27FC236}">
                <a16:creationId xmlns:a16="http://schemas.microsoft.com/office/drawing/2014/main" xmlns="" id="{514B5FC9-7855-4332-BD5A-FE6F01A2C4F7}"/>
              </a:ext>
            </a:extLst>
          </p:cNvPr>
          <p:cNvSpPr/>
          <p:nvPr/>
        </p:nvSpPr>
        <p:spPr>
          <a:xfrm>
            <a:off x="6334299" y="6128857"/>
            <a:ext cx="5857700" cy="729143"/>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20" name="Obrázek 19">
            <a:extLst>
              <a:ext uri="{FF2B5EF4-FFF2-40B4-BE49-F238E27FC236}">
                <a16:creationId xmlns:a16="http://schemas.microsoft.com/office/drawing/2014/main" xmlns="" id="{99E5835E-AB6E-4CBD-B5F4-DE7A111E1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30141"/>
            <a:ext cx="6392487" cy="729143"/>
          </a:xfrm>
          <a:prstGeom prst="rect">
            <a:avLst/>
          </a:prstGeom>
        </p:spPr>
      </p:pic>
      <p:cxnSp>
        <p:nvCxnSpPr>
          <p:cNvPr id="23" name="Přímá spojnice 22">
            <a:extLst>
              <a:ext uri="{FF2B5EF4-FFF2-40B4-BE49-F238E27FC236}">
                <a16:creationId xmlns:a16="http://schemas.microsoft.com/office/drawing/2014/main" xmlns="" id="{C41BB3F9-C177-475C-B59E-0D6E421E26B7}"/>
              </a:ext>
            </a:extLst>
          </p:cNvPr>
          <p:cNvCxnSpPr/>
          <p:nvPr/>
        </p:nvCxnSpPr>
        <p:spPr>
          <a:xfrm>
            <a:off x="5165238" y="6303491"/>
            <a:ext cx="0" cy="369333"/>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24" name="TextovéPole 23">
            <a:extLst>
              <a:ext uri="{FF2B5EF4-FFF2-40B4-BE49-F238E27FC236}">
                <a16:creationId xmlns:a16="http://schemas.microsoft.com/office/drawing/2014/main" xmlns="" id="{528847A0-F216-4420-936C-814C8DC73C3C}"/>
              </a:ext>
            </a:extLst>
          </p:cNvPr>
          <p:cNvSpPr txBox="1"/>
          <p:nvPr/>
        </p:nvSpPr>
        <p:spPr>
          <a:xfrm>
            <a:off x="5334000" y="6303491"/>
            <a:ext cx="3792340" cy="369333"/>
          </a:xfrm>
          <a:prstGeom prst="rect">
            <a:avLst/>
          </a:prstGeom>
          <a:noFill/>
        </p:spPr>
        <p:txBody>
          <a:bodyPr wrap="square" rtlCol="0">
            <a:noAutofit/>
          </a:bodyPr>
          <a:lstStyle/>
          <a:p>
            <a:endParaRPr lang="cs-CZ" i="1" dirty="0">
              <a:solidFill>
                <a:schemeClr val="bg1">
                  <a:alpha val="80000"/>
                </a:schemeClr>
              </a:solidFill>
              <a:ea typeface="Source Sans Pro Light" panose="020B0403030403020204" pitchFamily="34" charset="0"/>
            </a:endParaRPr>
          </a:p>
        </p:txBody>
      </p:sp>
      <p:sp>
        <p:nvSpPr>
          <p:cNvPr id="2" name="Obdélník 1"/>
          <p:cNvSpPr/>
          <p:nvPr/>
        </p:nvSpPr>
        <p:spPr>
          <a:xfrm>
            <a:off x="179293" y="98612"/>
            <a:ext cx="11824447" cy="5632311"/>
          </a:xfrm>
          <a:prstGeom prst="rect">
            <a:avLst/>
          </a:prstGeom>
        </p:spPr>
        <p:txBody>
          <a:bodyPr wrap="square">
            <a:spAutoFit/>
          </a:bodyPr>
          <a:lstStyle/>
          <a:p>
            <a:pPr algn="just"/>
            <a:r>
              <a:rPr lang="cs-CZ" b="1" dirty="0" smtClean="0"/>
              <a:t>Nyní </a:t>
            </a:r>
            <a:r>
              <a:rPr lang="cs-CZ" b="1" dirty="0"/>
              <a:t>platí § 2914 NOZ kdo při své činnosti použije zmocněnce, zaměstnance nebo jiného pomocníka, nahradí škodu jím způsobenou stejně, jako by ji způsobil sám.</a:t>
            </a:r>
            <a:endParaRPr lang="cs-CZ" dirty="0"/>
          </a:p>
          <a:p>
            <a:pPr algn="just"/>
            <a:r>
              <a:rPr lang="cs-CZ" dirty="0"/>
              <a:t>judikatorně neřešená právní otázka odpovědnosti tzv. pomocníka (zaměstnance, zmocněnce, statutárního zástupce a jinak pověřené osoby) za činnost, kterou provádí pro tzv. principála, tj. osobu, která jej touto činností pověřila či pro ni najala, a to vůči třetím osobám, jimž tímto způsobem vznikne škoda či nemajetková újma. Stěžejním problémem je nejasná dikce současné úpravy, která vyvolává pochyby, zda skutečně došlo k nahrazení výluky obsažené v § 420 odst. 2 obč. zák. z r. 1964 podle něhož  byla škoda způsobena právnickou osobou, anebo fyzickou osobou, když byla způsobena při jejich činnosti těmi, které k této činnosti použili. Tyto osoby samy za škodu takto způsobenou podle tohoto zákona </a:t>
            </a:r>
            <a:r>
              <a:rPr lang="cs-CZ" u="sng" dirty="0"/>
              <a:t>neodpovídaly</a:t>
            </a:r>
            <a:r>
              <a:rPr lang="cs-CZ" dirty="0"/>
              <a:t>; jejich odpovědnost podle pracovněprávních předpisů není tím dotčena (příklad </a:t>
            </a:r>
            <a:r>
              <a:rPr lang="cs-CZ" dirty="0" err="1"/>
              <a:t>zorbing</a:t>
            </a:r>
            <a:r>
              <a:rPr lang="cs-CZ" dirty="0"/>
              <a:t> a zmařené životy).</a:t>
            </a:r>
          </a:p>
          <a:p>
            <a:pPr algn="just"/>
            <a:endParaRPr lang="cs-CZ" dirty="0" smtClean="0"/>
          </a:p>
          <a:p>
            <a:pPr algn="just"/>
            <a:r>
              <a:rPr lang="cs-CZ" dirty="0" smtClean="0"/>
              <a:t>chybí  </a:t>
            </a:r>
            <a:r>
              <a:rPr lang="cs-CZ" b="1" dirty="0"/>
              <a:t>explicitní vyloučení přímé odpovědnosti pomocníka</a:t>
            </a:r>
            <a:r>
              <a:rPr lang="cs-CZ" dirty="0"/>
              <a:t>. Navíc v § 2915 odst. 2 o. z. se jakoby mimochodem objevuje formulace „má-li škůdce hradit škodu způsobenou pomocníkem a vznikla-li povinnost k náhradě také pomocníkovi“, která by nasvědčovala změně úpravy. </a:t>
            </a:r>
          </a:p>
          <a:p>
            <a:pPr algn="just"/>
            <a:r>
              <a:rPr lang="cs-CZ" dirty="0"/>
              <a:t>Problematika odpovědnosti osob vedoucích správní či soudní řízení, poskytujících informaci (např. i formou metodických pokynů) lékařů, sester a pod, otázka limitace dle pracovně-právních předpisů (nejde ale o vztah mezi zaměstnancem a zaměstnavatelem, ale vztah mezi škůdcem a poškozeným), otázka jak řešit u OSVČ (např. lékař) atd. Významné je i u žalob na ochranu osobnosti (např. pasivní legitimace politika, který zásah způsobil při výkonu veřejné moci) a žalob podle zákona č. 82/1998 Sb. (pomocník je prozatím vnímán jako „soukromoprávní pojem“. Nebude jím zřejmě oprávněná úřední osoba vedoucí správní řízení, soudce či jiný pracovník orgánu veřejné moci při výkonu této moci.</a:t>
            </a:r>
          </a:p>
          <a:p>
            <a:r>
              <a:rPr lang="cs-CZ" dirty="0"/>
              <a:t> </a:t>
            </a:r>
          </a:p>
        </p:txBody>
      </p:sp>
    </p:spTree>
    <p:extLst>
      <p:ext uri="{BB962C8B-B14F-4D97-AF65-F5344CB8AC3E}">
        <p14:creationId xmlns:p14="http://schemas.microsoft.com/office/powerpoint/2010/main" val="2166018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7130E77F-4CC7-4B17-8A60-6253F19E7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128857"/>
          </a:xfrm>
          <a:prstGeom prst="rect">
            <a:avLst/>
          </a:prstGeom>
        </p:spPr>
      </p:pic>
      <p:sp>
        <p:nvSpPr>
          <p:cNvPr id="29" name="TextovéPole 28">
            <a:extLst>
              <a:ext uri="{FF2B5EF4-FFF2-40B4-BE49-F238E27FC236}">
                <a16:creationId xmlns:a16="http://schemas.microsoft.com/office/drawing/2014/main" xmlns="" id="{BF4F2016-E3A6-498F-A791-33AE9E5E7729}"/>
              </a:ext>
            </a:extLst>
          </p:cNvPr>
          <p:cNvSpPr txBox="1"/>
          <p:nvPr/>
        </p:nvSpPr>
        <p:spPr>
          <a:xfrm>
            <a:off x="5923419" y="3613629"/>
            <a:ext cx="5621655" cy="1829722"/>
          </a:xfrm>
          <a:prstGeom prst="rect">
            <a:avLst/>
          </a:prstGeom>
          <a:noFill/>
        </p:spPr>
        <p:txBody>
          <a:bodyPr wrap="square" rtlCol="0">
            <a:noAutofit/>
          </a:bodyPr>
          <a:lstStyle/>
          <a:p>
            <a:endParaRPr lang="cs-CZ" sz="2000" i="1" dirty="0">
              <a:solidFill>
                <a:schemeClr val="tx1">
                  <a:lumMod val="75000"/>
                  <a:lumOff val="25000"/>
                </a:schemeClr>
              </a:solidFill>
            </a:endParaRPr>
          </a:p>
        </p:txBody>
      </p:sp>
      <p:sp>
        <p:nvSpPr>
          <p:cNvPr id="36" name="TextovéPole 35">
            <a:extLst>
              <a:ext uri="{FF2B5EF4-FFF2-40B4-BE49-F238E27FC236}">
                <a16:creationId xmlns:a16="http://schemas.microsoft.com/office/drawing/2014/main" xmlns="" id="{65EB44AC-B086-4A55-AE4C-65CA4ED63184}"/>
              </a:ext>
            </a:extLst>
          </p:cNvPr>
          <p:cNvSpPr txBox="1"/>
          <p:nvPr/>
        </p:nvSpPr>
        <p:spPr>
          <a:xfrm>
            <a:off x="5923419" y="4401181"/>
            <a:ext cx="5621655" cy="1829722"/>
          </a:xfrm>
          <a:prstGeom prst="rect">
            <a:avLst/>
          </a:prstGeom>
          <a:noFill/>
        </p:spPr>
        <p:txBody>
          <a:bodyPr wrap="square" rtlCol="0">
            <a:noAutofit/>
          </a:bodyPr>
          <a:lstStyle/>
          <a:p>
            <a:endParaRPr lang="cs-CZ" sz="2000" i="1" dirty="0">
              <a:solidFill>
                <a:schemeClr val="tx1">
                  <a:lumMod val="75000"/>
                  <a:lumOff val="25000"/>
                </a:schemeClr>
              </a:solidFill>
            </a:endParaRPr>
          </a:p>
        </p:txBody>
      </p:sp>
      <p:sp>
        <p:nvSpPr>
          <p:cNvPr id="19" name="Obdélník 18">
            <a:extLst>
              <a:ext uri="{FF2B5EF4-FFF2-40B4-BE49-F238E27FC236}">
                <a16:creationId xmlns:a16="http://schemas.microsoft.com/office/drawing/2014/main" xmlns="" id="{514B5FC9-7855-4332-BD5A-FE6F01A2C4F7}"/>
              </a:ext>
            </a:extLst>
          </p:cNvPr>
          <p:cNvSpPr/>
          <p:nvPr/>
        </p:nvSpPr>
        <p:spPr>
          <a:xfrm>
            <a:off x="6334299" y="6128857"/>
            <a:ext cx="5857700" cy="729143"/>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20" name="Obrázek 19">
            <a:extLst>
              <a:ext uri="{FF2B5EF4-FFF2-40B4-BE49-F238E27FC236}">
                <a16:creationId xmlns:a16="http://schemas.microsoft.com/office/drawing/2014/main" xmlns="" id="{99E5835E-AB6E-4CBD-B5F4-DE7A111E1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30141"/>
            <a:ext cx="6392487" cy="729143"/>
          </a:xfrm>
          <a:prstGeom prst="rect">
            <a:avLst/>
          </a:prstGeom>
        </p:spPr>
      </p:pic>
      <p:cxnSp>
        <p:nvCxnSpPr>
          <p:cNvPr id="23" name="Přímá spojnice 22">
            <a:extLst>
              <a:ext uri="{FF2B5EF4-FFF2-40B4-BE49-F238E27FC236}">
                <a16:creationId xmlns:a16="http://schemas.microsoft.com/office/drawing/2014/main" xmlns="" id="{C41BB3F9-C177-475C-B59E-0D6E421E26B7}"/>
              </a:ext>
            </a:extLst>
          </p:cNvPr>
          <p:cNvCxnSpPr/>
          <p:nvPr/>
        </p:nvCxnSpPr>
        <p:spPr>
          <a:xfrm>
            <a:off x="5165238" y="6303491"/>
            <a:ext cx="0" cy="369333"/>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24" name="TextovéPole 23">
            <a:extLst>
              <a:ext uri="{FF2B5EF4-FFF2-40B4-BE49-F238E27FC236}">
                <a16:creationId xmlns:a16="http://schemas.microsoft.com/office/drawing/2014/main" xmlns="" id="{528847A0-F216-4420-936C-814C8DC73C3C}"/>
              </a:ext>
            </a:extLst>
          </p:cNvPr>
          <p:cNvSpPr txBox="1"/>
          <p:nvPr/>
        </p:nvSpPr>
        <p:spPr>
          <a:xfrm>
            <a:off x="5334000" y="6303491"/>
            <a:ext cx="3792340" cy="369333"/>
          </a:xfrm>
          <a:prstGeom prst="rect">
            <a:avLst/>
          </a:prstGeom>
          <a:noFill/>
        </p:spPr>
        <p:txBody>
          <a:bodyPr wrap="square" rtlCol="0">
            <a:noAutofit/>
          </a:bodyPr>
          <a:lstStyle/>
          <a:p>
            <a:endParaRPr lang="cs-CZ" i="1" dirty="0">
              <a:solidFill>
                <a:schemeClr val="bg1">
                  <a:alpha val="80000"/>
                </a:schemeClr>
              </a:solidFill>
              <a:ea typeface="Source Sans Pro Light" panose="020B0403030403020204" pitchFamily="34" charset="0"/>
            </a:endParaRPr>
          </a:p>
        </p:txBody>
      </p:sp>
      <p:sp>
        <p:nvSpPr>
          <p:cNvPr id="2" name="Obdélník 1"/>
          <p:cNvSpPr/>
          <p:nvPr/>
        </p:nvSpPr>
        <p:spPr>
          <a:xfrm>
            <a:off x="179293" y="98612"/>
            <a:ext cx="11824447" cy="923330"/>
          </a:xfrm>
          <a:prstGeom prst="rect">
            <a:avLst/>
          </a:prstGeom>
        </p:spPr>
        <p:txBody>
          <a:bodyPr wrap="square">
            <a:spAutoFit/>
          </a:bodyPr>
          <a:lstStyle/>
          <a:p>
            <a:pPr algn="just"/>
            <a:endParaRPr lang="cs-CZ" dirty="0" smtClean="0"/>
          </a:p>
          <a:p>
            <a:pPr algn="just"/>
            <a:endParaRPr lang="cs-CZ" dirty="0"/>
          </a:p>
          <a:p>
            <a:pPr algn="just"/>
            <a:r>
              <a:rPr lang="cs-CZ" b="1" dirty="0" smtClean="0"/>
              <a:t>Děkuji Vám za pozornost  a přeji hodně sil při práci s novým občanským zákoníkem!</a:t>
            </a:r>
            <a:endParaRPr lang="cs-CZ" b="1"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5752" y="1357557"/>
            <a:ext cx="2804272" cy="408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001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7130E77F-4CC7-4B17-8A60-6253F19E7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33350"/>
          </a:xfrm>
          <a:prstGeom prst="rect">
            <a:avLst/>
          </a:prstGeom>
        </p:spPr>
      </p:pic>
      <p:pic>
        <p:nvPicPr>
          <p:cNvPr id="3" name="Obrázek 2">
            <a:extLst>
              <a:ext uri="{FF2B5EF4-FFF2-40B4-BE49-F238E27FC236}">
                <a16:creationId xmlns:a16="http://schemas.microsoft.com/office/drawing/2014/main" xmlns="" id="{4E9B1624-A8B6-4CF8-81F6-AEB662AAE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83375"/>
            <a:ext cx="12192000" cy="222250"/>
          </a:xfrm>
          <a:prstGeom prst="rect">
            <a:avLst/>
          </a:prstGeom>
        </p:spPr>
      </p:pic>
      <p:pic>
        <p:nvPicPr>
          <p:cNvPr id="8" name="Obrázek 7">
            <a:extLst>
              <a:ext uri="{FF2B5EF4-FFF2-40B4-BE49-F238E27FC236}">
                <a16:creationId xmlns:a16="http://schemas.microsoft.com/office/drawing/2014/main" xmlns="" id="{F7B7CC76-5B68-4CA6-B7F9-0FED08E81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786459"/>
            <a:ext cx="8439150" cy="3285081"/>
          </a:xfrm>
          <a:prstGeom prst="rect">
            <a:avLst/>
          </a:prstGeom>
        </p:spPr>
      </p:pic>
    </p:spTree>
    <p:extLst>
      <p:ext uri="{BB962C8B-B14F-4D97-AF65-F5344CB8AC3E}">
        <p14:creationId xmlns:p14="http://schemas.microsoft.com/office/powerpoint/2010/main" val="1163861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xmlns="" id="{614934F7-50A3-440B-86AC-FDD2131CDDA0}"/>
              </a:ext>
            </a:extLst>
          </p:cNvPr>
          <p:cNvSpPr/>
          <p:nvPr/>
        </p:nvSpPr>
        <p:spPr>
          <a:xfrm>
            <a:off x="6334299" y="6128857"/>
            <a:ext cx="5857700" cy="729143"/>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7" name="Obrázek 6">
            <a:extLst>
              <a:ext uri="{FF2B5EF4-FFF2-40B4-BE49-F238E27FC236}">
                <a16:creationId xmlns:a16="http://schemas.microsoft.com/office/drawing/2014/main" xmlns="" id="{7130E77F-4CC7-4B17-8A60-6253F19E7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33350"/>
          </a:xfrm>
          <a:prstGeom prst="rect">
            <a:avLst/>
          </a:prstGeom>
        </p:spPr>
      </p:pic>
      <p:pic>
        <p:nvPicPr>
          <p:cNvPr id="9" name="Obrázek 8">
            <a:extLst>
              <a:ext uri="{FF2B5EF4-FFF2-40B4-BE49-F238E27FC236}">
                <a16:creationId xmlns:a16="http://schemas.microsoft.com/office/drawing/2014/main" xmlns="" id="{2A5ECA51-6A54-4D5A-962F-6D9F1B6000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0141"/>
            <a:ext cx="6392487" cy="729143"/>
          </a:xfrm>
          <a:prstGeom prst="rect">
            <a:avLst/>
          </a:prstGeom>
        </p:spPr>
      </p:pic>
      <p:sp>
        <p:nvSpPr>
          <p:cNvPr id="10" name="TextovéPole 9">
            <a:extLst>
              <a:ext uri="{FF2B5EF4-FFF2-40B4-BE49-F238E27FC236}">
                <a16:creationId xmlns:a16="http://schemas.microsoft.com/office/drawing/2014/main" xmlns="" id="{CD139A8B-8D11-4854-8A66-9D7B2CA6D26D}"/>
              </a:ext>
            </a:extLst>
          </p:cNvPr>
          <p:cNvSpPr txBox="1"/>
          <p:nvPr/>
        </p:nvSpPr>
        <p:spPr>
          <a:xfrm>
            <a:off x="2985247" y="6337060"/>
            <a:ext cx="1905000" cy="369333"/>
          </a:xfrm>
          <a:prstGeom prst="rect">
            <a:avLst/>
          </a:prstGeom>
          <a:noFill/>
        </p:spPr>
        <p:txBody>
          <a:bodyPr wrap="square" rtlCol="0">
            <a:spAutoFit/>
          </a:bodyPr>
          <a:lstStyle/>
          <a:p>
            <a:r>
              <a:rPr lang="cs-CZ" dirty="0" smtClean="0">
                <a:solidFill>
                  <a:schemeClr val="bg1">
                    <a:alpha val="80000"/>
                  </a:schemeClr>
                </a:solidFill>
                <a:ea typeface="Source Sans Pro" panose="020B0503030403020204" pitchFamily="34" charset="0"/>
              </a:rPr>
              <a:t>JUDr. David Vláčil</a:t>
            </a:r>
            <a:endParaRPr lang="cs-CZ" dirty="0">
              <a:solidFill>
                <a:schemeClr val="bg1">
                  <a:alpha val="80000"/>
                </a:schemeClr>
              </a:solidFill>
              <a:ea typeface="Source Sans Pro" panose="020B0503030403020204" pitchFamily="34" charset="0"/>
            </a:endParaRPr>
          </a:p>
        </p:txBody>
      </p:sp>
      <p:cxnSp>
        <p:nvCxnSpPr>
          <p:cNvPr id="12" name="Přímá spojnice 11">
            <a:extLst>
              <a:ext uri="{FF2B5EF4-FFF2-40B4-BE49-F238E27FC236}">
                <a16:creationId xmlns:a16="http://schemas.microsoft.com/office/drawing/2014/main" xmlns="" id="{2C27F1FD-75C5-494B-A2CC-D343C7DD5D13}"/>
              </a:ext>
            </a:extLst>
          </p:cNvPr>
          <p:cNvCxnSpPr/>
          <p:nvPr/>
        </p:nvCxnSpPr>
        <p:spPr>
          <a:xfrm>
            <a:off x="5165238" y="6303491"/>
            <a:ext cx="0" cy="369333"/>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xmlns="" id="{FE969A1C-A70F-4809-8587-475665995EFD}"/>
              </a:ext>
            </a:extLst>
          </p:cNvPr>
          <p:cNvSpPr txBox="1"/>
          <p:nvPr/>
        </p:nvSpPr>
        <p:spPr>
          <a:xfrm>
            <a:off x="5334000" y="6303491"/>
            <a:ext cx="3792340" cy="369333"/>
          </a:xfrm>
          <a:prstGeom prst="rect">
            <a:avLst/>
          </a:prstGeom>
          <a:noFill/>
        </p:spPr>
        <p:txBody>
          <a:bodyPr wrap="square" rtlCol="0">
            <a:noAutofit/>
          </a:bodyPr>
          <a:lstStyle/>
          <a:p>
            <a:r>
              <a:rPr lang="cs-CZ" sz="1400" b="1" dirty="0">
                <a:solidFill>
                  <a:schemeClr val="bg1"/>
                </a:solidFill>
              </a:rPr>
              <a:t>Škoda způsobená informací nebo radou</a:t>
            </a:r>
            <a:endParaRPr lang="cs-CZ" sz="1400" dirty="0">
              <a:solidFill>
                <a:schemeClr val="bg1"/>
              </a:solidFill>
            </a:endParaRPr>
          </a:p>
          <a:p>
            <a:endParaRPr lang="cs-CZ" i="1" dirty="0">
              <a:solidFill>
                <a:schemeClr val="bg1">
                  <a:alpha val="80000"/>
                </a:schemeClr>
              </a:solidFill>
              <a:ea typeface="Source Sans Pro Light" panose="020B0403030403020204" pitchFamily="34" charset="0"/>
            </a:endParaRPr>
          </a:p>
        </p:txBody>
      </p:sp>
      <p:sp>
        <p:nvSpPr>
          <p:cNvPr id="14" name="TextovéPole 13">
            <a:extLst>
              <a:ext uri="{FF2B5EF4-FFF2-40B4-BE49-F238E27FC236}">
                <a16:creationId xmlns:a16="http://schemas.microsoft.com/office/drawing/2014/main" xmlns="" id="{D432BA24-BC60-485C-9492-54A874BB8864}"/>
              </a:ext>
            </a:extLst>
          </p:cNvPr>
          <p:cNvSpPr txBox="1"/>
          <p:nvPr/>
        </p:nvSpPr>
        <p:spPr>
          <a:xfrm>
            <a:off x="11153774" y="6303491"/>
            <a:ext cx="1867407" cy="369333"/>
          </a:xfrm>
          <a:prstGeom prst="rect">
            <a:avLst/>
          </a:prstGeom>
          <a:noFill/>
        </p:spPr>
        <p:txBody>
          <a:bodyPr wrap="square" rtlCol="0">
            <a:noAutofit/>
          </a:bodyPr>
          <a:lstStyle/>
          <a:p>
            <a:endParaRPr lang="cs-CZ" b="1" dirty="0">
              <a:solidFill>
                <a:schemeClr val="bg1">
                  <a:alpha val="30000"/>
                </a:schemeClr>
              </a:solidFill>
              <a:ea typeface="Source Sans Pro" panose="020B0503030403020204" pitchFamily="34" charset="0"/>
            </a:endParaRPr>
          </a:p>
        </p:txBody>
      </p:sp>
      <p:sp>
        <p:nvSpPr>
          <p:cNvPr id="15" name="TextovéPole 14">
            <a:extLst>
              <a:ext uri="{FF2B5EF4-FFF2-40B4-BE49-F238E27FC236}">
                <a16:creationId xmlns:a16="http://schemas.microsoft.com/office/drawing/2014/main" xmlns="" id="{8E09ABE8-0E82-4D48-99A4-FFC7A359E520}"/>
              </a:ext>
            </a:extLst>
          </p:cNvPr>
          <p:cNvSpPr txBox="1"/>
          <p:nvPr/>
        </p:nvSpPr>
        <p:spPr>
          <a:xfrm>
            <a:off x="600075" y="696207"/>
            <a:ext cx="7086600" cy="3785652"/>
          </a:xfrm>
          <a:prstGeom prst="rect">
            <a:avLst/>
          </a:prstGeom>
          <a:noFill/>
        </p:spPr>
        <p:txBody>
          <a:bodyPr wrap="square" rtlCol="0">
            <a:spAutoFit/>
          </a:bodyPr>
          <a:lstStyle/>
          <a:p>
            <a:pPr algn="ctr"/>
            <a:r>
              <a:rPr lang="cs-CZ" sz="4000" b="1" dirty="0"/>
              <a:t>§ 2950 </a:t>
            </a:r>
            <a:r>
              <a:rPr lang="cs-CZ" sz="4000" dirty="0" smtClean="0"/>
              <a:t>NOZ</a:t>
            </a:r>
            <a:endParaRPr lang="cs-CZ" sz="4000" dirty="0"/>
          </a:p>
          <a:p>
            <a:pPr algn="ctr"/>
            <a:r>
              <a:rPr lang="cs-CZ" sz="4000" b="1" dirty="0"/>
              <a:t>Škoda způsobená informací nebo </a:t>
            </a:r>
            <a:r>
              <a:rPr lang="cs-CZ" sz="4000" b="1" dirty="0" smtClean="0"/>
              <a:t>radou</a:t>
            </a:r>
          </a:p>
          <a:p>
            <a:pPr algn="ctr"/>
            <a:endParaRPr lang="cs-CZ" sz="4000" b="1" dirty="0"/>
          </a:p>
          <a:p>
            <a:pPr algn="ctr"/>
            <a:endParaRPr lang="cs-CZ" sz="4000" dirty="0"/>
          </a:p>
          <a:p>
            <a:endParaRPr lang="cs-CZ" sz="4000" b="1" dirty="0">
              <a:solidFill>
                <a:schemeClr val="tx1">
                  <a:lumMod val="75000"/>
                  <a:lumOff val="25000"/>
                </a:schemeClr>
              </a:solidFill>
              <a:ea typeface="Source Sans Pro" panose="020B0503030403020204" pitchFamily="34" charset="0"/>
            </a:endParaRPr>
          </a:p>
        </p:txBody>
      </p:sp>
      <p:sp>
        <p:nvSpPr>
          <p:cNvPr id="16" name="TextovéPole 15">
            <a:extLst>
              <a:ext uri="{FF2B5EF4-FFF2-40B4-BE49-F238E27FC236}">
                <a16:creationId xmlns:a16="http://schemas.microsoft.com/office/drawing/2014/main" xmlns="" id="{05F7706F-8581-412C-B0DC-EACFD30F45AF}"/>
              </a:ext>
            </a:extLst>
          </p:cNvPr>
          <p:cNvSpPr txBox="1"/>
          <p:nvPr/>
        </p:nvSpPr>
        <p:spPr>
          <a:xfrm>
            <a:off x="600075" y="2895600"/>
            <a:ext cx="6124575" cy="830997"/>
          </a:xfrm>
          <a:prstGeom prst="rect">
            <a:avLst/>
          </a:prstGeom>
          <a:noFill/>
        </p:spPr>
        <p:txBody>
          <a:bodyPr wrap="square" rtlCol="0">
            <a:spAutoFit/>
          </a:bodyPr>
          <a:lstStyle/>
          <a:p>
            <a:pPr algn="ctr"/>
            <a:r>
              <a:rPr lang="cs-CZ" sz="2400" dirty="0"/>
              <a:t>I hlupák, mlčí-li, za moudrého je brán, rozumně vypadají ústa </a:t>
            </a:r>
            <a:r>
              <a:rPr lang="cs-CZ" sz="2400" dirty="0" smtClean="0"/>
              <a:t>zavřená (Bible)</a:t>
            </a:r>
            <a:endParaRPr lang="cs-CZ" sz="2400" i="1" dirty="0">
              <a:solidFill>
                <a:schemeClr val="tx1">
                  <a:lumMod val="75000"/>
                  <a:lumOff val="25000"/>
                </a:schemeClr>
              </a:solidFill>
            </a:endParaRPr>
          </a:p>
        </p:txBody>
      </p:sp>
      <p:cxnSp>
        <p:nvCxnSpPr>
          <p:cNvPr id="18" name="Přímá spojnice 17">
            <a:extLst>
              <a:ext uri="{FF2B5EF4-FFF2-40B4-BE49-F238E27FC236}">
                <a16:creationId xmlns:a16="http://schemas.microsoft.com/office/drawing/2014/main" xmlns="" id="{F47FF01D-2FC0-459D-AD2C-D3A14A770BFD}"/>
              </a:ext>
            </a:extLst>
          </p:cNvPr>
          <p:cNvCxnSpPr/>
          <p:nvPr/>
        </p:nvCxnSpPr>
        <p:spPr>
          <a:xfrm>
            <a:off x="714375" y="2733675"/>
            <a:ext cx="1171575" cy="0"/>
          </a:xfrm>
          <a:prstGeom prst="line">
            <a:avLst/>
          </a:prstGeom>
          <a:ln w="25400">
            <a:solidFill>
              <a:srgbClr val="C1C1C1"/>
            </a:solidFill>
          </a:ln>
        </p:spPr>
        <p:style>
          <a:lnRef idx="1">
            <a:schemeClr val="accent1"/>
          </a:lnRef>
          <a:fillRef idx="0">
            <a:schemeClr val="accent1"/>
          </a:fillRef>
          <a:effectRef idx="0">
            <a:schemeClr val="accent1"/>
          </a:effectRef>
          <a:fontRef idx="minor">
            <a:schemeClr val="tx1"/>
          </a:fontRef>
        </p:style>
      </p:cxnSp>
      <p:sp>
        <p:nvSpPr>
          <p:cNvPr id="3" name="AutoShape 6" descr="paragraf | Q-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36553">
            <a:off x="8028195" y="2533182"/>
            <a:ext cx="2304088" cy="20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44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7130E77F-4CC7-4B17-8A60-6253F19E7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127574"/>
          </a:xfrm>
          <a:prstGeom prst="rect">
            <a:avLst/>
          </a:prstGeom>
        </p:spPr>
      </p:pic>
      <p:sp>
        <p:nvSpPr>
          <p:cNvPr id="15" name="TextovéPole 14">
            <a:extLst>
              <a:ext uri="{FF2B5EF4-FFF2-40B4-BE49-F238E27FC236}">
                <a16:creationId xmlns:a16="http://schemas.microsoft.com/office/drawing/2014/main" xmlns="" id="{8E09ABE8-0E82-4D48-99A4-FFC7A359E520}"/>
              </a:ext>
            </a:extLst>
          </p:cNvPr>
          <p:cNvSpPr txBox="1"/>
          <p:nvPr/>
        </p:nvSpPr>
        <p:spPr>
          <a:xfrm>
            <a:off x="322729" y="197224"/>
            <a:ext cx="11429999" cy="5755422"/>
          </a:xfrm>
          <a:prstGeom prst="rect">
            <a:avLst/>
          </a:prstGeom>
          <a:noFill/>
        </p:spPr>
        <p:txBody>
          <a:bodyPr wrap="square" rtlCol="0">
            <a:spAutoFit/>
          </a:bodyPr>
          <a:lstStyle/>
          <a:p>
            <a:pPr algn="ctr"/>
            <a:r>
              <a:rPr lang="cs-CZ" sz="1600" b="1" dirty="0">
                <a:solidFill>
                  <a:srgbClr val="FF0000"/>
                </a:solidFill>
              </a:rPr>
              <a:t>§ 2950 zákona č. 89/2012 Sb., obč. zákoník (dále jen „NOZ</a:t>
            </a:r>
            <a:r>
              <a:rPr lang="cs-CZ" sz="1600" b="1" dirty="0" smtClean="0">
                <a:solidFill>
                  <a:srgbClr val="FF0000"/>
                </a:solidFill>
              </a:rPr>
              <a:t>“) Škoda </a:t>
            </a:r>
            <a:r>
              <a:rPr lang="cs-CZ" sz="1600" b="1" dirty="0">
                <a:solidFill>
                  <a:srgbClr val="FF0000"/>
                </a:solidFill>
              </a:rPr>
              <a:t>způsobená informací nebo </a:t>
            </a:r>
            <a:r>
              <a:rPr lang="cs-CZ" sz="1600" b="1" dirty="0" smtClean="0">
                <a:solidFill>
                  <a:srgbClr val="FF0000"/>
                </a:solidFill>
              </a:rPr>
              <a:t>radou</a:t>
            </a:r>
          </a:p>
          <a:p>
            <a:pPr algn="ctr"/>
            <a:endParaRPr lang="cs-CZ" sz="1600" b="1" dirty="0">
              <a:solidFill>
                <a:srgbClr val="FF0000"/>
              </a:solidFill>
            </a:endParaRPr>
          </a:p>
          <a:p>
            <a:r>
              <a:rPr lang="cs-CZ" sz="1600" b="1" dirty="0">
                <a:solidFill>
                  <a:srgbClr val="FF0000"/>
                </a:solidFill>
              </a:rPr>
              <a:t>1)</a:t>
            </a:r>
            <a:r>
              <a:rPr lang="cs-CZ" sz="1600" b="1" dirty="0"/>
              <a:t> Kdo se </a:t>
            </a:r>
            <a:r>
              <a:rPr lang="cs-CZ" sz="1600" b="1" i="1" u="sng" dirty="0"/>
              <a:t>hlásí</a:t>
            </a:r>
            <a:r>
              <a:rPr lang="cs-CZ" sz="1600" b="1" dirty="0"/>
              <a:t> jako </a:t>
            </a:r>
            <a:r>
              <a:rPr lang="cs-CZ" sz="1600" b="1" i="1" u="sng" dirty="0"/>
              <a:t>příslušník určitého stavu nebo povolání</a:t>
            </a:r>
            <a:r>
              <a:rPr lang="cs-CZ" sz="1600" b="1" dirty="0"/>
              <a:t> k odbornému výkonu nebo jinak </a:t>
            </a:r>
            <a:r>
              <a:rPr lang="cs-CZ" sz="1600" b="1" i="1" u="sng" dirty="0"/>
              <a:t>vystupuje jako odborník</a:t>
            </a:r>
            <a:r>
              <a:rPr lang="cs-CZ" sz="1600" b="1" dirty="0"/>
              <a:t>, nahradí škodu, způsobí-li ji </a:t>
            </a:r>
            <a:r>
              <a:rPr lang="cs-CZ" sz="1600" b="1" i="1" u="sng" dirty="0"/>
              <a:t>neúplnou nebo nesprávnou informací</a:t>
            </a:r>
            <a:r>
              <a:rPr lang="cs-CZ" sz="1600" b="1" dirty="0"/>
              <a:t> nebo </a:t>
            </a:r>
            <a:r>
              <a:rPr lang="cs-CZ" sz="1600" b="1" i="1" u="sng" dirty="0"/>
              <a:t>škodlivou radou</a:t>
            </a:r>
            <a:r>
              <a:rPr lang="cs-CZ" sz="1600" b="1" dirty="0"/>
              <a:t> danou </a:t>
            </a:r>
            <a:r>
              <a:rPr lang="cs-CZ" sz="1600" b="1" i="1" dirty="0"/>
              <a:t>za </a:t>
            </a:r>
            <a:r>
              <a:rPr lang="cs-CZ" sz="1600" b="1" i="1" u="sng" dirty="0"/>
              <a:t>odměnu</a:t>
            </a:r>
            <a:r>
              <a:rPr lang="cs-CZ" sz="1600" b="1" dirty="0"/>
              <a:t> v záležitosti </a:t>
            </a:r>
            <a:r>
              <a:rPr lang="cs-CZ" sz="1600" b="1" i="1" u="sng" dirty="0"/>
              <a:t>svého vědění nebo dovednosti</a:t>
            </a:r>
            <a:r>
              <a:rPr lang="cs-CZ" sz="1600" b="1" dirty="0"/>
              <a:t>. </a:t>
            </a:r>
            <a:r>
              <a:rPr lang="cs-CZ" sz="1600" b="1" dirty="0">
                <a:solidFill>
                  <a:srgbClr val="FF0000"/>
                </a:solidFill>
              </a:rPr>
              <a:t>2)</a:t>
            </a:r>
            <a:r>
              <a:rPr lang="cs-CZ" sz="1600" b="1" dirty="0"/>
              <a:t> </a:t>
            </a:r>
            <a:r>
              <a:rPr lang="cs-CZ" sz="1600" b="1" i="1" u="sng" dirty="0"/>
              <a:t>Jinak</a:t>
            </a:r>
            <a:r>
              <a:rPr lang="cs-CZ" sz="1600" b="1" dirty="0"/>
              <a:t> se hradí jen škoda, kterou </a:t>
            </a:r>
            <a:r>
              <a:rPr lang="cs-CZ" sz="1600" b="1" i="1" u="sng" dirty="0"/>
              <a:t>někdo</a:t>
            </a:r>
            <a:r>
              <a:rPr lang="cs-CZ" sz="1600" b="1" dirty="0"/>
              <a:t> informací nebo radou způsobil </a:t>
            </a:r>
            <a:r>
              <a:rPr lang="cs-CZ" sz="1600" b="1" i="1" dirty="0"/>
              <a:t>vědomě</a:t>
            </a:r>
            <a:r>
              <a:rPr lang="cs-CZ" sz="1600" b="1" dirty="0"/>
              <a:t>.</a:t>
            </a:r>
            <a:endParaRPr lang="cs-CZ" sz="1600" dirty="0"/>
          </a:p>
          <a:p>
            <a:endParaRPr lang="cs-CZ" sz="1600" dirty="0" smtClean="0"/>
          </a:p>
          <a:p>
            <a:pPr algn="just"/>
            <a:r>
              <a:rPr lang="cs-CZ" sz="1600" dirty="0" smtClean="0"/>
              <a:t>-</a:t>
            </a:r>
            <a:r>
              <a:rPr lang="cs-CZ" sz="1600" dirty="0"/>
              <a:t>novinka při rekodifikaci </a:t>
            </a:r>
            <a:r>
              <a:rPr lang="cs-CZ" sz="1600" dirty="0" err="1"/>
              <a:t>soukr</a:t>
            </a:r>
            <a:r>
              <a:rPr lang="cs-CZ" sz="1600" dirty="0"/>
              <a:t>. práva (římské právo Koldín, OZO z r. 1811, </a:t>
            </a:r>
            <a:r>
              <a:rPr lang="cs-CZ" sz="1600" b="1" dirty="0" smtClean="0"/>
              <a:t>x </a:t>
            </a:r>
            <a:r>
              <a:rPr lang="cs-CZ" sz="1600" dirty="0" smtClean="0"/>
              <a:t>OZ </a:t>
            </a:r>
            <a:r>
              <a:rPr lang="cs-CZ" sz="1600" dirty="0"/>
              <a:t>1950 a 1964 neupravovaly) předobraz v § 1300 OZO, který upravoval odpovědnost „znalců“: </a:t>
            </a:r>
            <a:r>
              <a:rPr lang="cs-CZ" sz="1600" i="1" dirty="0"/>
              <a:t>„Znalec je odpovědný tehdy, dá-li nedopatřením za odměnu škodlivou radu ve věcech svého umění nebo vědy. Jinak odpovídá rádce za škodu, kterou udělením rady jinému způsobil vědomě.“ </a:t>
            </a:r>
            <a:endParaRPr lang="cs-CZ" sz="1600" dirty="0"/>
          </a:p>
          <a:p>
            <a:endParaRPr lang="cs-CZ" sz="1600" dirty="0" smtClean="0"/>
          </a:p>
          <a:p>
            <a:r>
              <a:rPr lang="cs-CZ" sz="1600" dirty="0" smtClean="0"/>
              <a:t>Dvě </a:t>
            </a:r>
            <a:r>
              <a:rPr lang="cs-CZ" sz="1600" dirty="0"/>
              <a:t>zvláštní skutk. podstaty k náhradě škody způsobené informací či radou (</a:t>
            </a:r>
            <a:r>
              <a:rPr lang="cs-CZ" sz="1600" dirty="0" err="1"/>
              <a:t>spec</a:t>
            </a:r>
            <a:r>
              <a:rPr lang="cs-CZ" sz="1600" dirty="0"/>
              <a:t>. 1 věta, obecná 2 věta), jde ale o ustanovení </a:t>
            </a:r>
            <a:r>
              <a:rPr lang="cs-CZ" sz="1600" dirty="0" smtClean="0"/>
              <a:t>doplňkové.</a:t>
            </a:r>
          </a:p>
          <a:p>
            <a:endParaRPr lang="cs-CZ" sz="1600" b="1" dirty="0">
              <a:solidFill>
                <a:schemeClr val="bg2">
                  <a:lumMod val="25000"/>
                </a:schemeClr>
              </a:solidFill>
              <a:ea typeface="Source Sans Pro" panose="020B0503030403020204" pitchFamily="34" charset="0"/>
            </a:endParaRPr>
          </a:p>
          <a:p>
            <a:pPr algn="just"/>
            <a:r>
              <a:rPr lang="cs-CZ" sz="1600" b="1" u="sng" dirty="0"/>
              <a:t>Cíl:</a:t>
            </a:r>
            <a:r>
              <a:rPr lang="cs-CZ" sz="1600" dirty="0"/>
              <a:t> posílení postavení poškozeného tam, kde nepomohou jiné právní předpisy [např. § 24 zákona o advokacii, soud. exekutoři, daň. poradci, notáři, atd., vztah obecného a zvláštního předpisu a ještě vztah obecného a zvláštní skutk. podstaty v obecném předpisu  </a:t>
            </a:r>
            <a:r>
              <a:rPr lang="cs-CZ" sz="1600" b="1" dirty="0"/>
              <a:t>x </a:t>
            </a:r>
            <a:r>
              <a:rPr lang="cs-CZ" sz="1600" dirty="0"/>
              <a:t>ale § 2950 NOZ by se vztahoval na advokáta, pokud by radil jinému, než svému klientovi. NOZ má další podrobnější úpravu pro případ zásahů do absolutního práva nebo v případě specifické smluvní odpovědnosti, která bude mít přednost].</a:t>
            </a:r>
          </a:p>
          <a:p>
            <a:pPr algn="just"/>
            <a:r>
              <a:rPr lang="cs-CZ" sz="1600" dirty="0"/>
              <a:t>Jiné zvláštní předpisy - zákon o zdravotních službách a další  upravují požadavky na kvalitu rady v rámci povinnosti poskytovat zdravotní služby na náležité odborné úrovni (tzv. lege </a:t>
            </a:r>
            <a:r>
              <a:rPr lang="cs-CZ" sz="1600" dirty="0" err="1"/>
              <a:t>artis</a:t>
            </a:r>
            <a:r>
              <a:rPr lang="cs-CZ" sz="1600" dirty="0"/>
              <a:t>), jejíž porušení zakládá zvláštní odpovědnost; svébytnou kategorií odvíjející se od dostatečné informovanosti pacienta je tzv. informovaný souhlas</a:t>
            </a:r>
            <a:r>
              <a:rPr lang="cs-CZ" sz="1600" dirty="0" smtClean="0"/>
              <a:t>.</a:t>
            </a:r>
          </a:p>
          <a:p>
            <a:endParaRPr lang="cs-CZ" sz="1600" dirty="0"/>
          </a:p>
          <a:p>
            <a:pPr algn="just"/>
            <a:r>
              <a:rPr lang="cs-CZ" sz="1600" dirty="0"/>
              <a:t>Nesprávné informace při výkonu veřejné moci řeší zák. č. 82/1998 Sb. (odpovídá stát/ÚSC, buď z titulu NÚP nebo z nezákonného rozhodnutí</a:t>
            </a:r>
            <a:r>
              <a:rPr lang="cs-CZ" sz="1600" dirty="0" smtClean="0"/>
              <a:t>).</a:t>
            </a:r>
            <a:endParaRPr lang="cs-CZ" sz="1600" dirty="0"/>
          </a:p>
          <a:p>
            <a:endParaRPr lang="cs-CZ" sz="1600" b="1" dirty="0">
              <a:solidFill>
                <a:schemeClr val="bg2">
                  <a:lumMod val="25000"/>
                </a:schemeClr>
              </a:solidFill>
              <a:ea typeface="Source Sans Pro" panose="020B0503030403020204" pitchFamily="34" charset="0"/>
            </a:endParaRPr>
          </a:p>
        </p:txBody>
      </p:sp>
      <p:sp>
        <p:nvSpPr>
          <p:cNvPr id="9" name="Obdélník 8">
            <a:extLst>
              <a:ext uri="{FF2B5EF4-FFF2-40B4-BE49-F238E27FC236}">
                <a16:creationId xmlns:a16="http://schemas.microsoft.com/office/drawing/2014/main" xmlns="" id="{782E6862-9BA8-4ABB-A642-8BA13AEF9959}"/>
              </a:ext>
            </a:extLst>
          </p:cNvPr>
          <p:cNvSpPr/>
          <p:nvPr/>
        </p:nvSpPr>
        <p:spPr>
          <a:xfrm>
            <a:off x="6334299" y="6128857"/>
            <a:ext cx="5857700" cy="729143"/>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10" name="Obrázek 9">
            <a:extLst>
              <a:ext uri="{FF2B5EF4-FFF2-40B4-BE49-F238E27FC236}">
                <a16:creationId xmlns:a16="http://schemas.microsoft.com/office/drawing/2014/main" xmlns="" id="{ADAAD82D-6FF3-45E2-8E5D-46C9A6A4C6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30141"/>
            <a:ext cx="6392487" cy="729143"/>
          </a:xfrm>
          <a:prstGeom prst="rect">
            <a:avLst/>
          </a:prstGeom>
        </p:spPr>
      </p:pic>
      <p:cxnSp>
        <p:nvCxnSpPr>
          <p:cNvPr id="12" name="Přímá spojnice 11">
            <a:extLst>
              <a:ext uri="{FF2B5EF4-FFF2-40B4-BE49-F238E27FC236}">
                <a16:creationId xmlns:a16="http://schemas.microsoft.com/office/drawing/2014/main" xmlns="" id="{6C3F5642-0332-46B9-A9AB-AB6F957052E9}"/>
              </a:ext>
            </a:extLst>
          </p:cNvPr>
          <p:cNvCxnSpPr/>
          <p:nvPr/>
        </p:nvCxnSpPr>
        <p:spPr>
          <a:xfrm>
            <a:off x="5165238" y="6303491"/>
            <a:ext cx="0" cy="369333"/>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14" name="TextovéPole 13">
            <a:extLst>
              <a:ext uri="{FF2B5EF4-FFF2-40B4-BE49-F238E27FC236}">
                <a16:creationId xmlns:a16="http://schemas.microsoft.com/office/drawing/2014/main" xmlns="" id="{B0BE4B26-66A1-4046-B7A0-64F5B45CB429}"/>
              </a:ext>
            </a:extLst>
          </p:cNvPr>
          <p:cNvSpPr txBox="1"/>
          <p:nvPr/>
        </p:nvSpPr>
        <p:spPr>
          <a:xfrm>
            <a:off x="11153774" y="6303491"/>
            <a:ext cx="1867407" cy="369333"/>
          </a:xfrm>
          <a:prstGeom prst="rect">
            <a:avLst/>
          </a:prstGeom>
          <a:noFill/>
        </p:spPr>
        <p:txBody>
          <a:bodyPr wrap="square" rtlCol="0">
            <a:noAutofit/>
          </a:bodyPr>
          <a:lstStyle/>
          <a:p>
            <a:endParaRPr lang="cs-CZ" b="1" dirty="0">
              <a:solidFill>
                <a:schemeClr val="bg1">
                  <a:alpha val="30000"/>
                </a:schemeClr>
              </a:solidFill>
              <a:ea typeface="Source Sans Pro" panose="020B0503030403020204" pitchFamily="34" charset="0"/>
            </a:endParaRPr>
          </a:p>
        </p:txBody>
      </p:sp>
    </p:spTree>
    <p:extLst>
      <p:ext uri="{BB962C8B-B14F-4D97-AF65-F5344CB8AC3E}">
        <p14:creationId xmlns:p14="http://schemas.microsoft.com/office/powerpoint/2010/main" val="4233111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7130E77F-4CC7-4B17-8A60-6253F19E7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127574"/>
          </a:xfrm>
          <a:prstGeom prst="rect">
            <a:avLst/>
          </a:prstGeom>
        </p:spPr>
      </p:pic>
      <p:sp>
        <p:nvSpPr>
          <p:cNvPr id="9" name="Obdélník 8">
            <a:extLst>
              <a:ext uri="{FF2B5EF4-FFF2-40B4-BE49-F238E27FC236}">
                <a16:creationId xmlns:a16="http://schemas.microsoft.com/office/drawing/2014/main" xmlns="" id="{782E6862-9BA8-4ABB-A642-8BA13AEF9959}"/>
              </a:ext>
            </a:extLst>
          </p:cNvPr>
          <p:cNvSpPr/>
          <p:nvPr/>
        </p:nvSpPr>
        <p:spPr>
          <a:xfrm>
            <a:off x="6334299" y="6128857"/>
            <a:ext cx="5857700" cy="729143"/>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10" name="Obrázek 9">
            <a:extLst>
              <a:ext uri="{FF2B5EF4-FFF2-40B4-BE49-F238E27FC236}">
                <a16:creationId xmlns:a16="http://schemas.microsoft.com/office/drawing/2014/main" xmlns="" id="{ADAAD82D-6FF3-45E2-8E5D-46C9A6A4C6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30141"/>
            <a:ext cx="6392487" cy="729143"/>
          </a:xfrm>
          <a:prstGeom prst="rect">
            <a:avLst/>
          </a:prstGeom>
        </p:spPr>
      </p:pic>
      <p:cxnSp>
        <p:nvCxnSpPr>
          <p:cNvPr id="12" name="Přímá spojnice 11">
            <a:extLst>
              <a:ext uri="{FF2B5EF4-FFF2-40B4-BE49-F238E27FC236}">
                <a16:creationId xmlns:a16="http://schemas.microsoft.com/office/drawing/2014/main" xmlns="" id="{6C3F5642-0332-46B9-A9AB-AB6F957052E9}"/>
              </a:ext>
            </a:extLst>
          </p:cNvPr>
          <p:cNvCxnSpPr/>
          <p:nvPr/>
        </p:nvCxnSpPr>
        <p:spPr>
          <a:xfrm>
            <a:off x="5165238" y="6303491"/>
            <a:ext cx="0" cy="369333"/>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14" name="TextovéPole 13">
            <a:extLst>
              <a:ext uri="{FF2B5EF4-FFF2-40B4-BE49-F238E27FC236}">
                <a16:creationId xmlns:a16="http://schemas.microsoft.com/office/drawing/2014/main" xmlns="" id="{B0BE4B26-66A1-4046-B7A0-64F5B45CB429}"/>
              </a:ext>
            </a:extLst>
          </p:cNvPr>
          <p:cNvSpPr txBox="1"/>
          <p:nvPr/>
        </p:nvSpPr>
        <p:spPr>
          <a:xfrm>
            <a:off x="11153774" y="6303491"/>
            <a:ext cx="1867407" cy="369333"/>
          </a:xfrm>
          <a:prstGeom prst="rect">
            <a:avLst/>
          </a:prstGeom>
          <a:noFill/>
        </p:spPr>
        <p:txBody>
          <a:bodyPr wrap="square" rtlCol="0">
            <a:noAutofit/>
          </a:bodyPr>
          <a:lstStyle/>
          <a:p>
            <a:endParaRPr lang="cs-CZ" b="1" dirty="0">
              <a:solidFill>
                <a:schemeClr val="bg1">
                  <a:alpha val="30000"/>
                </a:schemeClr>
              </a:solidFill>
              <a:ea typeface="Source Sans Pro" panose="020B0503030403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230" y="958837"/>
            <a:ext cx="6928284" cy="42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966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7130E77F-4CC7-4B17-8A60-6253F19E7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127574"/>
          </a:xfrm>
          <a:prstGeom prst="rect">
            <a:avLst/>
          </a:prstGeom>
        </p:spPr>
      </p:pic>
      <p:sp>
        <p:nvSpPr>
          <p:cNvPr id="13" name="Obdélník 12">
            <a:extLst>
              <a:ext uri="{FF2B5EF4-FFF2-40B4-BE49-F238E27FC236}">
                <a16:creationId xmlns:a16="http://schemas.microsoft.com/office/drawing/2014/main" xmlns="" id="{9B5E7B47-713C-4B95-B0C4-1F746600D25A}"/>
              </a:ext>
            </a:extLst>
          </p:cNvPr>
          <p:cNvSpPr/>
          <p:nvPr/>
        </p:nvSpPr>
        <p:spPr>
          <a:xfrm>
            <a:off x="6334299" y="6128857"/>
            <a:ext cx="5857700" cy="729143"/>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14" name="Obrázek 13">
            <a:extLst>
              <a:ext uri="{FF2B5EF4-FFF2-40B4-BE49-F238E27FC236}">
                <a16:creationId xmlns:a16="http://schemas.microsoft.com/office/drawing/2014/main" xmlns="" id="{DD6175A8-DD8C-496E-BCD4-E5818F188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30141"/>
            <a:ext cx="6392487" cy="729143"/>
          </a:xfrm>
          <a:prstGeom prst="rect">
            <a:avLst/>
          </a:prstGeom>
        </p:spPr>
      </p:pic>
      <p:cxnSp>
        <p:nvCxnSpPr>
          <p:cNvPr id="18" name="Přímá spojnice 17">
            <a:extLst>
              <a:ext uri="{FF2B5EF4-FFF2-40B4-BE49-F238E27FC236}">
                <a16:creationId xmlns:a16="http://schemas.microsoft.com/office/drawing/2014/main" xmlns="" id="{2517FA4F-17D6-4D83-8991-493908C3F273}"/>
              </a:ext>
            </a:extLst>
          </p:cNvPr>
          <p:cNvCxnSpPr/>
          <p:nvPr/>
        </p:nvCxnSpPr>
        <p:spPr>
          <a:xfrm>
            <a:off x="5165238" y="6303491"/>
            <a:ext cx="0" cy="369333"/>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xmlns="" id="{1E7451B8-E955-442C-A098-35A9B79B3D6A}"/>
              </a:ext>
            </a:extLst>
          </p:cNvPr>
          <p:cNvSpPr txBox="1"/>
          <p:nvPr/>
        </p:nvSpPr>
        <p:spPr>
          <a:xfrm>
            <a:off x="5334000" y="6303491"/>
            <a:ext cx="3792340" cy="369333"/>
          </a:xfrm>
          <a:prstGeom prst="rect">
            <a:avLst/>
          </a:prstGeom>
          <a:noFill/>
        </p:spPr>
        <p:txBody>
          <a:bodyPr wrap="square" rtlCol="0">
            <a:noAutofit/>
          </a:bodyPr>
          <a:lstStyle/>
          <a:p>
            <a:endParaRPr lang="cs-CZ" i="1" dirty="0">
              <a:solidFill>
                <a:schemeClr val="bg1">
                  <a:alpha val="80000"/>
                </a:schemeClr>
              </a:solidFill>
              <a:ea typeface="Source Sans Pro Light" panose="020B0403030403020204" pitchFamily="34" charset="0"/>
            </a:endParaRPr>
          </a:p>
        </p:txBody>
      </p:sp>
      <p:sp>
        <p:nvSpPr>
          <p:cNvPr id="24" name="TextovéPole 23">
            <a:extLst>
              <a:ext uri="{FF2B5EF4-FFF2-40B4-BE49-F238E27FC236}">
                <a16:creationId xmlns:a16="http://schemas.microsoft.com/office/drawing/2014/main" xmlns="" id="{B974B032-89D2-49FC-B009-F2B4F185EF0F}"/>
              </a:ext>
            </a:extLst>
          </p:cNvPr>
          <p:cNvSpPr txBox="1"/>
          <p:nvPr/>
        </p:nvSpPr>
        <p:spPr>
          <a:xfrm>
            <a:off x="11153774" y="6303491"/>
            <a:ext cx="1867407" cy="369333"/>
          </a:xfrm>
          <a:prstGeom prst="rect">
            <a:avLst/>
          </a:prstGeom>
          <a:noFill/>
        </p:spPr>
        <p:txBody>
          <a:bodyPr wrap="square" rtlCol="0">
            <a:noAutofit/>
          </a:bodyPr>
          <a:lstStyle/>
          <a:p>
            <a:endParaRPr lang="cs-CZ" b="1" dirty="0">
              <a:solidFill>
                <a:schemeClr val="bg1">
                  <a:alpha val="30000"/>
                </a:schemeClr>
              </a:solidFill>
              <a:ea typeface="Source Sans Pro" panose="020B0503030403020204" pitchFamily="34" charset="0"/>
            </a:endParaRPr>
          </a:p>
        </p:txBody>
      </p:sp>
      <p:sp>
        <p:nvSpPr>
          <p:cNvPr id="2" name="Obdélník 1"/>
          <p:cNvSpPr/>
          <p:nvPr/>
        </p:nvSpPr>
        <p:spPr>
          <a:xfrm>
            <a:off x="349624" y="251011"/>
            <a:ext cx="11358282" cy="5355312"/>
          </a:xfrm>
          <a:prstGeom prst="rect">
            <a:avLst/>
          </a:prstGeom>
        </p:spPr>
        <p:txBody>
          <a:bodyPr wrap="square">
            <a:spAutoFit/>
          </a:bodyPr>
          <a:lstStyle/>
          <a:p>
            <a:endParaRPr lang="cs-CZ" dirty="0" smtClean="0"/>
          </a:p>
          <a:p>
            <a:pPr algn="just"/>
            <a:r>
              <a:rPr lang="cs-CZ" dirty="0" smtClean="0"/>
              <a:t>škůdci </a:t>
            </a:r>
            <a:r>
              <a:rPr lang="cs-CZ" dirty="0"/>
              <a:t>neodpovídají za každou majetkovou újmu, která někomu vznikne v důsledku nesprávné rady, doporučení nebo informace </a:t>
            </a:r>
            <a:r>
              <a:rPr lang="cs-CZ" b="1" dirty="0"/>
              <a:t>x </a:t>
            </a:r>
            <a:r>
              <a:rPr lang="cs-CZ" dirty="0"/>
              <a:t>ohroženo fungování každodenního života, který by se stal při poskytování rad a informací rizikovým. Mimo oblast smluvní odpovědnosti se v ostatních situacích vyžaduje mezi běžnými osobami porušení zvláštní normy, zásah do absolutního práva (zejm. na život) nebo úmyslné poškození v rozporu s dobrými mravy. Jinak zákon zakládá odpovědnost za škodu způsobenou nesprávnou radou nebo informací jen v případě profesionála („znalce“, „experta“).</a:t>
            </a:r>
          </a:p>
          <a:p>
            <a:pPr algn="just"/>
            <a:endParaRPr lang="cs-CZ" u="sng" dirty="0" smtClean="0"/>
          </a:p>
          <a:p>
            <a:pPr algn="just"/>
            <a:r>
              <a:rPr lang="cs-CZ" b="1" u="sng" dirty="0" smtClean="0"/>
              <a:t>Důvodová </a:t>
            </a:r>
            <a:r>
              <a:rPr lang="cs-CZ" b="1" u="sng" dirty="0"/>
              <a:t>zpráva</a:t>
            </a:r>
            <a:r>
              <a:rPr lang="cs-CZ" b="1" dirty="0"/>
              <a:t> </a:t>
            </a:r>
            <a:r>
              <a:rPr lang="cs-CZ" dirty="0"/>
              <a:t>je velmi kusá: „Jedná se o standardní úpravu, která je civilnímu právu vlastní už od dob římského práva</a:t>
            </a:r>
            <a:r>
              <a:rPr lang="cs-CZ" dirty="0" smtClean="0"/>
              <a:t>“.</a:t>
            </a:r>
          </a:p>
          <a:p>
            <a:pPr algn="just"/>
            <a:endParaRPr lang="cs-CZ" dirty="0"/>
          </a:p>
          <a:p>
            <a:pPr algn="just"/>
            <a:r>
              <a:rPr lang="cs-CZ" dirty="0"/>
              <a:t>obsahuje </a:t>
            </a:r>
            <a:r>
              <a:rPr lang="cs-CZ" b="1" dirty="0"/>
              <a:t>dvě skutkové podstaty</a:t>
            </a:r>
            <a:r>
              <a:rPr lang="cs-CZ" dirty="0"/>
              <a:t>, lišící se povahou subjektu v pozici škůdce.</a:t>
            </a:r>
          </a:p>
          <a:p>
            <a:pPr lvl="0" algn="just"/>
            <a:r>
              <a:rPr lang="cs-CZ" dirty="0" smtClean="0">
                <a:solidFill>
                  <a:srgbClr val="FF0000"/>
                </a:solidFill>
              </a:rPr>
              <a:t>1)</a:t>
            </a:r>
            <a:r>
              <a:rPr lang="cs-CZ" dirty="0"/>
              <a:t> povinnost osoby v pozici (byť i domnělého) </a:t>
            </a:r>
            <a:r>
              <a:rPr lang="cs-CZ" b="1" u="sng" dirty="0"/>
              <a:t>odborníka</a:t>
            </a:r>
            <a:r>
              <a:rPr lang="cs-CZ" b="1" dirty="0"/>
              <a:t> </a:t>
            </a:r>
            <a:r>
              <a:rPr lang="cs-CZ" dirty="0"/>
              <a:t>[„expert“, „znalec“] nahradit škodu způsobenou informací nebo radou poskytnutou v dané oblasti - tzv. expertní povinnost. Platí zde princip odborné péče. Na odborníka kladeny vyšší požadavky, než na průměrné osoby (§ 4 NOZ), odborník musí vždy jednat pečlivě</a:t>
            </a:r>
            <a:r>
              <a:rPr lang="cs-CZ" dirty="0" smtClean="0"/>
              <a:t>.</a:t>
            </a:r>
          </a:p>
          <a:p>
            <a:pPr lvl="0" algn="just"/>
            <a:endParaRPr lang="cs-CZ" dirty="0"/>
          </a:p>
          <a:p>
            <a:pPr lvl="0" algn="just"/>
            <a:r>
              <a:rPr lang="cs-CZ" dirty="0" smtClean="0">
                <a:solidFill>
                  <a:srgbClr val="FF0000"/>
                </a:solidFill>
              </a:rPr>
              <a:t>2)</a:t>
            </a:r>
            <a:r>
              <a:rPr lang="cs-CZ" dirty="0" smtClean="0"/>
              <a:t> povinnost </a:t>
            </a:r>
            <a:r>
              <a:rPr lang="cs-CZ" b="1" u="sng" dirty="0"/>
              <a:t>každého </a:t>
            </a:r>
            <a:r>
              <a:rPr lang="cs-CZ" dirty="0"/>
              <a:t>nahradit škodu způsobenou informací nebo radou, tížící toho, kdo poskytuje informaci či radu bez ohledu na jeho znalosti, zkušenosti či postavení (princip </a:t>
            </a:r>
            <a:r>
              <a:rPr lang="cs-CZ" dirty="0" err="1"/>
              <a:t>neminem</a:t>
            </a:r>
            <a:r>
              <a:rPr lang="cs-CZ" dirty="0"/>
              <a:t> </a:t>
            </a:r>
            <a:r>
              <a:rPr lang="cs-CZ" dirty="0" err="1"/>
              <a:t>ledere</a:t>
            </a:r>
            <a:r>
              <a:rPr lang="cs-CZ" dirty="0"/>
              <a:t> – nikomu neškodit), pokud je rada nebo informace vědomě nepravdivá (nemusí jít o odborníka). </a:t>
            </a:r>
          </a:p>
          <a:p>
            <a:pPr algn="just"/>
            <a:r>
              <a:rPr lang="cs-CZ" dirty="0" smtClean="0"/>
              <a:t> </a:t>
            </a:r>
            <a:endParaRPr lang="cs-CZ" dirty="0"/>
          </a:p>
        </p:txBody>
      </p:sp>
    </p:spTree>
    <p:extLst>
      <p:ext uri="{BB962C8B-B14F-4D97-AF65-F5344CB8AC3E}">
        <p14:creationId xmlns:p14="http://schemas.microsoft.com/office/powerpoint/2010/main" val="1013766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7130E77F-4CC7-4B17-8A60-6253F19E7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5" y="2565"/>
            <a:ext cx="12159195" cy="6127576"/>
          </a:xfrm>
          <a:prstGeom prst="rect">
            <a:avLst/>
          </a:prstGeom>
        </p:spPr>
      </p:pic>
      <p:sp>
        <p:nvSpPr>
          <p:cNvPr id="10" name="Obdélník 9">
            <a:extLst>
              <a:ext uri="{FF2B5EF4-FFF2-40B4-BE49-F238E27FC236}">
                <a16:creationId xmlns:a16="http://schemas.microsoft.com/office/drawing/2014/main" xmlns="" id="{7578A275-ED9C-4B49-AB95-42EEF6CF2CB0}"/>
              </a:ext>
            </a:extLst>
          </p:cNvPr>
          <p:cNvSpPr/>
          <p:nvPr/>
        </p:nvSpPr>
        <p:spPr>
          <a:xfrm>
            <a:off x="6334299" y="6128857"/>
            <a:ext cx="5857700" cy="729143"/>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11" name="Obrázek 10">
            <a:extLst>
              <a:ext uri="{FF2B5EF4-FFF2-40B4-BE49-F238E27FC236}">
                <a16:creationId xmlns:a16="http://schemas.microsoft.com/office/drawing/2014/main" xmlns="" id="{A9DE4708-9691-49C3-81ED-B1382BE1E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30141"/>
            <a:ext cx="6392487" cy="729143"/>
          </a:xfrm>
          <a:prstGeom prst="rect">
            <a:avLst/>
          </a:prstGeom>
        </p:spPr>
      </p:pic>
      <p:sp>
        <p:nvSpPr>
          <p:cNvPr id="12" name="TextovéPole 11">
            <a:extLst>
              <a:ext uri="{FF2B5EF4-FFF2-40B4-BE49-F238E27FC236}">
                <a16:creationId xmlns:a16="http://schemas.microsoft.com/office/drawing/2014/main" xmlns="" id="{2084739B-6BD7-46E8-A3E6-D0AC8146C67D}"/>
              </a:ext>
            </a:extLst>
          </p:cNvPr>
          <p:cNvSpPr txBox="1"/>
          <p:nvPr/>
        </p:nvSpPr>
        <p:spPr>
          <a:xfrm>
            <a:off x="3505200" y="6303491"/>
            <a:ext cx="1905000" cy="369333"/>
          </a:xfrm>
          <a:prstGeom prst="rect">
            <a:avLst/>
          </a:prstGeom>
          <a:noFill/>
        </p:spPr>
        <p:txBody>
          <a:bodyPr wrap="square" rtlCol="0">
            <a:spAutoFit/>
          </a:bodyPr>
          <a:lstStyle/>
          <a:p>
            <a:r>
              <a:rPr lang="cs-CZ" dirty="0">
                <a:solidFill>
                  <a:schemeClr val="bg1">
                    <a:alpha val="80000"/>
                  </a:schemeClr>
                </a:solidFill>
                <a:ea typeface="Source Sans Pro" panose="020B0503030403020204" pitchFamily="34" charset="0"/>
              </a:rPr>
              <a:t>Jméno řečníka</a:t>
            </a:r>
          </a:p>
        </p:txBody>
      </p:sp>
      <p:cxnSp>
        <p:nvCxnSpPr>
          <p:cNvPr id="13" name="Přímá spojnice 12">
            <a:extLst>
              <a:ext uri="{FF2B5EF4-FFF2-40B4-BE49-F238E27FC236}">
                <a16:creationId xmlns:a16="http://schemas.microsoft.com/office/drawing/2014/main" xmlns="" id="{1E536156-70F4-4D7F-BDBA-821676783AE9}"/>
              </a:ext>
            </a:extLst>
          </p:cNvPr>
          <p:cNvCxnSpPr/>
          <p:nvPr/>
        </p:nvCxnSpPr>
        <p:spPr>
          <a:xfrm>
            <a:off x="5165238" y="6303491"/>
            <a:ext cx="0" cy="369333"/>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14" name="TextovéPole 13">
            <a:extLst>
              <a:ext uri="{FF2B5EF4-FFF2-40B4-BE49-F238E27FC236}">
                <a16:creationId xmlns:a16="http://schemas.microsoft.com/office/drawing/2014/main" xmlns="" id="{11FFE09D-AE19-407B-BC85-462EC6EDD699}"/>
              </a:ext>
            </a:extLst>
          </p:cNvPr>
          <p:cNvSpPr txBox="1"/>
          <p:nvPr/>
        </p:nvSpPr>
        <p:spPr>
          <a:xfrm>
            <a:off x="5334000" y="6303491"/>
            <a:ext cx="3792340" cy="369333"/>
          </a:xfrm>
          <a:prstGeom prst="rect">
            <a:avLst/>
          </a:prstGeom>
          <a:noFill/>
        </p:spPr>
        <p:txBody>
          <a:bodyPr wrap="square" rtlCol="0">
            <a:noAutofit/>
          </a:bodyPr>
          <a:lstStyle/>
          <a:p>
            <a:r>
              <a:rPr lang="cs-CZ" i="1" dirty="0">
                <a:solidFill>
                  <a:schemeClr val="bg1"/>
                </a:solidFill>
                <a:ea typeface="Source Sans Pro Light" panose="020B0403030403020204" pitchFamily="34" charset="0"/>
              </a:rPr>
              <a:t>Název prezentace na každém slidu</a:t>
            </a:r>
            <a:endParaRPr lang="cs-CZ" i="1" dirty="0">
              <a:solidFill>
                <a:schemeClr val="bg1">
                  <a:alpha val="80000"/>
                </a:schemeClr>
              </a:solidFill>
              <a:ea typeface="Source Sans Pro Light" panose="020B0403030403020204" pitchFamily="34" charset="0"/>
            </a:endParaRPr>
          </a:p>
        </p:txBody>
      </p:sp>
      <p:sp>
        <p:nvSpPr>
          <p:cNvPr id="16" name="TextovéPole 15">
            <a:extLst>
              <a:ext uri="{FF2B5EF4-FFF2-40B4-BE49-F238E27FC236}">
                <a16:creationId xmlns:a16="http://schemas.microsoft.com/office/drawing/2014/main" xmlns="" id="{5D072CFF-7728-4CE8-95CC-FFB1FB88DB2C}"/>
              </a:ext>
            </a:extLst>
          </p:cNvPr>
          <p:cNvSpPr txBox="1"/>
          <p:nvPr/>
        </p:nvSpPr>
        <p:spPr>
          <a:xfrm>
            <a:off x="11153774" y="6303491"/>
            <a:ext cx="1867407" cy="369333"/>
          </a:xfrm>
          <a:prstGeom prst="rect">
            <a:avLst/>
          </a:prstGeom>
          <a:noFill/>
        </p:spPr>
        <p:txBody>
          <a:bodyPr wrap="square" rtlCol="0">
            <a:noAutofit/>
          </a:bodyPr>
          <a:lstStyle/>
          <a:p>
            <a:r>
              <a:rPr lang="cs-CZ" b="1" dirty="0">
                <a:solidFill>
                  <a:schemeClr val="bg1">
                    <a:alpha val="30000"/>
                  </a:schemeClr>
                </a:solidFill>
                <a:ea typeface="Source Sans Pro" panose="020B0503030403020204" pitchFamily="34" charset="0"/>
              </a:rPr>
              <a:t>1 / 12</a:t>
            </a:r>
          </a:p>
        </p:txBody>
      </p:sp>
      <p:sp>
        <p:nvSpPr>
          <p:cNvPr id="2" name="Obdélník 1"/>
          <p:cNvSpPr/>
          <p:nvPr/>
        </p:nvSpPr>
        <p:spPr>
          <a:xfrm>
            <a:off x="188259" y="107576"/>
            <a:ext cx="11483788" cy="5632311"/>
          </a:xfrm>
          <a:prstGeom prst="rect">
            <a:avLst/>
          </a:prstGeom>
        </p:spPr>
        <p:txBody>
          <a:bodyPr wrap="square">
            <a:spAutoFit/>
          </a:bodyPr>
          <a:lstStyle/>
          <a:p>
            <a:r>
              <a:rPr lang="cs-CZ" dirty="0"/>
              <a:t> </a:t>
            </a:r>
          </a:p>
          <a:p>
            <a:pPr algn="just"/>
            <a:r>
              <a:rPr lang="cs-CZ" b="1" u="sng" dirty="0"/>
              <a:t>Charakter odpovědnosti</a:t>
            </a:r>
            <a:r>
              <a:rPr lang="cs-CZ" dirty="0"/>
              <a:t>: u věty první jde nepochybně o odpovědnost objektivní (bez zavinění a bez možnosti vyvinit se </a:t>
            </a:r>
            <a:r>
              <a:rPr lang="cs-CZ" b="1" dirty="0"/>
              <a:t>x </a:t>
            </a:r>
            <a:r>
              <a:rPr lang="cs-CZ" dirty="0"/>
              <a:t>u advokátů, notářů apod.). Speciální skutkové podstata = zlepšení postavení poškozeného x vystačili bychom se obecnou smluvní odpovědností (§ 2913 NOZ) </a:t>
            </a:r>
            <a:r>
              <a:rPr lang="cs-CZ" b="1" dirty="0"/>
              <a:t>X </a:t>
            </a:r>
            <a:r>
              <a:rPr lang="cs-CZ" dirty="0"/>
              <a:t>opačně: subjektivní charakter  by plynul ze sousloví „vědomě“ uvedeného v druhé skutkové podstatě (neobvyklá kombinace objektivní a subjektivní odpovědnosti</a:t>
            </a:r>
            <a:r>
              <a:rPr lang="cs-CZ" dirty="0" smtClean="0"/>
              <a:t>).</a:t>
            </a:r>
          </a:p>
          <a:p>
            <a:pPr algn="just"/>
            <a:endParaRPr lang="cs-CZ" dirty="0"/>
          </a:p>
          <a:p>
            <a:pPr algn="just"/>
            <a:r>
              <a:rPr lang="cs-CZ" dirty="0"/>
              <a:t>dvě odlišné skutk. podstaty: první věta neobsahuje možnost vyvinění (exkulpace) </a:t>
            </a:r>
            <a:r>
              <a:rPr lang="cs-CZ" b="1" dirty="0"/>
              <a:t>x</a:t>
            </a:r>
            <a:r>
              <a:rPr lang="cs-CZ" dirty="0"/>
              <a:t> druhá věta předpokládá prokázání vědomosti (otázka kdo a co bude prokazovat, pozor na znění § 4 odst. 1 a 2 NOZ), jde o  tzv. zbytkovou klauzuli</a:t>
            </a:r>
          </a:p>
          <a:p>
            <a:pPr algn="just"/>
            <a:endParaRPr lang="cs-CZ" u="sng" dirty="0" smtClean="0"/>
          </a:p>
          <a:p>
            <a:pPr algn="ctr"/>
            <a:r>
              <a:rPr lang="cs-CZ" b="1" u="sng" dirty="0" smtClean="0">
                <a:solidFill>
                  <a:srgbClr val="FF0000"/>
                </a:solidFill>
              </a:rPr>
              <a:t>informace </a:t>
            </a:r>
            <a:r>
              <a:rPr lang="cs-CZ" b="1" u="sng" dirty="0">
                <a:solidFill>
                  <a:srgbClr val="FF0000"/>
                </a:solidFill>
              </a:rPr>
              <a:t>x rada:</a:t>
            </a:r>
            <a:endParaRPr lang="cs-CZ" b="1" dirty="0">
              <a:solidFill>
                <a:srgbClr val="FF0000"/>
              </a:solidFill>
            </a:endParaRPr>
          </a:p>
          <a:p>
            <a:pPr algn="just"/>
            <a:r>
              <a:rPr lang="cs-CZ" b="1" u="sng" dirty="0"/>
              <a:t>informace</a:t>
            </a:r>
            <a:r>
              <a:rPr lang="cs-CZ" dirty="0"/>
              <a:t> je sdělením (odborníka) o skutečnostech, které její adresát dosud neznal [např. bankéř sdělil klientovi špatný kurz] </a:t>
            </a:r>
            <a:r>
              <a:rPr lang="cs-CZ" b="1" dirty="0"/>
              <a:t>x </a:t>
            </a:r>
            <a:r>
              <a:rPr lang="cs-CZ" dirty="0"/>
              <a:t>domněnka </a:t>
            </a:r>
            <a:r>
              <a:rPr lang="cs-CZ" b="1" dirty="0"/>
              <a:t>x </a:t>
            </a:r>
            <a:r>
              <a:rPr lang="cs-CZ" dirty="0"/>
              <a:t>[informace/rada od přítele, stejně sečtělého, jako je příjemce</a:t>
            </a:r>
            <a:r>
              <a:rPr lang="cs-CZ" dirty="0" smtClean="0"/>
              <a:t>]</a:t>
            </a:r>
          </a:p>
          <a:p>
            <a:pPr algn="just"/>
            <a:endParaRPr lang="cs-CZ" dirty="0"/>
          </a:p>
          <a:p>
            <a:pPr algn="just"/>
            <a:r>
              <a:rPr lang="cs-CZ" b="1" u="sng" dirty="0"/>
              <a:t>rada</a:t>
            </a:r>
            <a:r>
              <a:rPr lang="cs-CZ" b="1" dirty="0"/>
              <a:t> </a:t>
            </a:r>
            <a:r>
              <a:rPr lang="cs-CZ" dirty="0"/>
              <a:t>je kvalifikovaná informace obsahující doporučení, jak by se zachoval rádce (jeho posouzení a hodnocení), popř. jde o informaci, jak má její příjemce postupovat, aby dosáhl kýženého cíle (např. jak sepsat okamžité skončení </a:t>
            </a:r>
            <a:r>
              <a:rPr lang="cs-CZ" dirty="0" err="1"/>
              <a:t>prac</a:t>
            </a:r>
            <a:r>
              <a:rPr lang="cs-CZ" dirty="0"/>
              <a:t>. poměru, co a jak lze od základu daně může konkrétní poplatník odečíst v daň. přiznání,... </a:t>
            </a:r>
            <a:r>
              <a:rPr lang="cs-CZ" dirty="0" smtClean="0"/>
              <a:t>).</a:t>
            </a:r>
          </a:p>
          <a:p>
            <a:pPr algn="just"/>
            <a:endParaRPr lang="cs-CZ" dirty="0"/>
          </a:p>
          <a:p>
            <a:pPr algn="just"/>
            <a:r>
              <a:rPr lang="cs-CZ" dirty="0"/>
              <a:t>Informace je významnější (u rady se adresát má ještě sám rozhodnout, pokud se na radu spolehne, jedná dílem na vlastní nebezpečí, zákon příliš nerozlišuje, ale při poskytnutí rady je třeba rozlišovat nesprávnost sdělení informace a nesprávnost jejího hodnocení; u hodnocení bude obtížné prokazovat jeho „nesprávnost“).</a:t>
            </a:r>
          </a:p>
        </p:txBody>
      </p:sp>
    </p:spTree>
    <p:extLst>
      <p:ext uri="{BB962C8B-B14F-4D97-AF65-F5344CB8AC3E}">
        <p14:creationId xmlns:p14="http://schemas.microsoft.com/office/powerpoint/2010/main" val="4116793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7130E77F-4CC7-4B17-8A60-6253F19E7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5"/>
            <a:ext cx="12159195" cy="6127576"/>
          </a:xfrm>
          <a:prstGeom prst="rect">
            <a:avLst/>
          </a:prstGeom>
        </p:spPr>
      </p:pic>
      <p:sp>
        <p:nvSpPr>
          <p:cNvPr id="10" name="Obdélník 9">
            <a:extLst>
              <a:ext uri="{FF2B5EF4-FFF2-40B4-BE49-F238E27FC236}">
                <a16:creationId xmlns:a16="http://schemas.microsoft.com/office/drawing/2014/main" xmlns="" id="{7578A275-ED9C-4B49-AB95-42EEF6CF2CB0}"/>
              </a:ext>
            </a:extLst>
          </p:cNvPr>
          <p:cNvSpPr/>
          <p:nvPr/>
        </p:nvSpPr>
        <p:spPr>
          <a:xfrm>
            <a:off x="6334299" y="6128857"/>
            <a:ext cx="5857700" cy="729143"/>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11" name="Obrázek 10">
            <a:extLst>
              <a:ext uri="{FF2B5EF4-FFF2-40B4-BE49-F238E27FC236}">
                <a16:creationId xmlns:a16="http://schemas.microsoft.com/office/drawing/2014/main" xmlns="" id="{A9DE4708-9691-49C3-81ED-B1382BE1E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30141"/>
            <a:ext cx="6392487" cy="729143"/>
          </a:xfrm>
          <a:prstGeom prst="rect">
            <a:avLst/>
          </a:prstGeom>
        </p:spPr>
      </p:pic>
      <p:cxnSp>
        <p:nvCxnSpPr>
          <p:cNvPr id="13" name="Přímá spojnice 12">
            <a:extLst>
              <a:ext uri="{FF2B5EF4-FFF2-40B4-BE49-F238E27FC236}">
                <a16:creationId xmlns:a16="http://schemas.microsoft.com/office/drawing/2014/main" xmlns="" id="{1E536156-70F4-4D7F-BDBA-821676783AE9}"/>
              </a:ext>
            </a:extLst>
          </p:cNvPr>
          <p:cNvCxnSpPr/>
          <p:nvPr/>
        </p:nvCxnSpPr>
        <p:spPr>
          <a:xfrm>
            <a:off x="5165238" y="6303491"/>
            <a:ext cx="0" cy="369333"/>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14" name="TextovéPole 13">
            <a:extLst>
              <a:ext uri="{FF2B5EF4-FFF2-40B4-BE49-F238E27FC236}">
                <a16:creationId xmlns:a16="http://schemas.microsoft.com/office/drawing/2014/main" xmlns="" id="{11FFE09D-AE19-407B-BC85-462EC6EDD699}"/>
              </a:ext>
            </a:extLst>
          </p:cNvPr>
          <p:cNvSpPr txBox="1"/>
          <p:nvPr/>
        </p:nvSpPr>
        <p:spPr>
          <a:xfrm>
            <a:off x="5334000" y="6303491"/>
            <a:ext cx="3792340" cy="369333"/>
          </a:xfrm>
          <a:prstGeom prst="rect">
            <a:avLst/>
          </a:prstGeom>
          <a:noFill/>
        </p:spPr>
        <p:txBody>
          <a:bodyPr wrap="square" rtlCol="0">
            <a:noAutofit/>
          </a:bodyPr>
          <a:lstStyle/>
          <a:p>
            <a:endParaRPr lang="cs-CZ" i="1" dirty="0">
              <a:solidFill>
                <a:schemeClr val="bg1">
                  <a:alpha val="80000"/>
                </a:schemeClr>
              </a:solidFill>
              <a:ea typeface="Source Sans Pro Light" panose="020B0403030403020204" pitchFamily="34" charset="0"/>
            </a:endParaRPr>
          </a:p>
        </p:txBody>
      </p:sp>
      <p:sp>
        <p:nvSpPr>
          <p:cNvPr id="16" name="TextovéPole 15">
            <a:extLst>
              <a:ext uri="{FF2B5EF4-FFF2-40B4-BE49-F238E27FC236}">
                <a16:creationId xmlns:a16="http://schemas.microsoft.com/office/drawing/2014/main" xmlns="" id="{5D072CFF-7728-4CE8-95CC-FFB1FB88DB2C}"/>
              </a:ext>
            </a:extLst>
          </p:cNvPr>
          <p:cNvSpPr txBox="1"/>
          <p:nvPr/>
        </p:nvSpPr>
        <p:spPr>
          <a:xfrm>
            <a:off x="11153774" y="6303491"/>
            <a:ext cx="1867407" cy="369333"/>
          </a:xfrm>
          <a:prstGeom prst="rect">
            <a:avLst/>
          </a:prstGeom>
          <a:noFill/>
        </p:spPr>
        <p:txBody>
          <a:bodyPr wrap="square" rtlCol="0">
            <a:noAutofit/>
          </a:bodyPr>
          <a:lstStyle/>
          <a:p>
            <a:endParaRPr lang="cs-CZ" b="1" dirty="0">
              <a:solidFill>
                <a:schemeClr val="bg1">
                  <a:alpha val="30000"/>
                </a:schemeClr>
              </a:solidFill>
              <a:ea typeface="Source Sans Pro" panose="020B0503030403020204" pitchFamily="34" charset="0"/>
            </a:endParaRPr>
          </a:p>
        </p:txBody>
      </p:sp>
      <p:sp>
        <p:nvSpPr>
          <p:cNvPr id="2" name="Obdélník 1"/>
          <p:cNvSpPr/>
          <p:nvPr/>
        </p:nvSpPr>
        <p:spPr>
          <a:xfrm>
            <a:off x="188259" y="107576"/>
            <a:ext cx="11483788" cy="369332"/>
          </a:xfrm>
          <a:prstGeom prst="rect">
            <a:avLst/>
          </a:prstGeom>
        </p:spPr>
        <p:txBody>
          <a:bodyPr wrap="square">
            <a:spAutoFit/>
          </a:bodyPr>
          <a:lstStyle/>
          <a:p>
            <a:r>
              <a:rPr lang="cs-CZ" dirty="0"/>
              <a:t>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078" y="704617"/>
            <a:ext cx="7163069" cy="472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567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xmlns="" id="{7130E77F-4CC7-4B17-8A60-6253F19E7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3"/>
            <a:ext cx="12200965" cy="6128858"/>
          </a:xfrm>
          <a:prstGeom prst="rect">
            <a:avLst/>
          </a:prstGeom>
        </p:spPr>
      </p:pic>
      <p:sp>
        <p:nvSpPr>
          <p:cNvPr id="12" name="Obdélník 11">
            <a:extLst>
              <a:ext uri="{FF2B5EF4-FFF2-40B4-BE49-F238E27FC236}">
                <a16:creationId xmlns:a16="http://schemas.microsoft.com/office/drawing/2014/main" xmlns="" id="{4D22D8EB-3B3D-4FBF-BAEB-26616A538E42}"/>
              </a:ext>
            </a:extLst>
          </p:cNvPr>
          <p:cNvSpPr/>
          <p:nvPr/>
        </p:nvSpPr>
        <p:spPr>
          <a:xfrm>
            <a:off x="6334299" y="6128857"/>
            <a:ext cx="5857700" cy="729143"/>
          </a:xfrm>
          <a:prstGeom prst="rect">
            <a:avLst/>
          </a:prstGeom>
          <a:solidFill>
            <a:srgbClr val="33333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13" name="Obrázek 12">
            <a:extLst>
              <a:ext uri="{FF2B5EF4-FFF2-40B4-BE49-F238E27FC236}">
                <a16:creationId xmlns:a16="http://schemas.microsoft.com/office/drawing/2014/main" xmlns="" id="{B736CCF4-0C83-4E1B-8667-918059EFF9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30141"/>
            <a:ext cx="6392487" cy="729143"/>
          </a:xfrm>
          <a:prstGeom prst="rect">
            <a:avLst/>
          </a:prstGeom>
        </p:spPr>
      </p:pic>
      <p:cxnSp>
        <p:nvCxnSpPr>
          <p:cNvPr id="15" name="Přímá spojnice 14">
            <a:extLst>
              <a:ext uri="{FF2B5EF4-FFF2-40B4-BE49-F238E27FC236}">
                <a16:creationId xmlns:a16="http://schemas.microsoft.com/office/drawing/2014/main" xmlns="" id="{CFFEF9DC-D949-476F-9755-6C676491496D}"/>
              </a:ext>
            </a:extLst>
          </p:cNvPr>
          <p:cNvCxnSpPr/>
          <p:nvPr/>
        </p:nvCxnSpPr>
        <p:spPr>
          <a:xfrm>
            <a:off x="5165238" y="6303491"/>
            <a:ext cx="0" cy="369333"/>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16" name="TextovéPole 15">
            <a:extLst>
              <a:ext uri="{FF2B5EF4-FFF2-40B4-BE49-F238E27FC236}">
                <a16:creationId xmlns:a16="http://schemas.microsoft.com/office/drawing/2014/main" xmlns="" id="{52A66BDB-1A87-4664-8F84-E5EABCAEAEF9}"/>
              </a:ext>
            </a:extLst>
          </p:cNvPr>
          <p:cNvSpPr txBox="1"/>
          <p:nvPr/>
        </p:nvSpPr>
        <p:spPr>
          <a:xfrm>
            <a:off x="5334000" y="6303491"/>
            <a:ext cx="3792340" cy="369333"/>
          </a:xfrm>
          <a:prstGeom prst="rect">
            <a:avLst/>
          </a:prstGeom>
          <a:noFill/>
        </p:spPr>
        <p:txBody>
          <a:bodyPr wrap="square" rtlCol="0">
            <a:noAutofit/>
          </a:bodyPr>
          <a:lstStyle/>
          <a:p>
            <a:endParaRPr lang="cs-CZ" i="1" dirty="0">
              <a:solidFill>
                <a:schemeClr val="bg1">
                  <a:alpha val="80000"/>
                </a:schemeClr>
              </a:solidFill>
              <a:ea typeface="Source Sans Pro Light" panose="020B0403030403020204" pitchFamily="34" charset="0"/>
            </a:endParaRPr>
          </a:p>
        </p:txBody>
      </p:sp>
      <p:sp>
        <p:nvSpPr>
          <p:cNvPr id="18" name="TextovéPole 17">
            <a:extLst>
              <a:ext uri="{FF2B5EF4-FFF2-40B4-BE49-F238E27FC236}">
                <a16:creationId xmlns:a16="http://schemas.microsoft.com/office/drawing/2014/main" xmlns="" id="{3C861F77-AAFA-45E3-BC9C-0886F2F9E8BB}"/>
              </a:ext>
            </a:extLst>
          </p:cNvPr>
          <p:cNvSpPr txBox="1"/>
          <p:nvPr/>
        </p:nvSpPr>
        <p:spPr>
          <a:xfrm>
            <a:off x="11153774" y="6303491"/>
            <a:ext cx="1867407" cy="369333"/>
          </a:xfrm>
          <a:prstGeom prst="rect">
            <a:avLst/>
          </a:prstGeom>
          <a:noFill/>
        </p:spPr>
        <p:txBody>
          <a:bodyPr wrap="square" rtlCol="0">
            <a:noAutofit/>
          </a:bodyPr>
          <a:lstStyle/>
          <a:p>
            <a:endParaRPr lang="cs-CZ" b="1" dirty="0">
              <a:solidFill>
                <a:schemeClr val="bg1">
                  <a:alpha val="30000"/>
                </a:schemeClr>
              </a:solidFill>
              <a:ea typeface="Source Sans Pro" panose="020B0503030403020204" pitchFamily="34" charset="0"/>
            </a:endParaRPr>
          </a:p>
        </p:txBody>
      </p:sp>
      <p:sp>
        <p:nvSpPr>
          <p:cNvPr id="17" name="TextovéPole 16">
            <a:extLst>
              <a:ext uri="{FF2B5EF4-FFF2-40B4-BE49-F238E27FC236}">
                <a16:creationId xmlns:a16="http://schemas.microsoft.com/office/drawing/2014/main" xmlns="" id="{2F9C2ADB-1256-4382-8605-3376104B8AFE}"/>
              </a:ext>
            </a:extLst>
          </p:cNvPr>
          <p:cNvSpPr txBox="1"/>
          <p:nvPr/>
        </p:nvSpPr>
        <p:spPr>
          <a:xfrm>
            <a:off x="188259" y="152400"/>
            <a:ext cx="11568097" cy="5755341"/>
          </a:xfrm>
          <a:prstGeom prst="rect">
            <a:avLst/>
          </a:prstGeom>
          <a:noFill/>
        </p:spPr>
        <p:txBody>
          <a:bodyPr wrap="square" rtlCol="0">
            <a:noAutofit/>
          </a:bodyPr>
          <a:lstStyle/>
          <a:p>
            <a:pPr algn="ctr"/>
            <a:r>
              <a:rPr lang="cs-CZ" b="1" u="sng" dirty="0">
                <a:solidFill>
                  <a:srgbClr val="FF0000"/>
                </a:solidFill>
              </a:rPr>
              <a:t>Správnost x škodlivost rady nebo </a:t>
            </a:r>
            <a:r>
              <a:rPr lang="cs-CZ" b="1" u="sng" dirty="0" smtClean="0">
                <a:solidFill>
                  <a:srgbClr val="FF0000"/>
                </a:solidFill>
              </a:rPr>
              <a:t>informace</a:t>
            </a:r>
          </a:p>
          <a:p>
            <a:pPr algn="ctr"/>
            <a:endParaRPr lang="cs-CZ" b="1" dirty="0">
              <a:solidFill>
                <a:srgbClr val="FF0000"/>
              </a:solidFill>
            </a:endParaRPr>
          </a:p>
          <a:p>
            <a:pPr algn="just"/>
            <a:r>
              <a:rPr lang="cs-CZ" dirty="0"/>
              <a:t>Nestačí, že informace/rada vedla ke vzniku škody, ale musí jít o nechtěný následek (např. při odpovědi na otázka „Co mám dělat, abych si zničil játra?“ – pij hodně alkoholu </a:t>
            </a:r>
            <a:r>
              <a:rPr lang="cs-CZ" b="1" dirty="0"/>
              <a:t>x </a:t>
            </a:r>
            <a:r>
              <a:rPr lang="cs-CZ" dirty="0"/>
              <a:t> kýžený cíl</a:t>
            </a:r>
            <a:r>
              <a:rPr lang="cs-CZ" dirty="0" smtClean="0"/>
              <a:t>).</a:t>
            </a:r>
          </a:p>
          <a:p>
            <a:pPr algn="just"/>
            <a:endParaRPr lang="cs-CZ" dirty="0"/>
          </a:p>
          <a:p>
            <a:pPr algn="just"/>
            <a:r>
              <a:rPr lang="cs-CZ" b="1" dirty="0"/>
              <a:t>x </a:t>
            </a:r>
            <a:r>
              <a:rPr lang="cs-CZ" dirty="0"/>
              <a:t>nesprávná informace o jedu podaná potencionálnímu vrahovi (nevznikla škoda v právním slova smyslu)</a:t>
            </a:r>
          </a:p>
          <a:p>
            <a:pPr algn="just"/>
            <a:endParaRPr lang="cs-CZ" dirty="0" smtClean="0"/>
          </a:p>
          <a:p>
            <a:pPr algn="just"/>
            <a:r>
              <a:rPr lang="cs-CZ" dirty="0" smtClean="0"/>
              <a:t>Co </a:t>
            </a:r>
            <a:r>
              <a:rPr lang="cs-CZ" dirty="0"/>
              <a:t>je </a:t>
            </a:r>
            <a:r>
              <a:rPr lang="cs-CZ" b="1" u="sng" dirty="0"/>
              <a:t>kritériem správnosti, úplnosti, případně škodlivosti</a:t>
            </a:r>
            <a:r>
              <a:rPr lang="cs-CZ" dirty="0"/>
              <a:t>? Hodnocení objektivní všeobecně nebo v rámci dané odbornosti (informace podaná praktickým lékařem x specializovaným odborníkem).  Moc nám zde nepomůže ani zmíněný § 4 odst. 2 NOZ. Nedopadá zpravidla na tzv. </a:t>
            </a:r>
            <a:r>
              <a:rPr lang="cs-CZ" u="sng" dirty="0"/>
              <a:t>faktický odhad </a:t>
            </a:r>
            <a:r>
              <a:rPr lang="cs-CZ" dirty="0"/>
              <a:t>(zákazník lpí na odhadu i když si znalec nemohl oceňované vozidlo prohlédnout a upozornil na to</a:t>
            </a:r>
            <a:r>
              <a:rPr lang="cs-CZ" dirty="0" smtClean="0"/>
              <a:t>).</a:t>
            </a:r>
          </a:p>
          <a:p>
            <a:pPr algn="just"/>
            <a:endParaRPr lang="cs-CZ" dirty="0"/>
          </a:p>
          <a:p>
            <a:pPr algn="just"/>
            <a:r>
              <a:rPr lang="cs-CZ" dirty="0"/>
              <a:t>Poskytovatel rady nebo informace odpovídá za škodu radou nebo informací způsobenou jen tehdy, pokud je nesprávná z hlediska právě té odbornosti, ke které se přihlásil. Musí být naplněna podmínka </a:t>
            </a:r>
            <a:r>
              <a:rPr lang="cs-CZ" b="1" dirty="0"/>
              <a:t>příčinné souvislosti </a:t>
            </a:r>
            <a:r>
              <a:rPr lang="cs-CZ" dirty="0"/>
              <a:t>- ta nebude dána, kdyby poškozený nakonec  jednal stejně, i pokud by obdržel správnou radu/úplnou informaci (špatná cena obrazu v akci, zájemce měl </a:t>
            </a:r>
            <a:r>
              <a:rPr lang="cs-CZ" dirty="0" smtClean="0"/>
              <a:t>ale zájem </a:t>
            </a:r>
            <a:r>
              <a:rPr lang="cs-CZ" dirty="0"/>
              <a:t>o koupi stůj co stůj).</a:t>
            </a:r>
          </a:p>
        </p:txBody>
      </p:sp>
    </p:spTree>
    <p:extLst>
      <p:ext uri="{BB962C8B-B14F-4D97-AF65-F5344CB8AC3E}">
        <p14:creationId xmlns:p14="http://schemas.microsoft.com/office/powerpoint/2010/main" val="2269208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prezentace písmo Calibri aktualizovaná k 7. 4. 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zentace1" id="{985079EB-E313-4B86-8B61-098E29F0FCF8}" vid="{773BEEA6-996E-438F-B5CF-C09979A46D30}"/>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prezentace písmo Calibri aktualizovaná k 7. 4. 21</Template>
  <TotalTime>88</TotalTime>
  <Words>641</Words>
  <Application>Microsoft Office PowerPoint</Application>
  <PresentationFormat>Vlastní</PresentationFormat>
  <Paragraphs>90</Paragraphs>
  <Slides>15</Slides>
  <Notes>1</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PowerPoint prezentace písmo Calibri aktualizovaná k 7. 4. 21</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Vláčil David</dc:creator>
  <cp:lastModifiedBy>Vláčil David</cp:lastModifiedBy>
  <cp:revision>14</cp:revision>
  <dcterms:created xsi:type="dcterms:W3CDTF">2021-09-13T17:48:29Z</dcterms:created>
  <dcterms:modified xsi:type="dcterms:W3CDTF">2021-09-13T19:16:39Z</dcterms:modified>
</cp:coreProperties>
</file>