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7"/>
  </p:notesMasterIdLst>
  <p:handoutMasterIdLst>
    <p:handoutMasterId r:id="rId28"/>
  </p:handoutMasterIdLst>
  <p:sldIdLst>
    <p:sldId id="256" r:id="rId2"/>
    <p:sldId id="257" r:id="rId3"/>
    <p:sldId id="281" r:id="rId4"/>
    <p:sldId id="341" r:id="rId5"/>
    <p:sldId id="343" r:id="rId6"/>
    <p:sldId id="344" r:id="rId7"/>
    <p:sldId id="345" r:id="rId8"/>
    <p:sldId id="346" r:id="rId9"/>
    <p:sldId id="347" r:id="rId10"/>
    <p:sldId id="348" r:id="rId11"/>
    <p:sldId id="349" r:id="rId12"/>
    <p:sldId id="350" r:id="rId13"/>
    <p:sldId id="342" r:id="rId14"/>
    <p:sldId id="351" r:id="rId15"/>
    <p:sldId id="352" r:id="rId16"/>
    <p:sldId id="283" r:id="rId17"/>
    <p:sldId id="353" r:id="rId18"/>
    <p:sldId id="354" r:id="rId19"/>
    <p:sldId id="359" r:id="rId20"/>
    <p:sldId id="361" r:id="rId21"/>
    <p:sldId id="284" r:id="rId22"/>
    <p:sldId id="363" r:id="rId23"/>
    <p:sldId id="362" r:id="rId24"/>
    <p:sldId id="357" r:id="rId25"/>
    <p:sldId id="358" r:id="rId26"/>
  </p:sldIdLst>
  <p:sldSz cx="12192000" cy="6858000"/>
  <p:notesSz cx="6858000" cy="9144000"/>
  <p:defaultTextStyle>
    <a:defPPr rtl="0">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892" autoAdjust="0"/>
    <p:restoredTop sz="96357" autoAdjust="0"/>
  </p:normalViewPr>
  <p:slideViewPr>
    <p:cSldViewPr snapToGrid="0">
      <p:cViewPr varScale="1">
        <p:scale>
          <a:sx n="103" d="100"/>
          <a:sy n="103" d="100"/>
        </p:scale>
        <p:origin x="114" y="258"/>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25" d="100"/>
        <a:sy n="125" d="100"/>
      </p:scale>
      <p:origin x="0" y="-4986"/>
    </p:cViewPr>
  </p:sorterViewPr>
  <p:notesViewPr>
    <p:cSldViewPr snapToGrid="0">
      <p:cViewPr varScale="1">
        <p:scale>
          <a:sx n="70" d="100"/>
          <a:sy n="70" d="100"/>
        </p:scale>
        <p:origin x="4134"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cs-CZ"/>
          </a:p>
        </p:txBody>
      </p:sp>
      <p:sp>
        <p:nvSpPr>
          <p:cNvPr id="3" name="Zástupný symbol pro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99005708-FB3A-40DB-8DFF-AAF7C27DC961}" type="datetime1">
              <a:rPr lang="cs-CZ" smtClean="0"/>
              <a:t>14.09.2021</a:t>
            </a:fld>
            <a:endParaRPr lang="cs-CZ"/>
          </a:p>
        </p:txBody>
      </p:sp>
      <p:sp>
        <p:nvSpPr>
          <p:cNvPr id="4" name="Zástupný symbol pro zápatí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cs-CZ"/>
          </a:p>
        </p:txBody>
      </p:sp>
      <p:sp>
        <p:nvSpPr>
          <p:cNvPr id="5" name="Zástupný symbol pro číslo snímk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1604A0D4-B89B-4ADD-AF9E-38636B40EE4E}" type="slidenum">
              <a:rPr lang="cs-CZ" smtClean="0"/>
              <a:t>‹#›</a:t>
            </a:fld>
            <a:endParaRPr lang="cs-CZ"/>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cs-CZ" noProof="0"/>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C752B4D9-8D2A-4183-8CC2-4D15CBCC0C07}" type="datetime1">
              <a:rPr lang="cs-CZ" noProof="0" smtClean="0"/>
              <a:t>14.09.2021</a:t>
            </a:fld>
            <a:endParaRPr lang="cs-CZ" noProof="0"/>
          </a:p>
        </p:txBody>
      </p:sp>
      <p:sp>
        <p:nvSpPr>
          <p:cNvPr id="4" name="Zástupný symbol obrázku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cs-CZ" noProof="0"/>
          </a:p>
        </p:txBody>
      </p:sp>
      <p:sp>
        <p:nvSpPr>
          <p:cNvPr id="5" name="Zástupný symbol pro poznámky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cs-CZ" dirty="0"/>
              <a:t>Upravte styly předlohy textu.</a:t>
            </a:r>
          </a:p>
          <a:p>
            <a:pPr lvl="1" rtl="0"/>
            <a:r>
              <a:rPr lang="cs-CZ" noProof="0" dirty="0"/>
              <a:t>Druhá úroveň</a:t>
            </a:r>
          </a:p>
          <a:p>
            <a:pPr lvl="2" rtl="0"/>
            <a:r>
              <a:rPr lang="cs-CZ" noProof="0" dirty="0"/>
              <a:t>Třetí úroveň</a:t>
            </a:r>
          </a:p>
          <a:p>
            <a:pPr lvl="3" rtl="0"/>
            <a:r>
              <a:rPr lang="cs-CZ" noProof="0" dirty="0"/>
              <a:t>Čtvrtá úroveň</a:t>
            </a:r>
          </a:p>
          <a:p>
            <a:pPr lvl="4" rtl="0"/>
            <a:r>
              <a:rPr lang="cs-CZ" noProof="0" dirty="0"/>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cs-CZ" noProof="0"/>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2869989-EB00-4EE7-BCB5-25BDC5BB29F8}" type="slidenum">
              <a:rPr lang="cs-CZ" noProof="0" smtClean="0"/>
              <a:t>‹#›</a:t>
            </a:fld>
            <a:endParaRPr lang="cs-CZ" noProof="0"/>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pPr rtl="0"/>
            <a:fld id="{82869989-EB00-4EE7-BCB5-25BDC5BB29F8}" type="slidenum">
              <a:rPr lang="cs-CZ" noProof="0" smtClean="0"/>
              <a:t>1</a:t>
            </a:fld>
            <a:endParaRPr lang="cs-CZ" noProof="0"/>
          </a:p>
        </p:txBody>
      </p:sp>
    </p:spTree>
    <p:extLst>
      <p:ext uri="{BB962C8B-B14F-4D97-AF65-F5344CB8AC3E}">
        <p14:creationId xmlns:p14="http://schemas.microsoft.com/office/powerpoint/2010/main" val="328235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grpSp>
        <p:nvGrpSpPr>
          <p:cNvPr id="5" name="Skupina 4"/>
          <p:cNvGrpSpPr/>
          <p:nvPr userDrawn="1"/>
        </p:nvGrpSpPr>
        <p:grpSpPr bwMode="hidden">
          <a:xfrm>
            <a:off x="-1" y="0"/>
            <a:ext cx="12192002" cy="6858000"/>
            <a:chOff x="-1" y="0"/>
            <a:chExt cx="12192002" cy="6858000"/>
          </a:xfrm>
        </p:grpSpPr>
        <p:cxnSp>
          <p:nvCxnSpPr>
            <p:cNvPr id="6" name="Přímá spojnice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Přímá spojnice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Přímá spojnice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Přímá spojnice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Přímá spojnice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Přímá spojnice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Přímá spojnice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Přímá spojnice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Přímá spojnice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Přímá spojnice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Přímá spojnice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Přímá spojnice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Přímá spojnice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Přímá spojnice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Přímá spojnice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Přímá spojnice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Skupina 22"/>
            <p:cNvGrpSpPr/>
            <p:nvPr userDrawn="1"/>
          </p:nvGrpSpPr>
          <p:grpSpPr bwMode="hidden">
            <a:xfrm>
              <a:off x="-1" y="0"/>
              <a:ext cx="12192001" cy="6858000"/>
              <a:chOff x="-1" y="0"/>
              <a:chExt cx="12192001" cy="6858000"/>
            </a:xfrm>
          </p:grpSpPr>
          <p:cxnSp>
            <p:nvCxnSpPr>
              <p:cNvPr id="41" name="Přímá spojnice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Přímá spojnice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Přímá spojnice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Přímá spojnice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Přímá spojnice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Skupina 45"/>
              <p:cNvGrpSpPr/>
              <p:nvPr/>
            </p:nvGrpSpPr>
            <p:grpSpPr bwMode="hidden">
              <a:xfrm>
                <a:off x="6327885" y="0"/>
                <a:ext cx="5864115" cy="5898673"/>
                <a:chOff x="6327885" y="0"/>
                <a:chExt cx="5864115" cy="5898673"/>
              </a:xfrm>
            </p:grpSpPr>
            <p:cxnSp>
              <p:nvCxnSpPr>
                <p:cNvPr id="52" name="Přímá spojnice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Přímá spojnice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Přímá spojnice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Přímá spojnice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Přímá spojnice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Přímá spojnice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Přímá spojnice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Přímá spojnice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Přímá spojnice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Přímá spojnice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Skupina 23"/>
            <p:cNvGrpSpPr/>
            <p:nvPr userDrawn="1"/>
          </p:nvGrpSpPr>
          <p:grpSpPr bwMode="hidden">
            <a:xfrm flipH="1">
              <a:off x="0" y="0"/>
              <a:ext cx="12192001" cy="6858000"/>
              <a:chOff x="-1" y="0"/>
              <a:chExt cx="12192001" cy="6858000"/>
            </a:xfrm>
          </p:grpSpPr>
          <p:cxnSp>
            <p:nvCxnSpPr>
              <p:cNvPr id="25" name="Přímá spojnice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Přímá spojnice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Přímá spojnice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Přímá spojnice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Přímá spojnice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Skupina 29"/>
              <p:cNvGrpSpPr/>
              <p:nvPr/>
            </p:nvGrpSpPr>
            <p:grpSpPr bwMode="hidden">
              <a:xfrm>
                <a:off x="6327885" y="0"/>
                <a:ext cx="5864115" cy="5898673"/>
                <a:chOff x="6327885" y="0"/>
                <a:chExt cx="5864115" cy="5898673"/>
              </a:xfrm>
            </p:grpSpPr>
            <p:cxnSp>
              <p:nvCxnSpPr>
                <p:cNvPr id="36" name="Přímá spojnice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Přímá spojnice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Přímá spojnice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Přímá spojnice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Přímá spojnice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Přímá spojnice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Přímá spojnice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Přímá spojnice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Přímá spojnice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Přímá spojnice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Nadpis 1"/>
          <p:cNvSpPr>
            <a:spLocks noGrp="1"/>
          </p:cNvSpPr>
          <p:nvPr>
            <p:ph type="ctrTitle"/>
          </p:nvPr>
        </p:nvSpPr>
        <p:spPr>
          <a:xfrm>
            <a:off x="1293845" y="1909346"/>
            <a:ext cx="9604310" cy="3383280"/>
          </a:xfrm>
        </p:spPr>
        <p:txBody>
          <a:bodyPr rtlCol="0" anchor="b">
            <a:normAutofit/>
          </a:bodyPr>
          <a:lstStyle>
            <a:lvl1pPr algn="l" rtl="0">
              <a:lnSpc>
                <a:spcPct val="76000"/>
              </a:lnSpc>
              <a:defRPr sz="8000" cap="none" baseline="0">
                <a:solidFill>
                  <a:schemeClr val="tx1"/>
                </a:solidFill>
              </a:defRPr>
            </a:lvl1pPr>
          </a:lstStyle>
          <a:p>
            <a:pPr rtl="0"/>
            <a:r>
              <a:rPr lang="cs-CZ"/>
              <a:t>Kliknutím lze upravit styl.</a:t>
            </a:r>
            <a:endParaRPr lang="cs-CZ" noProof="0" dirty="0"/>
          </a:p>
        </p:txBody>
      </p:sp>
      <p:sp>
        <p:nvSpPr>
          <p:cNvPr id="3" name="Podnadpis 2"/>
          <p:cNvSpPr>
            <a:spLocks noGrp="1"/>
          </p:cNvSpPr>
          <p:nvPr>
            <p:ph type="subTitle" idx="1"/>
          </p:nvPr>
        </p:nvSpPr>
        <p:spPr>
          <a:xfrm>
            <a:off x="1293845" y="5432564"/>
            <a:ext cx="9604310" cy="457200"/>
          </a:xfrm>
        </p:spPr>
        <p:txBody>
          <a:bodyPr rtlCol="0">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cxnSp>
        <p:nvCxnSpPr>
          <p:cNvPr id="58" name="Přímá spojnice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lvl1pPr rtl="0">
              <a:defRPr/>
            </a:lvl1pPr>
          </a:lstStyle>
          <a:p>
            <a:pPr rtl="0"/>
            <a:r>
              <a:rPr lang="cs-CZ"/>
              <a:t>Kliknutím lze upravit styl.</a:t>
            </a:r>
            <a:endParaRPr lang="cs-CZ" noProof="0" dirty="0"/>
          </a:p>
        </p:txBody>
      </p:sp>
      <p:sp>
        <p:nvSpPr>
          <p:cNvPr id="3" name="Zástupný symbol pro svislý text 2"/>
          <p:cNvSpPr>
            <a:spLocks noGrp="1"/>
          </p:cNvSpPr>
          <p:nvPr>
            <p:ph type="body" orient="vert" idx="1"/>
          </p:nvPr>
        </p:nvSpPr>
        <p:spPr/>
        <p:txBody>
          <a:bodyPr vert="eaVert" rtlCol="0"/>
          <a:lstStyle>
            <a:lvl1pPr>
              <a:defRPr/>
            </a:lvl1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noProof="0" dirty="0"/>
          </a:p>
        </p:txBody>
      </p:sp>
      <p:sp>
        <p:nvSpPr>
          <p:cNvPr id="5" name="Zástupný symbol pro zápatí 4"/>
          <p:cNvSpPr>
            <a:spLocks noGrp="1"/>
          </p:cNvSpPr>
          <p:nvPr>
            <p:ph type="ftr" sz="quarter" idx="11"/>
          </p:nvPr>
        </p:nvSpPr>
        <p:spPr/>
        <p:txBody>
          <a:bodyPr rtlCol="0"/>
          <a:lstStyle/>
          <a:p>
            <a:pPr rtl="0"/>
            <a:r>
              <a:rPr lang="cs-CZ" noProof="0"/>
              <a:t>prof. JUDr. Jan Pichrt, Ph.D. - Nejčastější pochybení při vzniku a skončení pracovního poměru</a:t>
            </a:r>
          </a:p>
        </p:txBody>
      </p:sp>
      <p:sp>
        <p:nvSpPr>
          <p:cNvPr id="4" name="Zástupný symbol pro datum 3"/>
          <p:cNvSpPr>
            <a:spLocks noGrp="1"/>
          </p:cNvSpPr>
          <p:nvPr>
            <p:ph type="dt" sz="half" idx="10"/>
          </p:nvPr>
        </p:nvSpPr>
        <p:spPr/>
        <p:txBody>
          <a:bodyPr rtlCol="0"/>
          <a:lstStyle/>
          <a:p>
            <a:pPr rtl="0"/>
            <a:fld id="{339CABB5-F4A1-4DA6-8B69-CAFC948E2FD3}" type="datetime1">
              <a:rPr lang="cs-CZ" noProof="0" smtClean="0"/>
              <a:t>14.09.2021</a:t>
            </a:fld>
            <a:endParaRPr lang="cs-CZ" noProof="0"/>
          </a:p>
        </p:txBody>
      </p:sp>
      <p:sp>
        <p:nvSpPr>
          <p:cNvPr id="6" name="Zástupný symbol pro číslo snímku 5"/>
          <p:cNvSpPr>
            <a:spLocks noGrp="1"/>
          </p:cNvSpPr>
          <p:nvPr>
            <p:ph type="sldNum" sz="quarter" idx="12"/>
          </p:nvPr>
        </p:nvSpPr>
        <p:spPr/>
        <p:txBody>
          <a:bodyPr rtlCol="0"/>
          <a:lstStyle/>
          <a:p>
            <a:pPr rtl="0"/>
            <a:fld id="{E31375A4-56A4-47D6-9801-1991572033F7}" type="slidenum">
              <a:rPr lang="cs-CZ" noProof="0" smtClean="0"/>
              <a:t>‹#›</a:t>
            </a:fld>
            <a:endParaRPr lang="cs-CZ" noProof="0"/>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9209314" y="489856"/>
            <a:ext cx="1687286" cy="5301343"/>
          </a:xfrm>
        </p:spPr>
        <p:txBody>
          <a:bodyPr vert="eaVert" rtlCol="0"/>
          <a:lstStyle>
            <a:lvl1pPr rtl="0">
              <a:defRPr/>
            </a:lvl1pPr>
          </a:lstStyle>
          <a:p>
            <a:pPr rtl="0"/>
            <a:r>
              <a:rPr lang="cs-CZ"/>
              <a:t>Kliknutím lze upravit styl.</a:t>
            </a:r>
            <a:endParaRPr lang="cs-CZ" noProof="0" dirty="0"/>
          </a:p>
        </p:txBody>
      </p:sp>
      <p:sp>
        <p:nvSpPr>
          <p:cNvPr id="3" name="Zástupný symbol pro svislý text 2"/>
          <p:cNvSpPr>
            <a:spLocks noGrp="1"/>
          </p:cNvSpPr>
          <p:nvPr>
            <p:ph type="body" orient="vert" idx="1"/>
          </p:nvPr>
        </p:nvSpPr>
        <p:spPr>
          <a:xfrm>
            <a:off x="1295399" y="489856"/>
            <a:ext cx="7587344" cy="5301343"/>
          </a:xfrm>
        </p:spPr>
        <p:txBody>
          <a:bodyPr vert="eaVert" rtlCol="0"/>
          <a:lstStyle>
            <a:lvl1pPr>
              <a:defRPr/>
            </a:lvl1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noProof="0" dirty="0"/>
          </a:p>
        </p:txBody>
      </p:sp>
      <p:sp>
        <p:nvSpPr>
          <p:cNvPr id="5" name="Zástupný symbol pro zápatí 4"/>
          <p:cNvSpPr>
            <a:spLocks noGrp="1"/>
          </p:cNvSpPr>
          <p:nvPr>
            <p:ph type="ftr" sz="quarter" idx="11"/>
          </p:nvPr>
        </p:nvSpPr>
        <p:spPr/>
        <p:txBody>
          <a:bodyPr rtlCol="0"/>
          <a:lstStyle/>
          <a:p>
            <a:pPr rtl="0"/>
            <a:r>
              <a:rPr lang="cs-CZ" noProof="0"/>
              <a:t>prof. JUDr. Jan Pichrt, Ph.D. - Nejčastější pochybení při vzniku a skončení pracovního poměru</a:t>
            </a:r>
          </a:p>
        </p:txBody>
      </p:sp>
      <p:sp>
        <p:nvSpPr>
          <p:cNvPr id="4" name="Zástupný symbol pro datum 3"/>
          <p:cNvSpPr>
            <a:spLocks noGrp="1"/>
          </p:cNvSpPr>
          <p:nvPr>
            <p:ph type="dt" sz="half" idx="10"/>
          </p:nvPr>
        </p:nvSpPr>
        <p:spPr/>
        <p:txBody>
          <a:bodyPr rtlCol="0"/>
          <a:lstStyle/>
          <a:p>
            <a:pPr rtl="0"/>
            <a:fld id="{3458DB72-B560-427B-8745-9284CF3FEEC0}" type="datetime1">
              <a:rPr lang="cs-CZ" noProof="0" smtClean="0"/>
              <a:t>14.09.2021</a:t>
            </a:fld>
            <a:endParaRPr lang="cs-CZ" noProof="0"/>
          </a:p>
        </p:txBody>
      </p:sp>
      <p:sp>
        <p:nvSpPr>
          <p:cNvPr id="6" name="Zástupný symbol pro číslo snímku 5"/>
          <p:cNvSpPr>
            <a:spLocks noGrp="1"/>
          </p:cNvSpPr>
          <p:nvPr>
            <p:ph type="sldNum" sz="quarter" idx="12"/>
          </p:nvPr>
        </p:nvSpPr>
        <p:spPr/>
        <p:txBody>
          <a:bodyPr rtlCol="0"/>
          <a:lstStyle/>
          <a:p>
            <a:pPr rtl="0"/>
            <a:fld id="{E31375A4-56A4-47D6-9801-1991572033F7}" type="slidenum">
              <a:rPr lang="cs-CZ" noProof="0" smtClean="0"/>
              <a:t>‹#›</a:t>
            </a:fld>
            <a:endParaRPr lang="cs-CZ" noProof="0"/>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lvl1pPr rtl="0">
              <a:defRPr/>
            </a:lvl1pPr>
          </a:lstStyle>
          <a:p>
            <a:pPr rtl="0"/>
            <a:r>
              <a:rPr lang="cs-CZ"/>
              <a:t>Kliknutím lze upravit styl.</a:t>
            </a:r>
            <a:endParaRPr lang="cs-CZ" noProof="0" dirty="0"/>
          </a:p>
        </p:txBody>
      </p:sp>
      <p:sp>
        <p:nvSpPr>
          <p:cNvPr id="3" name="Zástupný symbol pro obsah 2"/>
          <p:cNvSpPr>
            <a:spLocks noGrp="1"/>
          </p:cNvSpPr>
          <p:nvPr>
            <p:ph idx="1"/>
          </p:nvPr>
        </p:nvSpPr>
        <p:spPr/>
        <p:txBody>
          <a:bodyPr rtlCol="0"/>
          <a:lstStyle>
            <a:lvl1pPr>
              <a:defRPr/>
            </a:lvl1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noProof="0" dirty="0"/>
          </a:p>
        </p:txBody>
      </p:sp>
      <p:sp>
        <p:nvSpPr>
          <p:cNvPr id="5" name="Zástupný symbol pro zápatí 4"/>
          <p:cNvSpPr>
            <a:spLocks noGrp="1"/>
          </p:cNvSpPr>
          <p:nvPr>
            <p:ph type="ftr" sz="quarter" idx="11"/>
          </p:nvPr>
        </p:nvSpPr>
        <p:spPr/>
        <p:txBody>
          <a:bodyPr rtlCol="0"/>
          <a:lstStyle/>
          <a:p>
            <a:pPr rtl="0"/>
            <a:r>
              <a:rPr lang="cs-CZ" noProof="0"/>
              <a:t>prof. JUDr. Jan Pichrt, Ph.D. - Nejčastější pochybení při vzniku a skončení pracovního poměru</a:t>
            </a:r>
          </a:p>
        </p:txBody>
      </p:sp>
      <p:sp>
        <p:nvSpPr>
          <p:cNvPr id="4" name="Zástupný symbol pro datum 3"/>
          <p:cNvSpPr>
            <a:spLocks noGrp="1"/>
          </p:cNvSpPr>
          <p:nvPr>
            <p:ph type="dt" sz="half" idx="10"/>
          </p:nvPr>
        </p:nvSpPr>
        <p:spPr/>
        <p:txBody>
          <a:bodyPr rtlCol="0"/>
          <a:lstStyle/>
          <a:p>
            <a:pPr rtl="0"/>
            <a:fld id="{3FFA56E2-B368-471E-9E20-9F698417B099}" type="datetime1">
              <a:rPr lang="cs-CZ" noProof="0" smtClean="0"/>
              <a:t>14.09.2021</a:t>
            </a:fld>
            <a:endParaRPr lang="cs-CZ" noProof="0"/>
          </a:p>
        </p:txBody>
      </p:sp>
      <p:sp>
        <p:nvSpPr>
          <p:cNvPr id="6" name="Zástupný symbol pro číslo snímku 5"/>
          <p:cNvSpPr>
            <a:spLocks noGrp="1"/>
          </p:cNvSpPr>
          <p:nvPr>
            <p:ph type="sldNum" sz="quarter" idx="12"/>
          </p:nvPr>
        </p:nvSpPr>
        <p:spPr/>
        <p:txBody>
          <a:bodyPr rtlCol="0"/>
          <a:lstStyle/>
          <a:p>
            <a:pPr rtl="0"/>
            <a:fld id="{E31375A4-56A4-47D6-9801-1991572033F7}" type="slidenum">
              <a:rPr lang="cs-CZ" noProof="0" smtClean="0"/>
              <a:t>‹#›</a:t>
            </a:fld>
            <a:endParaRPr lang="cs-CZ" noProof="0"/>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grpSp>
        <p:nvGrpSpPr>
          <p:cNvPr id="7" name="Skupina 6"/>
          <p:cNvGrpSpPr/>
          <p:nvPr userDrawn="1"/>
        </p:nvGrpSpPr>
        <p:grpSpPr bwMode="hidden">
          <a:xfrm>
            <a:off x="-1" y="0"/>
            <a:ext cx="12192002" cy="6858000"/>
            <a:chOff x="-1" y="0"/>
            <a:chExt cx="12192002" cy="6858000"/>
          </a:xfrm>
        </p:grpSpPr>
        <p:cxnSp>
          <p:nvCxnSpPr>
            <p:cNvPr id="8" name="Přímá spojnice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Přímá spojnice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Přímá spojnice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Přímá spojnice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Přímá spojnice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Přímá spojnice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Přímá spojnice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Přímá spojnice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Přímá spojnice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Přímá spojnice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Přímá spojnice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Přímá spojnice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Přímá spojnice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Přímá spojnice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Přímá spojnice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Přímá spojnice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Skupina 23"/>
            <p:cNvGrpSpPr/>
            <p:nvPr userDrawn="1"/>
          </p:nvGrpSpPr>
          <p:grpSpPr bwMode="hidden">
            <a:xfrm>
              <a:off x="-1" y="0"/>
              <a:ext cx="12192001" cy="6858000"/>
              <a:chOff x="-1" y="0"/>
              <a:chExt cx="12192001" cy="6858000"/>
            </a:xfrm>
          </p:grpSpPr>
          <p:cxnSp>
            <p:nvCxnSpPr>
              <p:cNvPr id="42" name="Přímá spojnice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Přímá spojnice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Přímá spojnice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Přímá spojnice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Přímá spojnice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Skupina 46"/>
              <p:cNvGrpSpPr/>
              <p:nvPr/>
            </p:nvGrpSpPr>
            <p:grpSpPr bwMode="hidden">
              <a:xfrm>
                <a:off x="6327885" y="0"/>
                <a:ext cx="5864115" cy="5898673"/>
                <a:chOff x="6327885" y="0"/>
                <a:chExt cx="5864115" cy="5898673"/>
              </a:xfrm>
            </p:grpSpPr>
            <p:cxnSp>
              <p:nvCxnSpPr>
                <p:cNvPr id="53" name="Přímá spojnice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Přímá spojnice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Přímá spojnice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Přímá spojnice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Přímá spojnice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Přímá spojnice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Přímá spojnice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Přímá spojnice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Přímá spojnice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Přímá spojnice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Skupina 24"/>
            <p:cNvGrpSpPr/>
            <p:nvPr userDrawn="1"/>
          </p:nvGrpSpPr>
          <p:grpSpPr bwMode="hidden">
            <a:xfrm flipH="1">
              <a:off x="0" y="0"/>
              <a:ext cx="12192001" cy="6858000"/>
              <a:chOff x="-1" y="0"/>
              <a:chExt cx="12192001" cy="6858000"/>
            </a:xfrm>
          </p:grpSpPr>
          <p:cxnSp>
            <p:nvCxnSpPr>
              <p:cNvPr id="26" name="Přímá spojnice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Přímá spojnice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Přímá spojnice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Přímá spojnice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Přímá spojnice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Skupina 30"/>
              <p:cNvGrpSpPr/>
              <p:nvPr/>
            </p:nvGrpSpPr>
            <p:grpSpPr bwMode="hidden">
              <a:xfrm>
                <a:off x="6327885" y="0"/>
                <a:ext cx="5864115" cy="5898673"/>
                <a:chOff x="6327885" y="0"/>
                <a:chExt cx="5864115" cy="5898673"/>
              </a:xfrm>
            </p:grpSpPr>
            <p:cxnSp>
              <p:nvCxnSpPr>
                <p:cNvPr id="37" name="Přímá spojnice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Přímá spojnice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Přímá spojnice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Přímá spojnice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Přímá spojnice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Přímá spojnice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Přímá spojnice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Přímá spojnice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Přímá spojnice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Přímá spojnice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Nadpis 1"/>
          <p:cNvSpPr>
            <a:spLocks noGrp="1"/>
          </p:cNvSpPr>
          <p:nvPr>
            <p:ph type="title"/>
          </p:nvPr>
        </p:nvSpPr>
        <p:spPr>
          <a:xfrm>
            <a:off x="1295400" y="2541573"/>
            <a:ext cx="9601200" cy="2743200"/>
          </a:xfrm>
        </p:spPr>
        <p:txBody>
          <a:bodyPr rtlCol="0" anchor="b">
            <a:normAutofit/>
          </a:bodyPr>
          <a:lstStyle>
            <a:lvl1pPr rtl="0">
              <a:lnSpc>
                <a:spcPct val="85000"/>
              </a:lnSpc>
              <a:defRPr sz="6000" cap="none" baseline="0">
                <a:solidFill>
                  <a:schemeClr val="tx1"/>
                </a:solidFill>
              </a:defRPr>
            </a:lvl1pPr>
          </a:lstStyle>
          <a:p>
            <a:pPr rtl="0"/>
            <a:r>
              <a:rPr lang="cs-CZ"/>
              <a:t>Kliknutím lze upravit styl.</a:t>
            </a:r>
            <a:endParaRPr lang="cs-CZ" noProof="0" dirty="0"/>
          </a:p>
        </p:txBody>
      </p:sp>
      <p:sp>
        <p:nvSpPr>
          <p:cNvPr id="3" name="Zástupný symbol pro text 2"/>
          <p:cNvSpPr>
            <a:spLocks noGrp="1"/>
          </p:cNvSpPr>
          <p:nvPr>
            <p:ph type="body" idx="1"/>
          </p:nvPr>
        </p:nvSpPr>
        <p:spPr>
          <a:xfrm>
            <a:off x="1295400" y="5431536"/>
            <a:ext cx="9601200" cy="457200"/>
          </a:xfrm>
        </p:spPr>
        <p:txBody>
          <a:bodyPr rtlCol="0">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a:t>Po kliknutí můžete upravovat styly textu v předloze.</a:t>
            </a:r>
          </a:p>
        </p:txBody>
      </p:sp>
      <p:cxnSp>
        <p:nvCxnSpPr>
          <p:cNvPr id="58" name="Přímá spojnice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ě obsahové části">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lvl1pPr rtl="0">
              <a:defRPr/>
            </a:lvl1pPr>
          </a:lstStyle>
          <a:p>
            <a:pPr rtl="0"/>
            <a:r>
              <a:rPr lang="cs-CZ"/>
              <a:t>Kliknutím lze upravit styl.</a:t>
            </a:r>
            <a:endParaRPr lang="cs-CZ" noProof="0" dirty="0"/>
          </a:p>
        </p:txBody>
      </p:sp>
      <p:sp>
        <p:nvSpPr>
          <p:cNvPr id="3" name="Zástupný symbol pro obsah 2"/>
          <p:cNvSpPr>
            <a:spLocks noGrp="1"/>
          </p:cNvSpPr>
          <p:nvPr>
            <p:ph sz="half" idx="1"/>
          </p:nvPr>
        </p:nvSpPr>
        <p:spPr>
          <a:xfrm>
            <a:off x="1295400" y="1981199"/>
            <a:ext cx="4572000" cy="38100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noProof="0" dirty="0"/>
          </a:p>
        </p:txBody>
      </p:sp>
      <p:sp>
        <p:nvSpPr>
          <p:cNvPr id="4" name="Zástupný symbol pro obsah 3"/>
          <p:cNvSpPr>
            <a:spLocks noGrp="1"/>
          </p:cNvSpPr>
          <p:nvPr>
            <p:ph sz="half" idx="2"/>
          </p:nvPr>
        </p:nvSpPr>
        <p:spPr>
          <a:xfrm>
            <a:off x="6324600" y="1981199"/>
            <a:ext cx="4572000" cy="38100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noProof="0" dirty="0"/>
          </a:p>
        </p:txBody>
      </p:sp>
      <p:sp>
        <p:nvSpPr>
          <p:cNvPr id="6" name="Zástupný symbol pro zápatí 5"/>
          <p:cNvSpPr>
            <a:spLocks noGrp="1"/>
          </p:cNvSpPr>
          <p:nvPr>
            <p:ph type="ftr" sz="quarter" idx="11"/>
          </p:nvPr>
        </p:nvSpPr>
        <p:spPr/>
        <p:txBody>
          <a:bodyPr rtlCol="0"/>
          <a:lstStyle/>
          <a:p>
            <a:pPr rtl="0"/>
            <a:r>
              <a:rPr lang="cs-CZ" noProof="0"/>
              <a:t>prof. JUDr. Jan Pichrt, Ph.D. - Nejčastější pochybení při vzniku a skončení pracovního poměru</a:t>
            </a:r>
          </a:p>
        </p:txBody>
      </p:sp>
      <p:sp>
        <p:nvSpPr>
          <p:cNvPr id="5" name="Zástupný symbol pro datum 4"/>
          <p:cNvSpPr>
            <a:spLocks noGrp="1"/>
          </p:cNvSpPr>
          <p:nvPr>
            <p:ph type="dt" sz="half" idx="10"/>
          </p:nvPr>
        </p:nvSpPr>
        <p:spPr/>
        <p:txBody>
          <a:bodyPr rtlCol="0"/>
          <a:lstStyle/>
          <a:p>
            <a:pPr rtl="0"/>
            <a:fld id="{E971091C-1BD3-45B1-966B-1AD39F1E6CA0}" type="datetime1">
              <a:rPr lang="cs-CZ" noProof="0" smtClean="0"/>
              <a:t>14.09.2021</a:t>
            </a:fld>
            <a:endParaRPr lang="cs-CZ" noProof="0"/>
          </a:p>
        </p:txBody>
      </p:sp>
      <p:sp>
        <p:nvSpPr>
          <p:cNvPr id="7" name="Zástupný symbol pro číslo snímku 6"/>
          <p:cNvSpPr>
            <a:spLocks noGrp="1"/>
          </p:cNvSpPr>
          <p:nvPr>
            <p:ph type="sldNum" sz="quarter" idx="12"/>
          </p:nvPr>
        </p:nvSpPr>
        <p:spPr/>
        <p:txBody>
          <a:bodyPr rtlCol="0"/>
          <a:lstStyle/>
          <a:p>
            <a:pPr rtl="0"/>
            <a:fld id="{E31375A4-56A4-47D6-9801-1991572033F7}" type="slidenum">
              <a:rPr lang="cs-CZ" noProof="0" smtClean="0"/>
              <a:t>‹#›</a:t>
            </a:fld>
            <a:endParaRPr lang="cs-CZ" noProof="0"/>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lvl1pPr rtl="0">
              <a:defRPr/>
            </a:lvl1pPr>
          </a:lstStyle>
          <a:p>
            <a:pPr rtl="0"/>
            <a:r>
              <a:rPr lang="cs-CZ"/>
              <a:t>Kliknutím lze upravit styl.</a:t>
            </a:r>
            <a:endParaRPr lang="cs-CZ" noProof="0" dirty="0"/>
          </a:p>
        </p:txBody>
      </p:sp>
      <p:sp>
        <p:nvSpPr>
          <p:cNvPr id="3" name="Zástupný symbol pro text 2"/>
          <p:cNvSpPr>
            <a:spLocks noGrp="1"/>
          </p:cNvSpPr>
          <p:nvPr>
            <p:ph type="body" idx="1"/>
          </p:nvPr>
        </p:nvSpPr>
        <p:spPr>
          <a:xfrm>
            <a:off x="1295400" y="1818322"/>
            <a:ext cx="4572000" cy="641350"/>
          </a:xfrm>
        </p:spPr>
        <p:txBody>
          <a:bodyPr rtlCol="0"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symbol pro obsah 3"/>
          <p:cNvSpPr>
            <a:spLocks noGrp="1"/>
          </p:cNvSpPr>
          <p:nvPr>
            <p:ph sz="half" idx="2"/>
          </p:nvPr>
        </p:nvSpPr>
        <p:spPr>
          <a:xfrm>
            <a:off x="1295400" y="2503713"/>
            <a:ext cx="4572000" cy="3287487"/>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noProof="0" dirty="0"/>
          </a:p>
        </p:txBody>
      </p:sp>
      <p:sp>
        <p:nvSpPr>
          <p:cNvPr id="5" name="Zástupný symbol pro text 4"/>
          <p:cNvSpPr>
            <a:spLocks noGrp="1"/>
          </p:cNvSpPr>
          <p:nvPr>
            <p:ph type="body" sz="quarter" idx="3"/>
          </p:nvPr>
        </p:nvSpPr>
        <p:spPr>
          <a:xfrm>
            <a:off x="6324600" y="1818322"/>
            <a:ext cx="4572000" cy="641350"/>
          </a:xfrm>
        </p:spPr>
        <p:txBody>
          <a:bodyPr rtlCol="0"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symbol pro obsah 5"/>
          <p:cNvSpPr>
            <a:spLocks noGrp="1"/>
          </p:cNvSpPr>
          <p:nvPr>
            <p:ph sz="quarter" idx="4"/>
          </p:nvPr>
        </p:nvSpPr>
        <p:spPr>
          <a:xfrm>
            <a:off x="6324600" y="2503713"/>
            <a:ext cx="4572000" cy="3287487"/>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noProof="0" dirty="0"/>
          </a:p>
        </p:txBody>
      </p:sp>
      <p:sp>
        <p:nvSpPr>
          <p:cNvPr id="8" name="Zástupný symbol pro zápatí 7"/>
          <p:cNvSpPr>
            <a:spLocks noGrp="1"/>
          </p:cNvSpPr>
          <p:nvPr>
            <p:ph type="ftr" sz="quarter" idx="11"/>
          </p:nvPr>
        </p:nvSpPr>
        <p:spPr/>
        <p:txBody>
          <a:bodyPr rtlCol="0"/>
          <a:lstStyle/>
          <a:p>
            <a:pPr rtl="0"/>
            <a:r>
              <a:rPr lang="cs-CZ" noProof="0"/>
              <a:t>prof. JUDr. Jan Pichrt, Ph.D. - Nejčastější pochybení při vzniku a skončení pracovního poměru</a:t>
            </a:r>
          </a:p>
        </p:txBody>
      </p:sp>
      <p:sp>
        <p:nvSpPr>
          <p:cNvPr id="7" name="Zástupný symbol pro datum 6"/>
          <p:cNvSpPr>
            <a:spLocks noGrp="1"/>
          </p:cNvSpPr>
          <p:nvPr>
            <p:ph type="dt" sz="half" idx="10"/>
          </p:nvPr>
        </p:nvSpPr>
        <p:spPr/>
        <p:txBody>
          <a:bodyPr rtlCol="0"/>
          <a:lstStyle/>
          <a:p>
            <a:pPr rtl="0"/>
            <a:fld id="{0B19C2AE-D3F5-4257-BF9F-4376D63FC5DE}" type="datetime1">
              <a:rPr lang="cs-CZ" noProof="0" smtClean="0"/>
              <a:t>14.09.2021</a:t>
            </a:fld>
            <a:endParaRPr lang="cs-CZ" noProof="0"/>
          </a:p>
        </p:txBody>
      </p:sp>
      <p:sp>
        <p:nvSpPr>
          <p:cNvPr id="9" name="Zástupný symbol pro číslo snímku 8"/>
          <p:cNvSpPr>
            <a:spLocks noGrp="1"/>
          </p:cNvSpPr>
          <p:nvPr>
            <p:ph type="sldNum" sz="quarter" idx="12"/>
          </p:nvPr>
        </p:nvSpPr>
        <p:spPr/>
        <p:txBody>
          <a:bodyPr rtlCol="0"/>
          <a:lstStyle/>
          <a:p>
            <a:pPr rtl="0"/>
            <a:fld id="{E31375A4-56A4-47D6-9801-1991572033F7}" type="slidenum">
              <a:rPr lang="cs-CZ" noProof="0" smtClean="0"/>
              <a:t>‹#›</a:t>
            </a:fld>
            <a:endParaRPr lang="cs-CZ" noProof="0"/>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lvl1pPr rtl="0">
              <a:defRPr/>
            </a:lvl1pPr>
          </a:lstStyle>
          <a:p>
            <a:pPr rtl="0"/>
            <a:r>
              <a:rPr lang="cs-CZ"/>
              <a:t>Kliknutím lze upravit styl.</a:t>
            </a:r>
            <a:endParaRPr lang="cs-CZ" noProof="0" dirty="0"/>
          </a:p>
        </p:txBody>
      </p:sp>
      <p:sp>
        <p:nvSpPr>
          <p:cNvPr id="4" name="Zástupný symbol pro zápatí 3"/>
          <p:cNvSpPr>
            <a:spLocks noGrp="1"/>
          </p:cNvSpPr>
          <p:nvPr>
            <p:ph type="ftr" sz="quarter" idx="11"/>
          </p:nvPr>
        </p:nvSpPr>
        <p:spPr/>
        <p:txBody>
          <a:bodyPr rtlCol="0"/>
          <a:lstStyle/>
          <a:p>
            <a:pPr rtl="0"/>
            <a:r>
              <a:rPr lang="cs-CZ" noProof="0"/>
              <a:t>prof. JUDr. Jan Pichrt, Ph.D. - Nejčastější pochybení při vzniku a skončení pracovního poměru</a:t>
            </a:r>
          </a:p>
        </p:txBody>
      </p:sp>
      <p:sp>
        <p:nvSpPr>
          <p:cNvPr id="3" name="Zástupný symbol pro datum 2"/>
          <p:cNvSpPr>
            <a:spLocks noGrp="1"/>
          </p:cNvSpPr>
          <p:nvPr>
            <p:ph type="dt" sz="half" idx="10"/>
          </p:nvPr>
        </p:nvSpPr>
        <p:spPr/>
        <p:txBody>
          <a:bodyPr rtlCol="0"/>
          <a:lstStyle/>
          <a:p>
            <a:pPr rtl="0"/>
            <a:fld id="{A09986A9-1E0C-4EBD-97F8-390C82A7FA87}" type="datetime1">
              <a:rPr lang="cs-CZ" noProof="0" smtClean="0"/>
              <a:t>14.09.2021</a:t>
            </a:fld>
            <a:endParaRPr lang="cs-CZ" noProof="0"/>
          </a:p>
        </p:txBody>
      </p:sp>
      <p:sp>
        <p:nvSpPr>
          <p:cNvPr id="5" name="Zástupný symbol pro číslo snímku 4"/>
          <p:cNvSpPr>
            <a:spLocks noGrp="1"/>
          </p:cNvSpPr>
          <p:nvPr>
            <p:ph type="sldNum" sz="quarter" idx="12"/>
          </p:nvPr>
        </p:nvSpPr>
        <p:spPr/>
        <p:txBody>
          <a:bodyPr rtlCol="0"/>
          <a:lstStyle/>
          <a:p>
            <a:pPr rtl="0"/>
            <a:fld id="{E31375A4-56A4-47D6-9801-1991572033F7}" type="slidenum">
              <a:rPr lang="cs-CZ" noProof="0" smtClean="0"/>
              <a:t>‹#›</a:t>
            </a:fld>
            <a:endParaRPr lang="cs-CZ" noProof="0"/>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é">
    <p:spTree>
      <p:nvGrpSpPr>
        <p:cNvPr id="1" name=""/>
        <p:cNvGrpSpPr/>
        <p:nvPr/>
      </p:nvGrpSpPr>
      <p:grpSpPr>
        <a:xfrm>
          <a:off x="0" y="0"/>
          <a:ext cx="0" cy="0"/>
          <a:chOff x="0" y="0"/>
          <a:chExt cx="0" cy="0"/>
        </a:xfrm>
      </p:grpSpPr>
      <p:grpSp>
        <p:nvGrpSpPr>
          <p:cNvPr id="161" name="Skupina 160"/>
          <p:cNvGrpSpPr/>
          <p:nvPr userDrawn="1"/>
        </p:nvGrpSpPr>
        <p:grpSpPr bwMode="hidden">
          <a:xfrm>
            <a:off x="-1" y="0"/>
            <a:ext cx="12192002" cy="6858000"/>
            <a:chOff x="-1" y="0"/>
            <a:chExt cx="12192002" cy="6858000"/>
          </a:xfrm>
        </p:grpSpPr>
        <p:cxnSp>
          <p:nvCxnSpPr>
            <p:cNvPr id="162" name="Přímá spojnice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Přímá spojnice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Přímá spojnice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Přímá spojnice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Přímá spojnice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Přímá spojnice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Přímá spojnice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Přímá spojnice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Přímá spojnice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Přímá spojnice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Přímá spojnice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Přímá spojnice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Přímá spojnice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Přímá spojnice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Přímá spojnice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Přímá spojnice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Skupina 177"/>
            <p:cNvGrpSpPr/>
            <p:nvPr userDrawn="1"/>
          </p:nvGrpSpPr>
          <p:grpSpPr bwMode="hidden">
            <a:xfrm>
              <a:off x="-1" y="0"/>
              <a:ext cx="12192001" cy="6858000"/>
              <a:chOff x="-1" y="0"/>
              <a:chExt cx="12192001" cy="6858000"/>
            </a:xfrm>
          </p:grpSpPr>
          <p:cxnSp>
            <p:nvCxnSpPr>
              <p:cNvPr id="196" name="Přímá spojnice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Přímá spojnice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Přímá spojnice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Přímá spojnice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Přímá spojnice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Skupina 200"/>
              <p:cNvGrpSpPr/>
              <p:nvPr/>
            </p:nvGrpSpPr>
            <p:grpSpPr bwMode="hidden">
              <a:xfrm>
                <a:off x="6327885" y="0"/>
                <a:ext cx="5864115" cy="5898673"/>
                <a:chOff x="6327885" y="0"/>
                <a:chExt cx="5864115" cy="5898673"/>
              </a:xfrm>
            </p:grpSpPr>
            <p:cxnSp>
              <p:nvCxnSpPr>
                <p:cNvPr id="207" name="Přímá spojnice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Přímá spojnice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Přímá spojnice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Přímá spojnice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Přímá spojnice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Přímá spojnice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Přímá spojnice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Přímá spojnice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Přímá spojnice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Přímá spojnice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Skupina 178"/>
            <p:cNvGrpSpPr/>
            <p:nvPr userDrawn="1"/>
          </p:nvGrpSpPr>
          <p:grpSpPr bwMode="hidden">
            <a:xfrm flipH="1">
              <a:off x="0" y="0"/>
              <a:ext cx="12192001" cy="6858000"/>
              <a:chOff x="-1" y="0"/>
              <a:chExt cx="12192001" cy="6858000"/>
            </a:xfrm>
          </p:grpSpPr>
          <p:cxnSp>
            <p:nvCxnSpPr>
              <p:cNvPr id="180" name="Přímá spojnice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Přímá spojnice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Přímá spojnice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Přímá spojnice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Přímá spojnice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Skupina 184"/>
              <p:cNvGrpSpPr/>
              <p:nvPr/>
            </p:nvGrpSpPr>
            <p:grpSpPr bwMode="hidden">
              <a:xfrm>
                <a:off x="6327885" y="0"/>
                <a:ext cx="5864115" cy="5898673"/>
                <a:chOff x="6327885" y="0"/>
                <a:chExt cx="5864115" cy="5898673"/>
              </a:xfrm>
            </p:grpSpPr>
            <p:cxnSp>
              <p:nvCxnSpPr>
                <p:cNvPr id="191" name="Přímá spojnice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Přímá spojnice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Přímá spojnice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Přímá spojnice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Přímá spojnice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Přímá spojnice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Přímá spojnice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Přímá spojnice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Přímá spojnice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Přímá spojnice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Zástupný symbol pro zápatí 212"/>
          <p:cNvSpPr>
            <a:spLocks noGrp="1"/>
          </p:cNvSpPr>
          <p:nvPr>
            <p:ph type="ftr" sz="quarter" idx="11"/>
          </p:nvPr>
        </p:nvSpPr>
        <p:spPr/>
        <p:txBody>
          <a:bodyPr rtlCol="0"/>
          <a:lstStyle/>
          <a:p>
            <a:pPr rtl="0"/>
            <a:r>
              <a:rPr lang="cs-CZ" noProof="0"/>
              <a:t>prof. JUDr. Jan Pichrt, Ph.D. - Nejčastější pochybení při vzniku a skončení pracovního poměru</a:t>
            </a:r>
          </a:p>
        </p:txBody>
      </p:sp>
      <p:sp>
        <p:nvSpPr>
          <p:cNvPr id="212" name="Zástupný symbol pro datum 211"/>
          <p:cNvSpPr>
            <a:spLocks noGrp="1"/>
          </p:cNvSpPr>
          <p:nvPr>
            <p:ph type="dt" sz="half" idx="10"/>
          </p:nvPr>
        </p:nvSpPr>
        <p:spPr/>
        <p:txBody>
          <a:bodyPr rtlCol="0"/>
          <a:lstStyle/>
          <a:p>
            <a:pPr rtl="0"/>
            <a:fld id="{58136025-8CE9-4E9B-A64A-98D1F00E4E98}" type="datetime1">
              <a:rPr lang="cs-CZ" noProof="0" smtClean="0"/>
              <a:t>14.09.2021</a:t>
            </a:fld>
            <a:endParaRPr lang="cs-CZ" noProof="0"/>
          </a:p>
        </p:txBody>
      </p:sp>
      <p:sp>
        <p:nvSpPr>
          <p:cNvPr id="214" name="Zástupný symbol pro číslo snímku 213"/>
          <p:cNvSpPr>
            <a:spLocks noGrp="1"/>
          </p:cNvSpPr>
          <p:nvPr>
            <p:ph type="sldNum" sz="quarter" idx="12"/>
          </p:nvPr>
        </p:nvSpPr>
        <p:spPr/>
        <p:txBody>
          <a:bodyPr rtlCol="0"/>
          <a:lstStyle/>
          <a:p>
            <a:pPr rtl="0"/>
            <a:fld id="{E31375A4-56A4-47D6-9801-1991572033F7}" type="slidenum">
              <a:rPr lang="cs-CZ" noProof="0" smtClean="0"/>
              <a:pPr rtl="0"/>
              <a:t>‹#›</a:t>
            </a:fld>
            <a:endParaRPr lang="cs-CZ" noProof="0"/>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grpSp>
        <p:nvGrpSpPr>
          <p:cNvPr id="9" name="Skupina 8"/>
          <p:cNvGrpSpPr/>
          <p:nvPr userDrawn="1"/>
        </p:nvGrpSpPr>
        <p:grpSpPr bwMode="hidden">
          <a:xfrm>
            <a:off x="-1" y="0"/>
            <a:ext cx="12192002" cy="6858000"/>
            <a:chOff x="-1" y="0"/>
            <a:chExt cx="12192002" cy="6858000"/>
          </a:xfrm>
        </p:grpSpPr>
        <p:cxnSp>
          <p:nvCxnSpPr>
            <p:cNvPr id="10" name="Přímá spojnice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Přímá spojnice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Přímá spojnice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Přímá spojnice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Přímá spojnice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Přímá spojnice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Přímá spojnice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Přímá spojnice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Přímá spojnice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Přímá spojnice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Přímá spojnice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Přímá spojnice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Přímá spojnice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Přímá spojnice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Přímá spojnice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Přímá spojnice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Skupina 25"/>
            <p:cNvGrpSpPr/>
            <p:nvPr userDrawn="1"/>
          </p:nvGrpSpPr>
          <p:grpSpPr bwMode="hidden">
            <a:xfrm>
              <a:off x="-1" y="0"/>
              <a:ext cx="12192001" cy="6858000"/>
              <a:chOff x="-1" y="0"/>
              <a:chExt cx="12192001" cy="6858000"/>
            </a:xfrm>
          </p:grpSpPr>
          <p:cxnSp>
            <p:nvCxnSpPr>
              <p:cNvPr id="44" name="Přímá spojnice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Přímá spojnice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Přímá spojnice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Přímá spojnice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Přímá spojnice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Skupina 48"/>
              <p:cNvGrpSpPr/>
              <p:nvPr/>
            </p:nvGrpSpPr>
            <p:grpSpPr bwMode="hidden">
              <a:xfrm>
                <a:off x="6327885" y="0"/>
                <a:ext cx="5864115" cy="5898673"/>
                <a:chOff x="6327885" y="0"/>
                <a:chExt cx="5864115" cy="5898673"/>
              </a:xfrm>
            </p:grpSpPr>
            <p:cxnSp>
              <p:nvCxnSpPr>
                <p:cNvPr id="55" name="Přímá spojnice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Přímá spojnice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Přímá spojnice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Přímá spojnice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Přímá spojnice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Přímá spojnice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Přímá spojnice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Přímá spojnice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Přímá spojnice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Přímá spojnice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Skupina 26"/>
            <p:cNvGrpSpPr/>
            <p:nvPr userDrawn="1"/>
          </p:nvGrpSpPr>
          <p:grpSpPr bwMode="hidden">
            <a:xfrm flipH="1">
              <a:off x="0" y="0"/>
              <a:ext cx="12192001" cy="6858000"/>
              <a:chOff x="-1" y="0"/>
              <a:chExt cx="12192001" cy="6858000"/>
            </a:xfrm>
          </p:grpSpPr>
          <p:cxnSp>
            <p:nvCxnSpPr>
              <p:cNvPr id="28" name="Přímá spojnice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Přímá spojnice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Přímá spojnice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Přímá spojnice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Přímá spojnice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Skupina 32"/>
              <p:cNvGrpSpPr/>
              <p:nvPr/>
            </p:nvGrpSpPr>
            <p:grpSpPr bwMode="hidden">
              <a:xfrm>
                <a:off x="6327885" y="0"/>
                <a:ext cx="5864115" cy="5898673"/>
                <a:chOff x="6327885" y="0"/>
                <a:chExt cx="5864115" cy="5898673"/>
              </a:xfrm>
            </p:grpSpPr>
            <p:cxnSp>
              <p:nvCxnSpPr>
                <p:cNvPr id="39" name="Přímá spojnice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Přímá spojnice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Přímá spojnice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Přímá spojnice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Přímá spojnice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Přímá spojnice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Přímá spojnice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Přímá spojnice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Přímá spojnice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Přímá spojnice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Obdélník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cs-CZ" noProof="0"/>
          </a:p>
        </p:txBody>
      </p:sp>
      <p:sp>
        <p:nvSpPr>
          <p:cNvPr id="2" name="Nadpis 1"/>
          <p:cNvSpPr>
            <a:spLocks noGrp="1"/>
          </p:cNvSpPr>
          <p:nvPr>
            <p:ph type="title"/>
          </p:nvPr>
        </p:nvSpPr>
        <p:spPr>
          <a:xfrm>
            <a:off x="7913152" y="571500"/>
            <a:ext cx="3657600" cy="2197100"/>
          </a:xfrm>
        </p:spPr>
        <p:txBody>
          <a:bodyPr rtlCol="0" anchor="b">
            <a:normAutofit/>
          </a:bodyPr>
          <a:lstStyle>
            <a:lvl1pPr rtl="0">
              <a:defRPr sz="2600">
                <a:solidFill>
                  <a:schemeClr val="bg1"/>
                </a:solidFill>
              </a:defRPr>
            </a:lvl1pPr>
          </a:lstStyle>
          <a:p>
            <a:pPr rtl="0"/>
            <a:r>
              <a:rPr lang="cs-CZ"/>
              <a:t>Kliknutím lze upravit styl.</a:t>
            </a:r>
            <a:endParaRPr lang="cs-CZ" noProof="0" dirty="0"/>
          </a:p>
        </p:txBody>
      </p:sp>
      <p:sp>
        <p:nvSpPr>
          <p:cNvPr id="3" name="Zástupný symbol pro obsah 2"/>
          <p:cNvSpPr>
            <a:spLocks noGrp="1"/>
          </p:cNvSpPr>
          <p:nvPr>
            <p:ph idx="1"/>
          </p:nvPr>
        </p:nvSpPr>
        <p:spPr>
          <a:xfrm>
            <a:off x="543197" y="571500"/>
            <a:ext cx="6217920" cy="5715000"/>
          </a:xfrm>
        </p:spPr>
        <p:txBody>
          <a:bodyPr rtlCol="0">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noProof="0" dirty="0"/>
          </a:p>
        </p:txBody>
      </p:sp>
      <p:sp>
        <p:nvSpPr>
          <p:cNvPr id="4" name="Zástupný symbol pro text 3"/>
          <p:cNvSpPr>
            <a:spLocks noGrp="1"/>
          </p:cNvSpPr>
          <p:nvPr>
            <p:ph type="body" sz="half" idx="2"/>
          </p:nvPr>
        </p:nvSpPr>
        <p:spPr>
          <a:xfrm>
            <a:off x="7913152" y="2995012"/>
            <a:ext cx="3657600" cy="2285950"/>
          </a:xfrm>
        </p:spPr>
        <p:txBody>
          <a:bodyPr rtlCol="0">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cxnSp>
        <p:nvCxnSpPr>
          <p:cNvPr id="60" name="Přímá spojnice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Zástupný symbol pro zápatí 5"/>
          <p:cNvSpPr>
            <a:spLocks noGrp="1"/>
          </p:cNvSpPr>
          <p:nvPr>
            <p:ph type="ftr" sz="quarter" idx="11"/>
          </p:nvPr>
        </p:nvSpPr>
        <p:spPr/>
        <p:txBody>
          <a:bodyPr rtlCol="0"/>
          <a:lstStyle/>
          <a:p>
            <a:pPr rtl="0"/>
            <a:r>
              <a:rPr lang="cs-CZ" noProof="0"/>
              <a:t>prof. JUDr. Jan Pichrt, Ph.D. - Nejčastější pochybení při vzniku a skončení pracovního poměru</a:t>
            </a:r>
          </a:p>
        </p:txBody>
      </p:sp>
      <p:sp>
        <p:nvSpPr>
          <p:cNvPr id="5" name="Zástupný symbol pro datum 4"/>
          <p:cNvSpPr>
            <a:spLocks noGrp="1"/>
          </p:cNvSpPr>
          <p:nvPr>
            <p:ph type="dt" sz="half" idx="10"/>
          </p:nvPr>
        </p:nvSpPr>
        <p:spPr/>
        <p:txBody>
          <a:bodyPr rtlCol="0"/>
          <a:lstStyle>
            <a:lvl1pPr>
              <a:defRPr>
                <a:solidFill>
                  <a:schemeClr val="bg1"/>
                </a:solidFill>
              </a:defRPr>
            </a:lvl1pPr>
          </a:lstStyle>
          <a:p>
            <a:pPr rtl="0"/>
            <a:fld id="{BF432F1A-3779-4E06-823A-F24163747C8D}" type="datetime1">
              <a:rPr lang="cs-CZ" noProof="0" smtClean="0"/>
              <a:t>14.09.2021</a:t>
            </a:fld>
            <a:endParaRPr lang="cs-CZ" noProof="0"/>
          </a:p>
        </p:txBody>
      </p:sp>
      <p:sp>
        <p:nvSpPr>
          <p:cNvPr id="8" name="Zástupný symbol pro číslo snímku 7"/>
          <p:cNvSpPr>
            <a:spLocks noGrp="1"/>
          </p:cNvSpPr>
          <p:nvPr>
            <p:ph type="sldNum" sz="quarter" idx="12"/>
          </p:nvPr>
        </p:nvSpPr>
        <p:spPr/>
        <p:txBody>
          <a:bodyPr rtlCol="0"/>
          <a:lstStyle>
            <a:lvl1pPr>
              <a:defRPr>
                <a:solidFill>
                  <a:schemeClr val="bg1"/>
                </a:solidFill>
              </a:defRPr>
            </a:lvl1pPr>
          </a:lstStyle>
          <a:p>
            <a:pPr rtl="0"/>
            <a:fld id="{E31375A4-56A4-47D6-9801-1991572033F7}" type="slidenum">
              <a:rPr lang="cs-CZ" noProof="0" smtClean="0"/>
              <a:pPr rtl="0"/>
              <a:t>‹#›</a:t>
            </a:fld>
            <a:endParaRPr lang="cs-CZ" noProof="0"/>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grpSp>
        <p:nvGrpSpPr>
          <p:cNvPr id="8" name="Skupina 7"/>
          <p:cNvGrpSpPr/>
          <p:nvPr/>
        </p:nvGrpSpPr>
        <p:grpSpPr bwMode="hidden">
          <a:xfrm>
            <a:off x="-1" y="0"/>
            <a:ext cx="12192002" cy="6858000"/>
            <a:chOff x="-1" y="0"/>
            <a:chExt cx="12192002" cy="6858000"/>
          </a:xfrm>
        </p:grpSpPr>
        <p:cxnSp>
          <p:nvCxnSpPr>
            <p:cNvPr id="9" name="Přímá spojnice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Přímá spojnice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Přímá spojnice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Přímá spojnice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Přímá spojnice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Přímá spojnice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Přímá spojnice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Přímá spojnice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Přímá spojnice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Přímá spojnice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Přímá spojnice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Přímá spojnice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Přímá spojnice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Přímá spojnice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Přímá spojnice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Přímá spojnice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Skupina 24"/>
            <p:cNvGrpSpPr/>
            <p:nvPr/>
          </p:nvGrpSpPr>
          <p:grpSpPr bwMode="hidden">
            <a:xfrm>
              <a:off x="-1" y="0"/>
              <a:ext cx="12192001" cy="6858000"/>
              <a:chOff x="-1" y="0"/>
              <a:chExt cx="12192001" cy="6858000"/>
            </a:xfrm>
          </p:grpSpPr>
          <p:cxnSp>
            <p:nvCxnSpPr>
              <p:cNvPr id="43" name="Přímá spojnice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Přímá spojnice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Přímá spojnice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Přímá spojnice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Přímá spojnice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Skupina 47"/>
              <p:cNvGrpSpPr/>
              <p:nvPr/>
            </p:nvGrpSpPr>
            <p:grpSpPr bwMode="hidden">
              <a:xfrm>
                <a:off x="6327885" y="0"/>
                <a:ext cx="5864115" cy="5898673"/>
                <a:chOff x="6327885" y="0"/>
                <a:chExt cx="5864115" cy="5898673"/>
              </a:xfrm>
            </p:grpSpPr>
            <p:cxnSp>
              <p:nvCxnSpPr>
                <p:cNvPr id="54" name="Přímá spojnice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Přímá spojnice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Přímá spojnice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Přímá spojnice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Přímá spojnice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Přímá spojnice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Přímá spojnice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Přímá spojnice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Přímá spojnice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Přímá spojnice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Skupina 25"/>
            <p:cNvGrpSpPr/>
            <p:nvPr/>
          </p:nvGrpSpPr>
          <p:grpSpPr bwMode="hidden">
            <a:xfrm flipH="1">
              <a:off x="0" y="0"/>
              <a:ext cx="12192001" cy="6858000"/>
              <a:chOff x="-1" y="0"/>
              <a:chExt cx="12192001" cy="6858000"/>
            </a:xfrm>
          </p:grpSpPr>
          <p:cxnSp>
            <p:nvCxnSpPr>
              <p:cNvPr id="27" name="Přímá spojnice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Přímá spojnice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Přímá spojnice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Přímá spojnice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Přímá spojnice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Skupina 31"/>
              <p:cNvGrpSpPr/>
              <p:nvPr/>
            </p:nvGrpSpPr>
            <p:grpSpPr bwMode="hidden">
              <a:xfrm>
                <a:off x="6327885" y="0"/>
                <a:ext cx="5864115" cy="5898673"/>
                <a:chOff x="6327885" y="0"/>
                <a:chExt cx="5864115" cy="5898673"/>
              </a:xfrm>
            </p:grpSpPr>
            <p:cxnSp>
              <p:nvCxnSpPr>
                <p:cNvPr id="38" name="Přímá spojnice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Přímá spojnice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Přímá spojnice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Přímá spojnice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Přímá spojnice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Přímá spojnice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Přímá spojnice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Přímá spojnice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Přímá spojnice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Přímá spojnice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Obdélník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cs-CZ" noProof="0"/>
          </a:p>
        </p:txBody>
      </p:sp>
      <p:cxnSp>
        <p:nvCxnSpPr>
          <p:cNvPr id="59" name="Přímá spojnice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Nadpis 1"/>
          <p:cNvSpPr>
            <a:spLocks noGrp="1"/>
          </p:cNvSpPr>
          <p:nvPr>
            <p:ph type="title"/>
          </p:nvPr>
        </p:nvSpPr>
        <p:spPr>
          <a:xfrm>
            <a:off x="7909560" y="576072"/>
            <a:ext cx="3657600" cy="2194560"/>
          </a:xfrm>
        </p:spPr>
        <p:txBody>
          <a:bodyPr rtlCol="0" anchor="b">
            <a:normAutofit/>
          </a:bodyPr>
          <a:lstStyle>
            <a:lvl1pPr rtl="0">
              <a:defRPr sz="2600">
                <a:solidFill>
                  <a:schemeClr val="bg1"/>
                </a:solidFill>
              </a:defRPr>
            </a:lvl1pPr>
          </a:lstStyle>
          <a:p>
            <a:pPr rtl="0"/>
            <a:r>
              <a:rPr lang="cs-CZ"/>
              <a:t>Kliknutím lze upravit styl.</a:t>
            </a:r>
            <a:endParaRPr lang="cs-CZ" noProof="0" dirty="0"/>
          </a:p>
        </p:txBody>
      </p:sp>
      <p:sp>
        <p:nvSpPr>
          <p:cNvPr id="3" name="Zástupný symbol obrázku 2" descr="Prázdný zástupný symbol pro přidání obrázku Klikněte na zástupný symbol a vyberte obrázek, který chcete přidat."/>
          <p:cNvSpPr>
            <a:spLocks noGrp="1"/>
          </p:cNvSpPr>
          <p:nvPr>
            <p:ph type="pic" idx="1" hasCustomPrompt="1"/>
          </p:nvPr>
        </p:nvSpPr>
        <p:spPr>
          <a:xfrm>
            <a:off x="4412" y="-159"/>
            <a:ext cx="7315200" cy="6858000"/>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cs-CZ" noProof="0"/>
              <a:t>Po kliknutí na ikonu můžete přidat obrázek.</a:t>
            </a:r>
          </a:p>
        </p:txBody>
      </p:sp>
      <p:sp>
        <p:nvSpPr>
          <p:cNvPr id="4" name="Zástupný symbol pro text 3"/>
          <p:cNvSpPr>
            <a:spLocks noGrp="1"/>
          </p:cNvSpPr>
          <p:nvPr>
            <p:ph type="body" sz="half" idx="2"/>
          </p:nvPr>
        </p:nvSpPr>
        <p:spPr>
          <a:xfrm>
            <a:off x="7909560" y="2999232"/>
            <a:ext cx="3657600" cy="2286000"/>
          </a:xfrm>
        </p:spPr>
        <p:txBody>
          <a:bodyPr rtlCol="0"/>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20">
          <a:fgClr>
            <a:srgbClr val="0070C0"/>
          </a:fgClr>
          <a:bgClr>
            <a:schemeClr val="bg1"/>
          </a:bgClr>
        </a:pattFill>
        <a:effectLst/>
      </p:bgPr>
    </p:bg>
    <p:spTree>
      <p:nvGrpSpPr>
        <p:cNvPr id="1" name=""/>
        <p:cNvGrpSpPr/>
        <p:nvPr/>
      </p:nvGrpSpPr>
      <p:grpSpPr>
        <a:xfrm>
          <a:off x="0" y="0"/>
          <a:ext cx="0" cy="0"/>
          <a:chOff x="0" y="0"/>
          <a:chExt cx="0" cy="0"/>
        </a:xfrm>
      </p:grpSpPr>
      <p:grpSp>
        <p:nvGrpSpPr>
          <p:cNvPr id="96" name="Skupina 95"/>
          <p:cNvGrpSpPr/>
          <p:nvPr userDrawn="1"/>
        </p:nvGrpSpPr>
        <p:grpSpPr bwMode="hidden">
          <a:xfrm>
            <a:off x="-1" y="-195943"/>
            <a:ext cx="12192002" cy="6858000"/>
            <a:chOff x="-1" y="0"/>
            <a:chExt cx="12192002" cy="6858000"/>
          </a:xfrm>
        </p:grpSpPr>
        <p:cxnSp>
          <p:nvCxnSpPr>
            <p:cNvPr id="97" name="Přímá spojnice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Přímá spojnice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Přímá spojnice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Přímá spojnice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Přímá spojnice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Přímá spojnice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Přímá spojnice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Přímá spojnice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Přímá spojnice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Přímá spojnice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Přímá spojnice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Přímá spojnice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Přímá spojnice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Přímá spojnice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Přímá spojnice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Přímá spojnice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Skupina 112"/>
            <p:cNvGrpSpPr/>
            <p:nvPr userDrawn="1"/>
          </p:nvGrpSpPr>
          <p:grpSpPr bwMode="hidden">
            <a:xfrm>
              <a:off x="-1" y="0"/>
              <a:ext cx="12192001" cy="6858000"/>
              <a:chOff x="-1" y="0"/>
              <a:chExt cx="12192001" cy="6858000"/>
            </a:xfrm>
          </p:grpSpPr>
          <p:cxnSp>
            <p:nvCxnSpPr>
              <p:cNvPr id="131" name="Přímá spojnice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Přímá spojnice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Přímá spojnice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Přímá spojnice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Přímá spojnice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Skupina 135"/>
              <p:cNvGrpSpPr/>
              <p:nvPr/>
            </p:nvGrpSpPr>
            <p:grpSpPr bwMode="hidden">
              <a:xfrm>
                <a:off x="6327885" y="0"/>
                <a:ext cx="5864115" cy="5898673"/>
                <a:chOff x="6327885" y="0"/>
                <a:chExt cx="5864115" cy="5898673"/>
              </a:xfrm>
            </p:grpSpPr>
            <p:cxnSp>
              <p:nvCxnSpPr>
                <p:cNvPr id="142" name="Přímá spojnice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Přímá spojnice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Přímá spojnice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Přímá spojnice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Přímá spojnice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Přímá spojnice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Přímá spojnice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Přímá spojnice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Přímá spojnice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Přímá spojnice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Skupina 113"/>
            <p:cNvGrpSpPr/>
            <p:nvPr userDrawn="1"/>
          </p:nvGrpSpPr>
          <p:grpSpPr bwMode="hidden">
            <a:xfrm flipH="1">
              <a:off x="0" y="0"/>
              <a:ext cx="12192001" cy="6858000"/>
              <a:chOff x="-1" y="0"/>
              <a:chExt cx="12192001" cy="6858000"/>
            </a:xfrm>
          </p:grpSpPr>
          <p:cxnSp>
            <p:nvCxnSpPr>
              <p:cNvPr id="115" name="Přímá spojnice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Přímá spojnice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Přímá spojnice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Přímá spojnice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Přímá spojnice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Skupina 119"/>
              <p:cNvGrpSpPr/>
              <p:nvPr/>
            </p:nvGrpSpPr>
            <p:grpSpPr bwMode="hidden">
              <a:xfrm>
                <a:off x="6327885" y="0"/>
                <a:ext cx="5864115" cy="5898673"/>
                <a:chOff x="6327885" y="0"/>
                <a:chExt cx="5864115" cy="5898673"/>
              </a:xfrm>
            </p:grpSpPr>
            <p:cxnSp>
              <p:nvCxnSpPr>
                <p:cNvPr id="126" name="Přímá spojnice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Přímá spojnice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Přímá spojnice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Přímá spojnice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Přímá spojnice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Přímá spojnice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Přímá spojnice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Přímá spojnice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Přímá spojnice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Přímá spojnice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Zástupný symbol pro nadpis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pPr rtl="0"/>
            <a:r>
              <a:rPr lang="cs-CZ" dirty="0"/>
              <a:t>Kliknutím lze upravit styl.</a:t>
            </a:r>
            <a:endParaRPr lang="cs-CZ" noProof="0" dirty="0"/>
          </a:p>
        </p:txBody>
      </p:sp>
      <p:sp>
        <p:nvSpPr>
          <p:cNvPr id="3" name="Zástupný symbol pro text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cs-CZ" dirty="0"/>
              <a:t>Upravte styly předlohy textu.</a:t>
            </a:r>
          </a:p>
          <a:p>
            <a:pPr lvl="1" rtl="0"/>
            <a:r>
              <a:rPr lang="cs-CZ" noProof="0" dirty="0"/>
              <a:t>Druhá úroveň</a:t>
            </a:r>
          </a:p>
          <a:p>
            <a:pPr lvl="2" rtl="0"/>
            <a:r>
              <a:rPr lang="cs-CZ" noProof="0" dirty="0"/>
              <a:t>Třetí úroveň</a:t>
            </a:r>
          </a:p>
          <a:p>
            <a:pPr lvl="3" rtl="0"/>
            <a:r>
              <a:rPr lang="cs-CZ" noProof="0" dirty="0"/>
              <a:t>Čtvrtá úroveň</a:t>
            </a:r>
          </a:p>
          <a:p>
            <a:pPr lvl="4" rtl="0"/>
            <a:r>
              <a:rPr lang="cs-CZ" noProof="0" dirty="0"/>
              <a:t>Pátá úroveň</a:t>
            </a:r>
          </a:p>
        </p:txBody>
      </p:sp>
      <p:cxnSp>
        <p:nvCxnSpPr>
          <p:cNvPr id="148" name="Přímá spojnice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Zástupný symbol pro zápatí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pPr rtl="0"/>
            <a:r>
              <a:rPr lang="cs-CZ" noProof="0"/>
              <a:t>prof. JUDr. Jan Pichrt, Ph.D. - Nejčastější pochybení při vzniku a skončení pracovního poměru</a:t>
            </a:r>
          </a:p>
        </p:txBody>
      </p:sp>
      <p:sp>
        <p:nvSpPr>
          <p:cNvPr id="4" name="Zástupný symbol pro datum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pPr rtl="0"/>
            <a:fld id="{FAB4D00E-B80B-4784-82ED-49227F49F935}" type="datetime1">
              <a:rPr lang="cs-CZ" noProof="0" smtClean="0"/>
              <a:t>14.09.2021</a:t>
            </a:fld>
            <a:endParaRPr lang="cs-CZ" noProof="0"/>
          </a:p>
        </p:txBody>
      </p:sp>
      <p:sp>
        <p:nvSpPr>
          <p:cNvPr id="6" name="Zástupný symbol pro číslo snímku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pPr rtl="0"/>
            <a:fld id="{E31375A4-56A4-47D6-9801-1991572033F7}" type="slidenum">
              <a:rPr lang="cs-CZ" noProof="0" smtClean="0"/>
              <a:pPr rtl="0"/>
              <a:t>‹#›</a:t>
            </a:fld>
            <a:endParaRPr lang="cs-CZ" noProof="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eur-lex.europa.eu/legal-content/CS/TXT/?uri=CELEX:62018CA0681#ntr1-C_2020423CS.01000201-E000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3AE6E3-8853-40D7-9536-1E42E25C357F}"/>
              </a:ext>
            </a:extLst>
          </p:cNvPr>
          <p:cNvSpPr>
            <a:spLocks noGrp="1"/>
          </p:cNvSpPr>
          <p:nvPr>
            <p:ph type="ctrTitle"/>
          </p:nvPr>
        </p:nvSpPr>
        <p:spPr>
          <a:xfrm>
            <a:off x="836645" y="613946"/>
            <a:ext cx="9604310" cy="3383280"/>
          </a:xfrm>
        </p:spPr>
        <p:txBody>
          <a:bodyPr>
            <a:normAutofit/>
          </a:bodyPr>
          <a:lstStyle/>
          <a:p>
            <a:r>
              <a:rPr lang="cs-CZ" sz="6600" dirty="0">
                <a:solidFill>
                  <a:schemeClr val="accent1">
                    <a:lumMod val="75000"/>
                  </a:schemeClr>
                </a:solidFill>
              </a:rPr>
              <a:t>K ochraně zaměstnanců ve světle některých nedávných soudních rozhodnutí</a:t>
            </a:r>
          </a:p>
        </p:txBody>
      </p:sp>
      <p:sp>
        <p:nvSpPr>
          <p:cNvPr id="3" name="Podnadpis 2">
            <a:extLst>
              <a:ext uri="{FF2B5EF4-FFF2-40B4-BE49-F238E27FC236}">
                <a16:creationId xmlns:a16="http://schemas.microsoft.com/office/drawing/2014/main" id="{EE2E3B53-5514-43B2-B71A-057154F46336}"/>
              </a:ext>
            </a:extLst>
          </p:cNvPr>
          <p:cNvSpPr>
            <a:spLocks noGrp="1"/>
          </p:cNvSpPr>
          <p:nvPr>
            <p:ph type="subTitle" idx="1"/>
          </p:nvPr>
        </p:nvSpPr>
        <p:spPr>
          <a:xfrm>
            <a:off x="836645" y="4465260"/>
            <a:ext cx="9604310" cy="457200"/>
          </a:xfrm>
        </p:spPr>
        <p:txBody>
          <a:bodyPr>
            <a:normAutofit/>
          </a:bodyPr>
          <a:lstStyle/>
          <a:p>
            <a:r>
              <a:rPr lang="cs-CZ" sz="2400" b="1" dirty="0">
                <a:solidFill>
                  <a:schemeClr val="tx1"/>
                </a:solidFill>
              </a:rPr>
              <a:t>Prof. JUDr. Jan Pichrt, Ph.D. </a:t>
            </a:r>
          </a:p>
        </p:txBody>
      </p:sp>
      <p:sp>
        <p:nvSpPr>
          <p:cNvPr id="4" name="Podnadpis 2">
            <a:extLst>
              <a:ext uri="{FF2B5EF4-FFF2-40B4-BE49-F238E27FC236}">
                <a16:creationId xmlns:a16="http://schemas.microsoft.com/office/drawing/2014/main" id="{5F998162-06E3-4419-ACD7-142928515C78}"/>
              </a:ext>
            </a:extLst>
          </p:cNvPr>
          <p:cNvSpPr txBox="1">
            <a:spLocks/>
          </p:cNvSpPr>
          <p:nvPr/>
        </p:nvSpPr>
        <p:spPr>
          <a:xfrm>
            <a:off x="836645" y="4963017"/>
            <a:ext cx="9604310" cy="4572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0"/>
              </a:spcBef>
              <a:buClr>
                <a:schemeClr val="accent1">
                  <a:lumMod val="75000"/>
                </a:schemeClr>
              </a:buClr>
              <a:buSzPct val="100000"/>
              <a:buFont typeface="Arial" pitchFamily="34" charset="0"/>
              <a:buNone/>
              <a:defRPr sz="2000" b="0" kern="1200">
                <a:solidFill>
                  <a:schemeClr val="accent1">
                    <a:lumMod val="75000"/>
                  </a:schemeClr>
                </a:solidFill>
                <a:latin typeface="+mn-lt"/>
                <a:ea typeface="+mn-ea"/>
                <a:cs typeface="+mn-cs"/>
              </a:defRPr>
            </a:lvl1pPr>
            <a:lvl2pPr marL="457200" indent="0" algn="ctr" defTabSz="914400" rtl="0" eaLnBrk="1" latinLnBrk="0" hangingPunct="1">
              <a:lnSpc>
                <a:spcPct val="90000"/>
              </a:lnSpc>
              <a:spcBef>
                <a:spcPts val="1200"/>
              </a:spcBef>
              <a:buClr>
                <a:schemeClr val="accent1">
                  <a:lumMod val="75000"/>
                </a:schemeClr>
              </a:buClr>
              <a:buSzPct val="100000"/>
              <a:buFont typeface="Arial"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800"/>
              </a:spcBef>
              <a:buClr>
                <a:schemeClr val="accent1">
                  <a:lumMod val="75000"/>
                </a:schemeClr>
              </a:buClr>
              <a:buSzPct val="100000"/>
              <a:buFont typeface="Arial"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800"/>
              </a:spcBef>
              <a:buClr>
                <a:schemeClr val="accent1">
                  <a:lumMod val="75000"/>
                </a:schemeClr>
              </a:buClr>
              <a:buSzPct val="100000"/>
              <a:buFont typeface="Arial"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600"/>
              </a:spcBef>
              <a:buClr>
                <a:schemeClr val="accent1">
                  <a:lumMod val="75000"/>
                </a:schemeClr>
              </a:buClr>
              <a:buSzPct val="100000"/>
              <a:buFont typeface="Arial"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600"/>
              </a:spcBef>
              <a:buClr>
                <a:schemeClr val="accent1">
                  <a:lumMod val="75000"/>
                </a:schemeClr>
              </a:buClr>
              <a:buSzPct val="100000"/>
              <a:buFont typeface="Arial"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600"/>
              </a:spcBef>
              <a:buClr>
                <a:schemeClr val="accent1">
                  <a:lumMod val="75000"/>
                </a:schemeClr>
              </a:buClr>
              <a:buSzPct val="100000"/>
              <a:buFont typeface="Arial"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600"/>
              </a:spcBef>
              <a:buClr>
                <a:schemeClr val="accent1">
                  <a:lumMod val="75000"/>
                </a:schemeClr>
              </a:buClr>
              <a:buSzPct val="100000"/>
              <a:buFont typeface="Arial"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600"/>
              </a:spcBef>
              <a:buClr>
                <a:schemeClr val="accent1">
                  <a:lumMod val="75000"/>
                </a:schemeClr>
              </a:buClr>
              <a:buSzPct val="100000"/>
              <a:buFont typeface="Arial" pitchFamily="34" charset="0"/>
              <a:buNone/>
              <a:defRPr sz="1600" kern="1200">
                <a:solidFill>
                  <a:schemeClr val="tx1"/>
                </a:solidFill>
                <a:latin typeface="+mn-lt"/>
                <a:ea typeface="+mn-ea"/>
                <a:cs typeface="+mn-cs"/>
              </a:defRPr>
            </a:lvl9pPr>
          </a:lstStyle>
          <a:p>
            <a:r>
              <a:rPr lang="cs-CZ" sz="2400" dirty="0">
                <a:solidFill>
                  <a:schemeClr val="tx1"/>
                </a:solidFill>
              </a:rPr>
              <a:t>14. 9. 2021 – Brno – Personalistika, právo a vzdělávání  </a:t>
            </a:r>
          </a:p>
        </p:txBody>
      </p:sp>
      <p:cxnSp>
        <p:nvCxnSpPr>
          <p:cNvPr id="6" name="Přímá spojnice 5">
            <a:extLst>
              <a:ext uri="{FF2B5EF4-FFF2-40B4-BE49-F238E27FC236}">
                <a16:creationId xmlns:a16="http://schemas.microsoft.com/office/drawing/2014/main" id="{2D459966-C6C0-437C-BDE6-2DDF21FFEF47}"/>
              </a:ext>
            </a:extLst>
          </p:cNvPr>
          <p:cNvCxnSpPr>
            <a:cxnSpLocks/>
          </p:cNvCxnSpPr>
          <p:nvPr/>
        </p:nvCxnSpPr>
        <p:spPr>
          <a:xfrm>
            <a:off x="1333500" y="4238625"/>
            <a:ext cx="9324975" cy="0"/>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23447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159C19-310D-4E58-915A-0C468EE9021F}"/>
              </a:ext>
            </a:extLst>
          </p:cNvPr>
          <p:cNvSpPr>
            <a:spLocks noGrp="1"/>
          </p:cNvSpPr>
          <p:nvPr>
            <p:ph type="title"/>
          </p:nvPr>
        </p:nvSpPr>
        <p:spPr>
          <a:xfrm>
            <a:off x="430635" y="234893"/>
            <a:ext cx="10465965" cy="511727"/>
          </a:xfrm>
        </p:spPr>
        <p:txBody>
          <a:bodyPr>
            <a:normAutofit fontScale="90000"/>
          </a:bodyPr>
          <a:lstStyle/>
          <a:p>
            <a:r>
              <a:rPr lang="cs-CZ" sz="3200" dirty="0"/>
              <a:t>I. </a:t>
            </a:r>
            <a:r>
              <a:rPr lang="cs-CZ" dirty="0" err="1"/>
              <a:t>sp</a:t>
            </a:r>
            <a:r>
              <a:rPr lang="cs-CZ" dirty="0"/>
              <a:t>. zn. 21 </a:t>
            </a:r>
            <a:r>
              <a:rPr lang="cs-CZ" dirty="0" err="1"/>
              <a:t>Cdo</a:t>
            </a:r>
            <a:r>
              <a:rPr lang="cs-CZ" dirty="0"/>
              <a:t> 3955/2018</a:t>
            </a:r>
          </a:p>
        </p:txBody>
      </p:sp>
      <p:sp>
        <p:nvSpPr>
          <p:cNvPr id="3" name="Zástupný obsah 2">
            <a:extLst>
              <a:ext uri="{FF2B5EF4-FFF2-40B4-BE49-F238E27FC236}">
                <a16:creationId xmlns:a16="http://schemas.microsoft.com/office/drawing/2014/main" id="{1729166F-2023-4235-8D12-D057229BA0BC}"/>
              </a:ext>
            </a:extLst>
          </p:cNvPr>
          <p:cNvSpPr>
            <a:spLocks noGrp="1"/>
          </p:cNvSpPr>
          <p:nvPr>
            <p:ph idx="1"/>
          </p:nvPr>
        </p:nvSpPr>
        <p:spPr>
          <a:xfrm>
            <a:off x="226503" y="746620"/>
            <a:ext cx="11534862" cy="5876488"/>
          </a:xfrm>
        </p:spPr>
        <p:txBody>
          <a:bodyPr>
            <a:normAutofit/>
          </a:bodyPr>
          <a:lstStyle/>
          <a:p>
            <a:pPr marL="0" indent="0">
              <a:buNone/>
            </a:pPr>
            <a:r>
              <a:rPr lang="cs-CZ" sz="2000" dirty="0"/>
              <a:t>NS ČR dále v odůvodnění rozsudku uvádí:</a:t>
            </a:r>
          </a:p>
          <a:p>
            <a:pPr marL="0" indent="0">
              <a:buNone/>
            </a:pPr>
            <a:r>
              <a:rPr lang="cs-CZ" sz="2000" b="1" dirty="0"/>
              <a:t>„Jinými slovy, skutečnost, že nabídka na trhu práce je v těchto městech (regionech) vyšší, má své logické dopady ve výši mzdy zaměstnanců, o něž zaměstnavatelé „bojují“ nabídkou lepších pracovních podmínek, včetně mzdových, tj. ve vyšší obecné ceně (hodnotě) práce.</a:t>
            </a:r>
            <a:r>
              <a:rPr lang="cs-CZ" sz="2000" dirty="0"/>
              <a:t> Uvedené však přesto neopodstatňuje závěr, že je zachována zásada rovného zacházení v odměňování zaměstnanců téhož zaměstnavatele, kteří vykonávají srovnatelnou práci v rozdílných regionech České republiky, i v případě, kdy jsou tito zaměstnanci odměňováni různou mzdou zaměstnavatelem stanovenou (určenou) nebo sjednanou s přihlédnutím k sociálněekonomickým podmínkám daného regionu, ve kterém vykonávají práci.“</a:t>
            </a:r>
            <a:endParaRPr lang="cs-CZ" sz="2400" b="1" dirty="0"/>
          </a:p>
        </p:txBody>
      </p:sp>
      <p:sp>
        <p:nvSpPr>
          <p:cNvPr id="4" name="Zástupný symbol pro datum 3">
            <a:extLst>
              <a:ext uri="{FF2B5EF4-FFF2-40B4-BE49-F238E27FC236}">
                <a16:creationId xmlns:a16="http://schemas.microsoft.com/office/drawing/2014/main" id="{AE05ADAC-AC6D-440B-B156-770E1C3140C5}"/>
              </a:ext>
            </a:extLst>
          </p:cNvPr>
          <p:cNvSpPr>
            <a:spLocks noGrp="1"/>
          </p:cNvSpPr>
          <p:nvPr>
            <p:ph type="dt" sz="half" idx="10"/>
          </p:nvPr>
        </p:nvSpPr>
        <p:spPr/>
        <p:txBody>
          <a:bodyPr/>
          <a:lstStyle/>
          <a:p>
            <a:pPr rtl="0"/>
            <a:fld id="{EC11BF2C-B617-42F6-BED4-CA865BD7D15A}" type="datetime1">
              <a:rPr lang="cs-CZ" noProof="0" smtClean="0"/>
              <a:t>14.09.2021</a:t>
            </a:fld>
            <a:endParaRPr lang="cs-CZ" noProof="0"/>
          </a:p>
        </p:txBody>
      </p:sp>
    </p:spTree>
    <p:extLst>
      <p:ext uri="{BB962C8B-B14F-4D97-AF65-F5344CB8AC3E}">
        <p14:creationId xmlns:p14="http://schemas.microsoft.com/office/powerpoint/2010/main" val="290447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159C19-310D-4E58-915A-0C468EE9021F}"/>
              </a:ext>
            </a:extLst>
          </p:cNvPr>
          <p:cNvSpPr>
            <a:spLocks noGrp="1"/>
          </p:cNvSpPr>
          <p:nvPr>
            <p:ph type="title"/>
          </p:nvPr>
        </p:nvSpPr>
        <p:spPr>
          <a:xfrm>
            <a:off x="226503" y="317442"/>
            <a:ext cx="10465965" cy="511727"/>
          </a:xfrm>
        </p:spPr>
        <p:txBody>
          <a:bodyPr>
            <a:normAutofit fontScale="90000"/>
          </a:bodyPr>
          <a:lstStyle/>
          <a:p>
            <a:br>
              <a:rPr lang="cs-CZ" sz="3200" dirty="0"/>
            </a:br>
            <a:r>
              <a:rPr lang="cs-CZ" sz="2200" dirty="0"/>
              <a:t>I. </a:t>
            </a:r>
            <a:r>
              <a:rPr lang="cs-CZ" sz="2200" dirty="0" err="1"/>
              <a:t>sp</a:t>
            </a:r>
            <a:r>
              <a:rPr lang="cs-CZ" sz="2200" dirty="0"/>
              <a:t>. zn. 21 </a:t>
            </a:r>
            <a:r>
              <a:rPr lang="cs-CZ" sz="2200" dirty="0" err="1"/>
              <a:t>Cdo</a:t>
            </a:r>
            <a:r>
              <a:rPr lang="cs-CZ" sz="2200" dirty="0"/>
              <a:t> 3955/2018 - kritika rozhodnutí v odborné literatuře, např. :</a:t>
            </a:r>
          </a:p>
        </p:txBody>
      </p:sp>
      <p:sp>
        <p:nvSpPr>
          <p:cNvPr id="3" name="Zástupný obsah 2">
            <a:extLst>
              <a:ext uri="{FF2B5EF4-FFF2-40B4-BE49-F238E27FC236}">
                <a16:creationId xmlns:a16="http://schemas.microsoft.com/office/drawing/2014/main" id="{1729166F-2023-4235-8D12-D057229BA0BC}"/>
              </a:ext>
            </a:extLst>
          </p:cNvPr>
          <p:cNvSpPr>
            <a:spLocks noGrp="1"/>
          </p:cNvSpPr>
          <p:nvPr>
            <p:ph idx="1"/>
          </p:nvPr>
        </p:nvSpPr>
        <p:spPr>
          <a:xfrm>
            <a:off x="226503" y="746620"/>
            <a:ext cx="11534862" cy="5876488"/>
          </a:xfrm>
        </p:spPr>
        <p:txBody>
          <a:bodyPr>
            <a:normAutofit/>
          </a:bodyPr>
          <a:lstStyle/>
          <a:p>
            <a:pPr marL="0" indent="0" algn="just">
              <a:buNone/>
            </a:pPr>
            <a:endParaRPr lang="cs-CZ" sz="2300" b="1" dirty="0"/>
          </a:p>
          <a:p>
            <a:pPr marL="0" indent="0" algn="just">
              <a:buNone/>
            </a:pPr>
            <a:endParaRPr lang="cs-CZ" sz="2300" b="1" dirty="0"/>
          </a:p>
          <a:p>
            <a:pPr marL="0" indent="0" algn="just">
              <a:buNone/>
            </a:pPr>
            <a:r>
              <a:rPr lang="cs-CZ" sz="2300" b="1" dirty="0"/>
              <a:t>MORÁVEK, J. Ke spravedlivému odměňování v pracovněprávních věcech, </a:t>
            </a:r>
            <a:r>
              <a:rPr lang="cs-CZ" sz="2300" dirty="0"/>
              <a:t>Právní rozhledy, č. 20/2020, s. 705 až 709. </a:t>
            </a:r>
          </a:p>
          <a:p>
            <a:pPr marL="0" indent="0" algn="just">
              <a:buNone/>
            </a:pPr>
            <a:endParaRPr lang="cs-CZ" sz="2300" b="1" dirty="0"/>
          </a:p>
          <a:p>
            <a:pPr marL="0" indent="0" algn="just">
              <a:buNone/>
            </a:pPr>
            <a:endParaRPr lang="cs-CZ" sz="2300" b="1" dirty="0"/>
          </a:p>
          <a:p>
            <a:pPr marL="0" indent="0" algn="just">
              <a:buNone/>
            </a:pPr>
            <a:r>
              <a:rPr lang="cs-CZ" sz="2300" b="1" dirty="0"/>
              <a:t>PICHRT, J.  „…pro všechny I. třídu…“?</a:t>
            </a:r>
            <a:r>
              <a:rPr lang="cs-CZ" sz="2300" dirty="0"/>
              <a:t>, In Pichrt, J., </a:t>
            </a:r>
            <a:r>
              <a:rPr lang="cs-CZ" sz="2300" dirty="0" err="1"/>
              <a:t>Tomšej</a:t>
            </a:r>
            <a:r>
              <a:rPr lang="cs-CZ" sz="2300" dirty="0"/>
              <a:t>, J. (</a:t>
            </a:r>
            <a:r>
              <a:rPr lang="cs-CZ" sz="2300" dirty="0" err="1"/>
              <a:t>eds</a:t>
            </a:r>
            <a:r>
              <a:rPr lang="cs-CZ" sz="2300" dirty="0"/>
              <a:t>.) Proměny odměny. Praha: </a:t>
            </a:r>
            <a:r>
              <a:rPr lang="cs-CZ" sz="2300" dirty="0" err="1"/>
              <a:t>Wolters</a:t>
            </a:r>
            <a:r>
              <a:rPr lang="cs-CZ" sz="2300" dirty="0"/>
              <a:t> </a:t>
            </a:r>
            <a:r>
              <a:rPr lang="cs-CZ" sz="2300" dirty="0" err="1"/>
              <a:t>Kluwer</a:t>
            </a:r>
            <a:r>
              <a:rPr lang="cs-CZ" sz="2300" dirty="0"/>
              <a:t> CŘ, 2020, str. 1 až 15.</a:t>
            </a:r>
          </a:p>
          <a:p>
            <a:pPr marL="0" indent="0">
              <a:buNone/>
            </a:pPr>
            <a:endParaRPr lang="cs-CZ" sz="2400" b="1" dirty="0"/>
          </a:p>
        </p:txBody>
      </p:sp>
      <p:sp>
        <p:nvSpPr>
          <p:cNvPr id="4" name="Zástupný symbol pro datum 3">
            <a:extLst>
              <a:ext uri="{FF2B5EF4-FFF2-40B4-BE49-F238E27FC236}">
                <a16:creationId xmlns:a16="http://schemas.microsoft.com/office/drawing/2014/main" id="{AE05ADAC-AC6D-440B-B156-770E1C3140C5}"/>
              </a:ext>
            </a:extLst>
          </p:cNvPr>
          <p:cNvSpPr>
            <a:spLocks noGrp="1"/>
          </p:cNvSpPr>
          <p:nvPr>
            <p:ph type="dt" sz="half" idx="10"/>
          </p:nvPr>
        </p:nvSpPr>
        <p:spPr/>
        <p:txBody>
          <a:bodyPr/>
          <a:lstStyle/>
          <a:p>
            <a:pPr rtl="0"/>
            <a:fld id="{3DD6E875-9947-421B-97F8-38A2A40EC60F}" type="datetime1">
              <a:rPr lang="cs-CZ" noProof="0" smtClean="0"/>
              <a:t>14.09.2021</a:t>
            </a:fld>
            <a:endParaRPr lang="cs-CZ" noProof="0"/>
          </a:p>
        </p:txBody>
      </p:sp>
    </p:spTree>
    <p:extLst>
      <p:ext uri="{BB962C8B-B14F-4D97-AF65-F5344CB8AC3E}">
        <p14:creationId xmlns:p14="http://schemas.microsoft.com/office/powerpoint/2010/main" val="2827374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159C19-310D-4E58-915A-0C468EE9021F}"/>
              </a:ext>
            </a:extLst>
          </p:cNvPr>
          <p:cNvSpPr>
            <a:spLocks noGrp="1"/>
          </p:cNvSpPr>
          <p:nvPr>
            <p:ph type="title"/>
          </p:nvPr>
        </p:nvSpPr>
        <p:spPr>
          <a:xfrm>
            <a:off x="226503" y="317442"/>
            <a:ext cx="10465965" cy="511727"/>
          </a:xfrm>
        </p:spPr>
        <p:txBody>
          <a:bodyPr>
            <a:normAutofit fontScale="90000"/>
          </a:bodyPr>
          <a:lstStyle/>
          <a:p>
            <a:br>
              <a:rPr lang="cs-CZ" sz="3200" dirty="0"/>
            </a:br>
            <a:r>
              <a:rPr lang="cs-CZ" sz="2200" dirty="0"/>
              <a:t>I. </a:t>
            </a:r>
            <a:r>
              <a:rPr lang="cs-CZ" sz="2200" dirty="0" err="1"/>
              <a:t>sp</a:t>
            </a:r>
            <a:r>
              <a:rPr lang="cs-CZ" sz="2200" dirty="0"/>
              <a:t>. zn. 21 </a:t>
            </a:r>
            <a:r>
              <a:rPr lang="cs-CZ" sz="2200" dirty="0" err="1"/>
              <a:t>Cdo</a:t>
            </a:r>
            <a:r>
              <a:rPr lang="cs-CZ" sz="2200" dirty="0"/>
              <a:t> 3955/2018 - kritika rozhodnutí v odborné literatuře, např. :</a:t>
            </a:r>
          </a:p>
        </p:txBody>
      </p:sp>
      <p:sp>
        <p:nvSpPr>
          <p:cNvPr id="3" name="Zástupný obsah 2">
            <a:extLst>
              <a:ext uri="{FF2B5EF4-FFF2-40B4-BE49-F238E27FC236}">
                <a16:creationId xmlns:a16="http://schemas.microsoft.com/office/drawing/2014/main" id="{1729166F-2023-4235-8D12-D057229BA0BC}"/>
              </a:ext>
            </a:extLst>
          </p:cNvPr>
          <p:cNvSpPr>
            <a:spLocks noGrp="1"/>
          </p:cNvSpPr>
          <p:nvPr>
            <p:ph idx="1"/>
          </p:nvPr>
        </p:nvSpPr>
        <p:spPr>
          <a:xfrm>
            <a:off x="226503" y="746620"/>
            <a:ext cx="11534862" cy="5876488"/>
          </a:xfrm>
        </p:spPr>
        <p:txBody>
          <a:bodyPr>
            <a:normAutofit fontScale="92500" lnSpcReduction="20000"/>
          </a:bodyPr>
          <a:lstStyle/>
          <a:p>
            <a:pPr marL="0" indent="0" algn="just">
              <a:buNone/>
            </a:pPr>
            <a:endParaRPr lang="cs-CZ" sz="2300" b="1" dirty="0"/>
          </a:p>
          <a:p>
            <a:pPr marL="0" indent="0" algn="just">
              <a:buNone/>
            </a:pPr>
            <a:r>
              <a:rPr lang="cs-CZ" sz="2300" b="1" dirty="0"/>
              <a:t>MORÁVEK, J. Ke spravedlivému odměňování v pracovněprávních věcech, </a:t>
            </a:r>
            <a:r>
              <a:rPr lang="cs-CZ" sz="2300" dirty="0"/>
              <a:t>Právní rozhledy, č. 20/2020, s. 705 až 709. </a:t>
            </a:r>
          </a:p>
          <a:p>
            <a:pPr marL="0" indent="0">
              <a:buNone/>
            </a:pPr>
            <a:r>
              <a:rPr lang="cs-CZ" sz="2300" dirty="0"/>
              <a:t>Hlavní teze: 	-  zaměstnavatel x pracoviště</a:t>
            </a:r>
          </a:p>
          <a:p>
            <a:pPr marL="0" indent="0">
              <a:buNone/>
            </a:pPr>
            <a:r>
              <a:rPr lang="cs-CZ" sz="2300" dirty="0"/>
              <a:t>		-  NS měl být podobně „odvážný“ jako při rozhodnutí věci </a:t>
            </a:r>
            <a:r>
              <a:rPr lang="cs-CZ" sz="2300" dirty="0" err="1"/>
              <a:t>sp</a:t>
            </a:r>
            <a:r>
              <a:rPr lang="cs-CZ" sz="2300" dirty="0"/>
              <a:t>. zn. 21 </a:t>
            </a:r>
            <a:r>
              <a:rPr lang="cs-CZ" sz="2300" dirty="0" err="1"/>
              <a:t>Cdo</a:t>
            </a:r>
            <a:r>
              <a:rPr lang="cs-CZ" sz="2300" dirty="0"/>
              <a:t> 		5825/2016/“může“ čti „musí“/ </a:t>
            </a:r>
          </a:p>
          <a:p>
            <a:pPr marL="0" indent="0">
              <a:buNone/>
            </a:pPr>
            <a:r>
              <a:rPr lang="cs-CZ" sz="2300" i="1" dirty="0"/>
              <a:t>Nepřevedl-li zaměstnavatel zaměstnance, který nemůže konat dosavadní práci pro pracovní úraz, nemoc z povolání nebo ohrožení nemocí z povolání, na jinou vhodnou práci (popřípadě převedl-li zaměstnance na jinou vhodnou práci bez jeho souhlasu a nebylo-li jeho pracovní zařazení u zaměstnavatele vyřešeno dohodou ani dodatečně), je povinen rozvázat s ním pracovní poměr výpovědí z důvodů uvedených v ustanovení § 52 písm. d) zák. práce nebo dohodou z týchž důvodů. Nesplní-li zaměstnavatel tuto povinnost, je oprávněn z těchto důvodů rozvázat pracovní poměr výpovědí zaměstnanec, aniž by to bylo na újmu jeho práva na odstupné podle ustanovení § 67 odst. 2 zák. práce.</a:t>
            </a:r>
          </a:p>
          <a:p>
            <a:pPr marL="0" indent="0">
              <a:buNone/>
            </a:pPr>
            <a:r>
              <a:rPr lang="cs-CZ" sz="2300" dirty="0"/>
              <a:t>Pozn.: meze soudního výkladu na hraně dotváření (přetváření) práva,</a:t>
            </a:r>
          </a:p>
          <a:p>
            <a:pPr marL="0" indent="0">
              <a:buNone/>
            </a:pPr>
            <a:r>
              <a:rPr lang="cs-CZ" sz="2300" dirty="0"/>
              <a:t>	pohled soudců (časopis Soudce – srpen (?) 2020)</a:t>
            </a:r>
          </a:p>
          <a:p>
            <a:pPr marL="0" indent="0">
              <a:buNone/>
            </a:pPr>
            <a:r>
              <a:rPr lang="cs-CZ" sz="2300" dirty="0"/>
              <a:t>	ústavnost, záruky demokracie, nezávislost soudů, </a:t>
            </a:r>
          </a:p>
          <a:p>
            <a:pPr marL="0" indent="0">
              <a:buNone/>
            </a:pPr>
            <a:endParaRPr lang="cs-CZ" sz="2400" b="1" dirty="0"/>
          </a:p>
        </p:txBody>
      </p:sp>
      <p:sp>
        <p:nvSpPr>
          <p:cNvPr id="4" name="Zástupný symbol pro datum 3">
            <a:extLst>
              <a:ext uri="{FF2B5EF4-FFF2-40B4-BE49-F238E27FC236}">
                <a16:creationId xmlns:a16="http://schemas.microsoft.com/office/drawing/2014/main" id="{AE05ADAC-AC6D-440B-B156-770E1C3140C5}"/>
              </a:ext>
            </a:extLst>
          </p:cNvPr>
          <p:cNvSpPr>
            <a:spLocks noGrp="1"/>
          </p:cNvSpPr>
          <p:nvPr>
            <p:ph type="dt" sz="half" idx="10"/>
          </p:nvPr>
        </p:nvSpPr>
        <p:spPr/>
        <p:txBody>
          <a:bodyPr/>
          <a:lstStyle/>
          <a:p>
            <a:pPr rtl="0"/>
            <a:fld id="{797D556E-8811-4448-908B-C3E599619D03}" type="datetime1">
              <a:rPr lang="cs-CZ" noProof="0" smtClean="0"/>
              <a:t>14.09.2021</a:t>
            </a:fld>
            <a:endParaRPr lang="cs-CZ" noProof="0"/>
          </a:p>
        </p:txBody>
      </p:sp>
    </p:spTree>
    <p:extLst>
      <p:ext uri="{BB962C8B-B14F-4D97-AF65-F5344CB8AC3E}">
        <p14:creationId xmlns:p14="http://schemas.microsoft.com/office/powerpoint/2010/main" val="2946777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159C19-310D-4E58-915A-0C468EE9021F}"/>
              </a:ext>
            </a:extLst>
          </p:cNvPr>
          <p:cNvSpPr>
            <a:spLocks noGrp="1"/>
          </p:cNvSpPr>
          <p:nvPr>
            <p:ph type="title"/>
          </p:nvPr>
        </p:nvSpPr>
        <p:spPr>
          <a:xfrm>
            <a:off x="310393" y="209725"/>
            <a:ext cx="10586207" cy="872455"/>
          </a:xfrm>
        </p:spPr>
        <p:txBody>
          <a:bodyPr>
            <a:normAutofit fontScale="90000"/>
          </a:bodyPr>
          <a:lstStyle/>
          <a:p>
            <a:r>
              <a:rPr lang="cs-CZ" sz="3200" dirty="0"/>
              <a:t>I. </a:t>
            </a:r>
            <a:r>
              <a:rPr lang="cs-CZ" dirty="0" err="1"/>
              <a:t>sp</a:t>
            </a:r>
            <a:r>
              <a:rPr lang="cs-CZ" dirty="0"/>
              <a:t>. zn. 21 </a:t>
            </a:r>
            <a:r>
              <a:rPr lang="cs-CZ" dirty="0" err="1"/>
              <a:t>Cdo</a:t>
            </a:r>
            <a:r>
              <a:rPr lang="cs-CZ" dirty="0"/>
              <a:t> 3955/2018</a:t>
            </a:r>
            <a:br>
              <a:rPr lang="cs-CZ" dirty="0"/>
            </a:br>
            <a:endParaRPr lang="cs-CZ" dirty="0"/>
          </a:p>
        </p:txBody>
      </p:sp>
      <p:sp>
        <p:nvSpPr>
          <p:cNvPr id="3" name="Zástupný obsah 2">
            <a:extLst>
              <a:ext uri="{FF2B5EF4-FFF2-40B4-BE49-F238E27FC236}">
                <a16:creationId xmlns:a16="http://schemas.microsoft.com/office/drawing/2014/main" id="{1729166F-2023-4235-8D12-D057229BA0BC}"/>
              </a:ext>
            </a:extLst>
          </p:cNvPr>
          <p:cNvSpPr>
            <a:spLocks noGrp="1"/>
          </p:cNvSpPr>
          <p:nvPr>
            <p:ph idx="1"/>
          </p:nvPr>
        </p:nvSpPr>
        <p:spPr>
          <a:xfrm>
            <a:off x="226503" y="746621"/>
            <a:ext cx="11534862" cy="5607526"/>
          </a:xfrm>
        </p:spPr>
        <p:txBody>
          <a:bodyPr>
            <a:normAutofit lnSpcReduction="10000"/>
          </a:bodyPr>
          <a:lstStyle/>
          <a:p>
            <a:pPr marL="0" indent="0">
              <a:buNone/>
            </a:pPr>
            <a:r>
              <a:rPr lang="cs-CZ" sz="2400" dirty="0"/>
              <a:t>K řízení před soudem prvního stupně se v rozhodnutí NS ČR (21 </a:t>
            </a:r>
            <a:r>
              <a:rPr lang="cs-CZ" sz="2400" dirty="0" err="1"/>
              <a:t>Cdo</a:t>
            </a:r>
            <a:r>
              <a:rPr lang="cs-CZ" sz="2400" dirty="0"/>
              <a:t> 3955/2018) mj. uvádí:</a:t>
            </a:r>
          </a:p>
          <a:p>
            <a:pPr marL="0" indent="0">
              <a:buNone/>
            </a:pPr>
            <a:r>
              <a:rPr lang="cs-CZ" sz="2400" dirty="0"/>
              <a:t> „Žalovaná namítala, že základní tarifní mzda je ve vnitřních předpisech žalované vždy stanovena jako minimální. Do výše mzdy konkrétního zaměstnance se potom promítají jednak předpoklady a požadavky pro výkon práce, jednak podmínky jednotlivých pracovišť, na nichž je práce vykonávána. </a:t>
            </a:r>
            <a:r>
              <a:rPr lang="cs-CZ" sz="2400" b="1" dirty="0"/>
              <a:t>Podmínky různých pracovišť se mohou odlišovat, a to i když na nich vykonávají práci zaměstnanci zařazení na stejné pracovní pozici. Žalovaná má za to, že práce na pozici řidiče v regionu Praha se vyznačuje vyšší složitostí, odpovědností a namáhavostí práce s ohledem na velikost regionu a rozmístění provozu do několika částí a budov. </a:t>
            </a:r>
            <a:r>
              <a:rPr lang="cs-CZ" sz="2400" dirty="0"/>
              <a:t>Ten disponuje pěti </a:t>
            </a:r>
            <a:r>
              <a:rPr lang="cs-CZ" sz="2400" dirty="0" err="1"/>
              <a:t>výměništi</a:t>
            </a:r>
            <a:r>
              <a:rPr lang="cs-CZ" sz="2400" dirty="0"/>
              <a:t> v jednom areálu, v nichž dochází k nakládce a vykládce do nebo z vozidel, což znamená vyšší míru odpovědnosti. Jde o práci namáhavější a organizačně složitější. Vedle toho se region Praha vyznačuje vyšší četností zastávek v rámci jednotlivých kurzů (jízd) a častějším rozvržením pracovní doby na dny pracovního klidu a práci v noci. </a:t>
            </a:r>
            <a:r>
              <a:rPr lang="cs-CZ" sz="2400" b="1" dirty="0"/>
              <a:t>Odměňování zaměstnanců zde navíc zohledňuje i reálnou výši mezd vzhledem k nezbytným životním nákladům, které jsou v Praze a okolí výrazně vyšší než v jiných regionech.……</a:t>
            </a:r>
            <a:endParaRPr lang="cs-CZ" sz="2800" b="1" dirty="0"/>
          </a:p>
        </p:txBody>
      </p:sp>
      <p:sp>
        <p:nvSpPr>
          <p:cNvPr id="4" name="Zástupný symbol pro datum 3">
            <a:extLst>
              <a:ext uri="{FF2B5EF4-FFF2-40B4-BE49-F238E27FC236}">
                <a16:creationId xmlns:a16="http://schemas.microsoft.com/office/drawing/2014/main" id="{AE05ADAC-AC6D-440B-B156-770E1C3140C5}"/>
              </a:ext>
            </a:extLst>
          </p:cNvPr>
          <p:cNvSpPr>
            <a:spLocks noGrp="1"/>
          </p:cNvSpPr>
          <p:nvPr>
            <p:ph type="dt" sz="half" idx="10"/>
          </p:nvPr>
        </p:nvSpPr>
        <p:spPr/>
        <p:txBody>
          <a:bodyPr/>
          <a:lstStyle/>
          <a:p>
            <a:pPr rtl="0"/>
            <a:fld id="{4F585E13-1BE1-4269-99E2-8159A5C9E3CF}" type="datetime1">
              <a:rPr lang="cs-CZ" noProof="0" smtClean="0"/>
              <a:t>14.09.2021</a:t>
            </a:fld>
            <a:endParaRPr lang="cs-CZ" noProof="0"/>
          </a:p>
        </p:txBody>
      </p:sp>
    </p:spTree>
    <p:extLst>
      <p:ext uri="{BB962C8B-B14F-4D97-AF65-F5344CB8AC3E}">
        <p14:creationId xmlns:p14="http://schemas.microsoft.com/office/powerpoint/2010/main" val="684437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159C19-310D-4E58-915A-0C468EE9021F}"/>
              </a:ext>
            </a:extLst>
          </p:cNvPr>
          <p:cNvSpPr>
            <a:spLocks noGrp="1"/>
          </p:cNvSpPr>
          <p:nvPr>
            <p:ph type="title"/>
          </p:nvPr>
        </p:nvSpPr>
        <p:spPr>
          <a:xfrm>
            <a:off x="226503" y="317442"/>
            <a:ext cx="10465965" cy="511727"/>
          </a:xfrm>
        </p:spPr>
        <p:txBody>
          <a:bodyPr>
            <a:normAutofit fontScale="90000"/>
          </a:bodyPr>
          <a:lstStyle/>
          <a:p>
            <a:br>
              <a:rPr lang="cs-CZ" sz="3200" dirty="0"/>
            </a:br>
            <a:r>
              <a:rPr lang="cs-CZ" sz="2200" dirty="0"/>
              <a:t>I. </a:t>
            </a:r>
            <a:r>
              <a:rPr lang="cs-CZ" sz="2200" dirty="0" err="1"/>
              <a:t>sp</a:t>
            </a:r>
            <a:r>
              <a:rPr lang="cs-CZ" sz="2200" dirty="0"/>
              <a:t>. zn. 21 </a:t>
            </a:r>
            <a:r>
              <a:rPr lang="cs-CZ" sz="2200" dirty="0" err="1"/>
              <a:t>Cdo</a:t>
            </a:r>
            <a:r>
              <a:rPr lang="cs-CZ" sz="2200" dirty="0"/>
              <a:t> 3955/2018 - kritika rozhodnutí v odborné literatuře, např. :</a:t>
            </a:r>
          </a:p>
        </p:txBody>
      </p:sp>
      <p:sp>
        <p:nvSpPr>
          <p:cNvPr id="3" name="Zástupný obsah 2">
            <a:extLst>
              <a:ext uri="{FF2B5EF4-FFF2-40B4-BE49-F238E27FC236}">
                <a16:creationId xmlns:a16="http://schemas.microsoft.com/office/drawing/2014/main" id="{1729166F-2023-4235-8D12-D057229BA0BC}"/>
              </a:ext>
            </a:extLst>
          </p:cNvPr>
          <p:cNvSpPr>
            <a:spLocks noGrp="1"/>
          </p:cNvSpPr>
          <p:nvPr>
            <p:ph idx="1"/>
          </p:nvPr>
        </p:nvSpPr>
        <p:spPr>
          <a:xfrm>
            <a:off x="226503" y="746620"/>
            <a:ext cx="11534862" cy="6111380"/>
          </a:xfrm>
        </p:spPr>
        <p:txBody>
          <a:bodyPr>
            <a:normAutofit lnSpcReduction="10000"/>
          </a:bodyPr>
          <a:lstStyle/>
          <a:p>
            <a:pPr marL="0" indent="0" algn="just">
              <a:buNone/>
            </a:pPr>
            <a:r>
              <a:rPr lang="cs-CZ" sz="2300" b="1" dirty="0"/>
              <a:t>PICHRT, J.  „…pro všechny I. třídu…“?</a:t>
            </a:r>
            <a:r>
              <a:rPr lang="cs-CZ" sz="2300" dirty="0"/>
              <a:t>, In Pichrt, J., </a:t>
            </a:r>
            <a:r>
              <a:rPr lang="cs-CZ" sz="2300" dirty="0" err="1"/>
              <a:t>Tomšej</a:t>
            </a:r>
            <a:r>
              <a:rPr lang="cs-CZ" sz="2300" dirty="0"/>
              <a:t>, J. (</a:t>
            </a:r>
            <a:r>
              <a:rPr lang="cs-CZ" sz="2300" dirty="0" err="1"/>
              <a:t>eds</a:t>
            </a:r>
            <a:r>
              <a:rPr lang="cs-CZ" sz="2300" dirty="0"/>
              <a:t>.) Proměny odměny. Praha: </a:t>
            </a:r>
            <a:r>
              <a:rPr lang="cs-CZ" sz="2300" dirty="0" err="1"/>
              <a:t>Wolters</a:t>
            </a:r>
            <a:r>
              <a:rPr lang="cs-CZ" sz="2300" dirty="0"/>
              <a:t> </a:t>
            </a:r>
            <a:r>
              <a:rPr lang="cs-CZ" sz="2300" dirty="0" err="1"/>
              <a:t>Kluwer</a:t>
            </a:r>
            <a:r>
              <a:rPr lang="cs-CZ" sz="2300" dirty="0"/>
              <a:t> CŘ, 2020, str. 1 až 15.</a:t>
            </a:r>
          </a:p>
          <a:p>
            <a:pPr marL="0" indent="0" algn="just">
              <a:buNone/>
            </a:pPr>
            <a:r>
              <a:rPr lang="cs-CZ" sz="2300" dirty="0"/>
              <a:t>Hlavní teze: 	- „více pozornosti“ mělo být věnováno dokazování - složitost dopravy; nehodovost, neuropsychická zátěž…(B.K.)</a:t>
            </a:r>
          </a:p>
          <a:p>
            <a:pPr marL="0" indent="0" algn="just">
              <a:buNone/>
            </a:pPr>
            <a:r>
              <a:rPr lang="cs-CZ" sz="2300" dirty="0"/>
              <a:t>		</a:t>
            </a:r>
            <a:r>
              <a:rPr lang="cs-CZ" sz="2300" b="1" dirty="0"/>
              <a:t>- důvodovou zprávou odkazovaný unijní právní rámec byl extenzivně dezinterpretován: </a:t>
            </a:r>
            <a:r>
              <a:rPr lang="cs-CZ" sz="2300" dirty="0"/>
              <a:t>„Směrnice 75/117/EHS, o sblížení zákonů členských států týkající se uplatnění zásady stejné odměny pro muže i ženy, ukládá členským státům přijmout do svých vnitrostátních právních systémů opatření, která umožní všem zaměstnancům domáhat se stejné odměny za stejnou práci nebo za práci stejné hodnoty. </a:t>
            </a:r>
            <a:r>
              <a:rPr lang="cs-CZ" sz="2300" b="1" dirty="0"/>
              <a:t>Proto se navrhuje stanovit v odstavci 1 uvedenou zásadu spolu s pravidly pro posuzování hodnoty prací uvedenými v odstavcích 2 až 5. Aplikace zásady stejné mzdy za stejnou práci nebo za práci stejné hodnoty je vztažena na všechny zaměstnance u jednoho zaměstnavatele. Zaměstnanec může požadovat za stejnou práci nebo za práci stejné hodnoty stejnou odměnu pouze v rámci svého zaměstnavatele.“</a:t>
            </a:r>
          </a:p>
          <a:p>
            <a:pPr marL="0" indent="0" algn="just">
              <a:buNone/>
            </a:pPr>
            <a:r>
              <a:rPr lang="cs-CZ" sz="2300" b="1" dirty="0"/>
              <a:t>		- negativní pro aktivní politiku zaměstnanosti</a:t>
            </a:r>
            <a:r>
              <a:rPr lang="cs-CZ" sz="2300" dirty="0"/>
              <a:t>, tvorbu </a:t>
            </a:r>
            <a:r>
              <a:rPr lang="cs-CZ" sz="2300" dirty="0" err="1"/>
              <a:t>prac</a:t>
            </a:r>
            <a:r>
              <a:rPr lang="cs-CZ" sz="2300" dirty="0"/>
              <a:t>. míst,  rozvoj regionů (odlišný názor např. v HN); vyžívání mechanizmů k „obcházení“ u  entit, které mohou svoji strukturu členit, odlišná minimální mzda v regionech/státech, čerpání z fondů EU…..</a:t>
            </a:r>
          </a:p>
          <a:p>
            <a:pPr marL="0" indent="0">
              <a:buNone/>
            </a:pPr>
            <a:endParaRPr lang="cs-CZ" sz="2400" b="1" dirty="0"/>
          </a:p>
        </p:txBody>
      </p:sp>
      <p:sp>
        <p:nvSpPr>
          <p:cNvPr id="4" name="Zástupný symbol pro datum 3">
            <a:extLst>
              <a:ext uri="{FF2B5EF4-FFF2-40B4-BE49-F238E27FC236}">
                <a16:creationId xmlns:a16="http://schemas.microsoft.com/office/drawing/2014/main" id="{AE05ADAC-AC6D-440B-B156-770E1C3140C5}"/>
              </a:ext>
            </a:extLst>
          </p:cNvPr>
          <p:cNvSpPr>
            <a:spLocks noGrp="1"/>
          </p:cNvSpPr>
          <p:nvPr>
            <p:ph type="dt" sz="half" idx="10"/>
          </p:nvPr>
        </p:nvSpPr>
        <p:spPr/>
        <p:txBody>
          <a:bodyPr/>
          <a:lstStyle/>
          <a:p>
            <a:pPr rtl="0"/>
            <a:fld id="{D65BA27B-29A3-4F2E-AFC4-F192DA3706BA}" type="datetime1">
              <a:rPr lang="cs-CZ" noProof="0" smtClean="0"/>
              <a:t>14.09.2021</a:t>
            </a:fld>
            <a:endParaRPr lang="cs-CZ" noProof="0"/>
          </a:p>
        </p:txBody>
      </p:sp>
    </p:spTree>
    <p:extLst>
      <p:ext uri="{BB962C8B-B14F-4D97-AF65-F5344CB8AC3E}">
        <p14:creationId xmlns:p14="http://schemas.microsoft.com/office/powerpoint/2010/main" val="1732009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159C19-310D-4E58-915A-0C468EE9021F}"/>
              </a:ext>
            </a:extLst>
          </p:cNvPr>
          <p:cNvSpPr>
            <a:spLocks noGrp="1"/>
          </p:cNvSpPr>
          <p:nvPr>
            <p:ph type="title"/>
          </p:nvPr>
        </p:nvSpPr>
        <p:spPr>
          <a:xfrm>
            <a:off x="226503" y="317442"/>
            <a:ext cx="10465965" cy="511727"/>
          </a:xfrm>
        </p:spPr>
        <p:txBody>
          <a:bodyPr>
            <a:normAutofit fontScale="90000"/>
          </a:bodyPr>
          <a:lstStyle/>
          <a:p>
            <a:br>
              <a:rPr lang="cs-CZ" sz="3200" dirty="0"/>
            </a:br>
            <a:r>
              <a:rPr lang="cs-CZ" sz="2200" dirty="0"/>
              <a:t>I. </a:t>
            </a:r>
            <a:r>
              <a:rPr lang="cs-CZ" sz="2200" dirty="0" err="1"/>
              <a:t>sp</a:t>
            </a:r>
            <a:r>
              <a:rPr lang="cs-CZ" sz="2200" dirty="0"/>
              <a:t>. zn. 21 </a:t>
            </a:r>
            <a:r>
              <a:rPr lang="cs-CZ" sz="2200" dirty="0" err="1"/>
              <a:t>Cdo</a:t>
            </a:r>
            <a:r>
              <a:rPr lang="cs-CZ" sz="2200" dirty="0"/>
              <a:t> 3955/2018  a jeho přezkum Ústavním soudem </a:t>
            </a:r>
          </a:p>
        </p:txBody>
      </p:sp>
      <p:sp>
        <p:nvSpPr>
          <p:cNvPr id="3" name="Zástupný obsah 2">
            <a:extLst>
              <a:ext uri="{FF2B5EF4-FFF2-40B4-BE49-F238E27FC236}">
                <a16:creationId xmlns:a16="http://schemas.microsoft.com/office/drawing/2014/main" id="{1729166F-2023-4235-8D12-D057229BA0BC}"/>
              </a:ext>
            </a:extLst>
          </p:cNvPr>
          <p:cNvSpPr>
            <a:spLocks noGrp="1"/>
          </p:cNvSpPr>
          <p:nvPr>
            <p:ph idx="1"/>
          </p:nvPr>
        </p:nvSpPr>
        <p:spPr>
          <a:xfrm>
            <a:off x="226503" y="746620"/>
            <a:ext cx="11534862" cy="6111380"/>
          </a:xfrm>
        </p:spPr>
        <p:txBody>
          <a:bodyPr>
            <a:normAutofit fontScale="92500" lnSpcReduction="10000"/>
          </a:bodyPr>
          <a:lstStyle/>
          <a:p>
            <a:pPr marL="0" indent="0">
              <a:buNone/>
            </a:pPr>
            <a:endParaRPr lang="cs-CZ" sz="2400" b="1" dirty="0"/>
          </a:p>
          <a:p>
            <a:pPr marL="0" indent="0">
              <a:buNone/>
            </a:pPr>
            <a:r>
              <a:rPr lang="cs-CZ" sz="3200" b="1" dirty="0"/>
              <a:t>31.8. 2021  - I . ÚS 2820/20 – ústavní stížnost odmítnuta pro zjevnou neopodstatněnost. </a:t>
            </a:r>
          </a:p>
          <a:p>
            <a:pPr marL="0" indent="0">
              <a:buNone/>
            </a:pPr>
            <a:r>
              <a:rPr lang="cs-CZ" sz="2400" b="1" dirty="0"/>
              <a:t>Z odůvodnění ….</a:t>
            </a:r>
          </a:p>
          <a:p>
            <a:pPr marL="0" indent="0">
              <a:buNone/>
            </a:pPr>
            <a:endParaRPr lang="cs-CZ" sz="2400" b="1" dirty="0"/>
          </a:p>
          <a:p>
            <a:pPr>
              <a:buFontTx/>
              <a:buChar char="-"/>
            </a:pPr>
            <a:r>
              <a:rPr lang="cs-CZ" sz="2400" b="1" dirty="0"/>
              <a:t>Akcent na důvodovou zprávu</a:t>
            </a:r>
          </a:p>
          <a:p>
            <a:pPr>
              <a:buFontTx/>
              <a:buChar char="-"/>
            </a:pPr>
            <a:r>
              <a:rPr lang="cs-CZ" sz="2400" b="1" dirty="0"/>
              <a:t>Vůle zákonodárce byla </a:t>
            </a:r>
            <a:r>
              <a:rPr lang="cs-CZ" sz="2400" b="1" dirty="0" err="1"/>
              <a:t>vájádřena</a:t>
            </a:r>
            <a:r>
              <a:rPr lang="cs-CZ" sz="2400" b="1" dirty="0"/>
              <a:t> předpisem zřetelně</a:t>
            </a:r>
          </a:p>
          <a:p>
            <a:pPr>
              <a:buFontTx/>
              <a:buChar char="-"/>
            </a:pPr>
            <a:r>
              <a:rPr lang="cs-CZ" sz="2400" b="1" dirty="0"/>
              <a:t>Regionální distinkce v odměňování nebyly zdůvodněny a nebyly důsledné</a:t>
            </a:r>
          </a:p>
          <a:p>
            <a:pPr>
              <a:buFontTx/>
              <a:buChar char="-"/>
            </a:pPr>
            <a:endParaRPr lang="cs-CZ" sz="2400" b="1" dirty="0"/>
          </a:p>
          <a:p>
            <a:pPr>
              <a:buFontTx/>
              <a:buChar char="-"/>
            </a:pPr>
            <a:r>
              <a:rPr lang="cs-CZ" sz="2400" b="1" dirty="0"/>
              <a:t>Pozn. Praha – Brno – Olomouc; HK – poukaz na Německo – bez pramenů; schází výpočtový algoritmus - zdůvodnění třeba konstrukt obdobný příplatku na bydlení a stanovení normativních nákladů na bydlení ?? </a:t>
            </a:r>
            <a:r>
              <a:rPr lang="cs-CZ" sz="2400" b="1" dirty="0">
                <a:sym typeface="Wingdings" panose="05000000000000000000" pitchFamily="2" charset="2"/>
              </a:rPr>
              <a:t></a:t>
            </a:r>
          </a:p>
          <a:p>
            <a:pPr>
              <a:buFontTx/>
              <a:buChar char="-"/>
            </a:pPr>
            <a:r>
              <a:rPr lang="cs-CZ" sz="2400" b="1" dirty="0"/>
              <a:t> </a:t>
            </a:r>
          </a:p>
        </p:txBody>
      </p:sp>
      <p:sp>
        <p:nvSpPr>
          <p:cNvPr id="4" name="Zástupný symbol pro datum 3">
            <a:extLst>
              <a:ext uri="{FF2B5EF4-FFF2-40B4-BE49-F238E27FC236}">
                <a16:creationId xmlns:a16="http://schemas.microsoft.com/office/drawing/2014/main" id="{AE05ADAC-AC6D-440B-B156-770E1C3140C5}"/>
              </a:ext>
            </a:extLst>
          </p:cNvPr>
          <p:cNvSpPr>
            <a:spLocks noGrp="1"/>
          </p:cNvSpPr>
          <p:nvPr>
            <p:ph type="dt" sz="half" idx="10"/>
          </p:nvPr>
        </p:nvSpPr>
        <p:spPr/>
        <p:txBody>
          <a:bodyPr/>
          <a:lstStyle/>
          <a:p>
            <a:pPr rtl="0"/>
            <a:fld id="{D65BA27B-29A3-4F2E-AFC4-F192DA3706BA}" type="datetime1">
              <a:rPr lang="cs-CZ" noProof="0" smtClean="0"/>
              <a:t>14.09.2021</a:t>
            </a:fld>
            <a:endParaRPr lang="cs-CZ" noProof="0"/>
          </a:p>
        </p:txBody>
      </p:sp>
    </p:spTree>
    <p:extLst>
      <p:ext uri="{BB962C8B-B14F-4D97-AF65-F5344CB8AC3E}">
        <p14:creationId xmlns:p14="http://schemas.microsoft.com/office/powerpoint/2010/main" val="49526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A47AE4-5705-4FB0-8AB6-DA1A5372F686}"/>
              </a:ext>
            </a:extLst>
          </p:cNvPr>
          <p:cNvSpPr>
            <a:spLocks noGrp="1"/>
          </p:cNvSpPr>
          <p:nvPr>
            <p:ph type="title"/>
          </p:nvPr>
        </p:nvSpPr>
        <p:spPr>
          <a:xfrm>
            <a:off x="1164773" y="495607"/>
            <a:ext cx="9601200" cy="1142385"/>
          </a:xfrm>
        </p:spPr>
        <p:txBody>
          <a:bodyPr>
            <a:normAutofit fontScale="90000"/>
          </a:bodyPr>
          <a:lstStyle/>
          <a:p>
            <a:r>
              <a:rPr lang="cs-CZ" sz="3200" dirty="0"/>
              <a:t>II. Rovná mzda při agenturní zaměstnání	NSS ČR; </a:t>
            </a:r>
            <a:br>
              <a:rPr lang="cs-CZ" sz="3200" dirty="0"/>
            </a:br>
            <a:endParaRPr lang="cs-CZ" dirty="0"/>
          </a:p>
        </p:txBody>
      </p:sp>
      <p:sp>
        <p:nvSpPr>
          <p:cNvPr id="3" name="Zástupný obsah 2">
            <a:extLst>
              <a:ext uri="{FF2B5EF4-FFF2-40B4-BE49-F238E27FC236}">
                <a16:creationId xmlns:a16="http://schemas.microsoft.com/office/drawing/2014/main" id="{F0C6D64F-E600-44DB-A800-1790218B695B}"/>
              </a:ext>
            </a:extLst>
          </p:cNvPr>
          <p:cNvSpPr>
            <a:spLocks noGrp="1"/>
          </p:cNvSpPr>
          <p:nvPr>
            <p:ph idx="1"/>
          </p:nvPr>
        </p:nvSpPr>
        <p:spPr/>
        <p:txBody>
          <a:bodyPr>
            <a:normAutofit/>
          </a:bodyPr>
          <a:lstStyle/>
          <a:p>
            <a:pPr marL="0" indent="0">
              <a:buNone/>
            </a:pPr>
            <a:r>
              <a:rPr lang="cs-CZ" sz="3200" b="1" dirty="0"/>
              <a:t>Rozsudek Nejvyššího správního soudu ze dne 29. 5. 2020, čj. 2 </a:t>
            </a:r>
            <a:r>
              <a:rPr lang="cs-CZ" sz="3200" b="1" dirty="0" err="1"/>
              <a:t>Ads</a:t>
            </a:r>
            <a:r>
              <a:rPr lang="cs-CZ" sz="3200" b="1" dirty="0"/>
              <a:t> 335/2018-32. </a:t>
            </a:r>
          </a:p>
          <a:p>
            <a:pPr marL="0" indent="0">
              <a:buNone/>
            </a:pPr>
            <a:r>
              <a:rPr lang="cs-CZ" sz="2000" dirty="0"/>
              <a:t>V předmětné věci Nejvyšší správní soud zamítl kasační stížnost žalovaného – stěžovatele, kterým byl Státní úřad inspekce práce, který v kasační stížnosti nesouhlasil se závěrem Krajského soudu v Českých Budějovicích a trval na tom, že žalobkyně (agentura práce) měla povinnost zjišťovat, zda jejím zaměstnancům vznikl nárok na složky mzdy (ať už další nebo ve vyšší částce), a to za tím účelem, aby plnila povinnosti, které jí zákon jakožto zaměstnavateli a agentuře práce ukládá. </a:t>
            </a:r>
            <a:endParaRPr lang="cs-CZ" sz="2400" dirty="0"/>
          </a:p>
        </p:txBody>
      </p:sp>
      <p:sp>
        <p:nvSpPr>
          <p:cNvPr id="4" name="Zástupný symbol pro datum 3">
            <a:extLst>
              <a:ext uri="{FF2B5EF4-FFF2-40B4-BE49-F238E27FC236}">
                <a16:creationId xmlns:a16="http://schemas.microsoft.com/office/drawing/2014/main" id="{D759DFB8-649A-42E7-8201-6FC484A251BD}"/>
              </a:ext>
            </a:extLst>
          </p:cNvPr>
          <p:cNvSpPr>
            <a:spLocks noGrp="1"/>
          </p:cNvSpPr>
          <p:nvPr>
            <p:ph type="dt" sz="half" idx="10"/>
          </p:nvPr>
        </p:nvSpPr>
        <p:spPr/>
        <p:txBody>
          <a:bodyPr/>
          <a:lstStyle/>
          <a:p>
            <a:pPr rtl="0"/>
            <a:fld id="{9CE1CDF9-D65E-4379-BE3E-702F262D91B7}" type="datetime1">
              <a:rPr lang="cs-CZ" noProof="0" smtClean="0"/>
              <a:t>14.09.2021</a:t>
            </a:fld>
            <a:endParaRPr lang="cs-CZ" noProof="0"/>
          </a:p>
        </p:txBody>
      </p:sp>
    </p:spTree>
    <p:extLst>
      <p:ext uri="{BB962C8B-B14F-4D97-AF65-F5344CB8AC3E}">
        <p14:creationId xmlns:p14="http://schemas.microsoft.com/office/powerpoint/2010/main" val="4109684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A47AE4-5705-4FB0-8AB6-DA1A5372F686}"/>
              </a:ext>
            </a:extLst>
          </p:cNvPr>
          <p:cNvSpPr>
            <a:spLocks noGrp="1"/>
          </p:cNvSpPr>
          <p:nvPr>
            <p:ph type="title"/>
          </p:nvPr>
        </p:nvSpPr>
        <p:spPr>
          <a:xfrm>
            <a:off x="1164773" y="495607"/>
            <a:ext cx="9601200" cy="1142385"/>
          </a:xfrm>
        </p:spPr>
        <p:txBody>
          <a:bodyPr>
            <a:normAutofit fontScale="90000"/>
          </a:bodyPr>
          <a:lstStyle/>
          <a:p>
            <a:r>
              <a:rPr lang="cs-CZ" sz="3200" dirty="0"/>
              <a:t>II. Rovná mzda při agenturní zaměstnání	NSS ČR; </a:t>
            </a:r>
            <a:br>
              <a:rPr lang="cs-CZ" sz="3200" dirty="0"/>
            </a:br>
            <a:endParaRPr lang="cs-CZ" dirty="0"/>
          </a:p>
        </p:txBody>
      </p:sp>
      <p:sp>
        <p:nvSpPr>
          <p:cNvPr id="3" name="Zástupný obsah 2">
            <a:extLst>
              <a:ext uri="{FF2B5EF4-FFF2-40B4-BE49-F238E27FC236}">
                <a16:creationId xmlns:a16="http://schemas.microsoft.com/office/drawing/2014/main" id="{F0C6D64F-E600-44DB-A800-1790218B695B}"/>
              </a:ext>
            </a:extLst>
          </p:cNvPr>
          <p:cNvSpPr>
            <a:spLocks noGrp="1"/>
          </p:cNvSpPr>
          <p:nvPr>
            <p:ph idx="1"/>
          </p:nvPr>
        </p:nvSpPr>
        <p:spPr>
          <a:xfrm>
            <a:off x="1295400" y="1463041"/>
            <a:ext cx="9601200" cy="4328160"/>
          </a:xfrm>
        </p:spPr>
        <p:txBody>
          <a:bodyPr>
            <a:normAutofit fontScale="85000" lnSpcReduction="20000"/>
          </a:bodyPr>
          <a:lstStyle/>
          <a:p>
            <a:pPr marL="0" indent="0">
              <a:buNone/>
            </a:pPr>
            <a:r>
              <a:rPr lang="cs-CZ" sz="3200" b="1" dirty="0"/>
              <a:t>2 </a:t>
            </a:r>
            <a:r>
              <a:rPr lang="cs-CZ" sz="3200" b="1" dirty="0" err="1"/>
              <a:t>Ads</a:t>
            </a:r>
            <a:r>
              <a:rPr lang="cs-CZ" sz="3200" b="1" dirty="0"/>
              <a:t> 335/2018-32. </a:t>
            </a:r>
          </a:p>
          <a:p>
            <a:pPr marL="0" indent="0" algn="just">
              <a:buNone/>
            </a:pPr>
            <a:r>
              <a:rPr lang="cs-CZ" sz="2800" dirty="0"/>
              <a:t>[27] Dále je třeba zaměřit se na to, zda u pracovníků na obdobných pozicích nebyly takové rozdíly mezi skupinou kmenových a skupinou agenturních, jež opravňovaly ke mzdové diferenciaci. Rozdíly tohoto typu mohou být například </a:t>
            </a:r>
            <a:r>
              <a:rPr lang="cs-CZ" sz="2800" u="sng" dirty="0"/>
              <a:t>zběhlost v obsluze strojů, míra zapracování, výkonnost, spolehlivost, míra sepětí s uživatelem a loajality k němu, ale i zkušenost a schopnost adekvátně čelit nestandardním situacím</a:t>
            </a:r>
            <a:r>
              <a:rPr lang="cs-CZ" sz="2800" dirty="0"/>
              <a:t>. </a:t>
            </a:r>
            <a:r>
              <a:rPr lang="cs-CZ" sz="2800" b="1" dirty="0"/>
              <a:t>Legitimním rozdílem může být i jakási „seniorita“ či „</a:t>
            </a:r>
            <a:r>
              <a:rPr lang="cs-CZ" sz="2800" b="1" dirty="0" err="1"/>
              <a:t>juniorita</a:t>
            </a:r>
            <a:r>
              <a:rPr lang="cs-CZ" sz="2800" b="1" dirty="0"/>
              <a:t>“ zaměstnanců, neboť z manažerských a ekonomických hledisek může být pro zaměstnavatele (resp. pro uživatele u agenturních zaměstnanců) výhodné, aby pro něho, ať již kmenově či agenturně, pracovali lidé, kteří se s ním identifikují a u nichž lze i do budoucna předpokládat, že se na jejich služby lze spolehnout. </a:t>
            </a:r>
            <a:endParaRPr lang="cs-CZ" sz="3200" b="1" dirty="0"/>
          </a:p>
        </p:txBody>
      </p:sp>
      <p:sp>
        <p:nvSpPr>
          <p:cNvPr id="4" name="Zástupný symbol pro datum 3">
            <a:extLst>
              <a:ext uri="{FF2B5EF4-FFF2-40B4-BE49-F238E27FC236}">
                <a16:creationId xmlns:a16="http://schemas.microsoft.com/office/drawing/2014/main" id="{D759DFB8-649A-42E7-8201-6FC484A251BD}"/>
              </a:ext>
            </a:extLst>
          </p:cNvPr>
          <p:cNvSpPr>
            <a:spLocks noGrp="1"/>
          </p:cNvSpPr>
          <p:nvPr>
            <p:ph type="dt" sz="half" idx="10"/>
          </p:nvPr>
        </p:nvSpPr>
        <p:spPr/>
        <p:txBody>
          <a:bodyPr/>
          <a:lstStyle/>
          <a:p>
            <a:pPr rtl="0"/>
            <a:fld id="{9CE1CDF9-D65E-4379-BE3E-702F262D91B7}" type="datetime1">
              <a:rPr lang="cs-CZ" noProof="0" smtClean="0"/>
              <a:t>14.09.2021</a:t>
            </a:fld>
            <a:endParaRPr lang="cs-CZ" noProof="0"/>
          </a:p>
        </p:txBody>
      </p:sp>
    </p:spTree>
    <p:extLst>
      <p:ext uri="{BB962C8B-B14F-4D97-AF65-F5344CB8AC3E}">
        <p14:creationId xmlns:p14="http://schemas.microsoft.com/office/powerpoint/2010/main" val="3322917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A47AE4-5705-4FB0-8AB6-DA1A5372F686}"/>
              </a:ext>
            </a:extLst>
          </p:cNvPr>
          <p:cNvSpPr>
            <a:spLocks noGrp="1"/>
          </p:cNvSpPr>
          <p:nvPr>
            <p:ph type="title"/>
          </p:nvPr>
        </p:nvSpPr>
        <p:spPr>
          <a:xfrm>
            <a:off x="1164773" y="495607"/>
            <a:ext cx="9601200" cy="1142385"/>
          </a:xfrm>
        </p:spPr>
        <p:txBody>
          <a:bodyPr>
            <a:normAutofit fontScale="90000"/>
          </a:bodyPr>
          <a:lstStyle/>
          <a:p>
            <a:r>
              <a:rPr lang="cs-CZ" sz="3200" dirty="0"/>
              <a:t>II. Rovná </a:t>
            </a:r>
            <a:r>
              <a:rPr lang="cs-CZ" dirty="0"/>
              <a:t>mzda</a:t>
            </a:r>
            <a:r>
              <a:rPr lang="cs-CZ" sz="3200" dirty="0"/>
              <a:t> při agenturní zaměstnání	NSS ČR; </a:t>
            </a:r>
            <a:br>
              <a:rPr lang="cs-CZ" sz="3200" dirty="0"/>
            </a:br>
            <a:endParaRPr lang="cs-CZ" dirty="0"/>
          </a:p>
        </p:txBody>
      </p:sp>
      <p:sp>
        <p:nvSpPr>
          <p:cNvPr id="3" name="Zástupný obsah 2">
            <a:extLst>
              <a:ext uri="{FF2B5EF4-FFF2-40B4-BE49-F238E27FC236}">
                <a16:creationId xmlns:a16="http://schemas.microsoft.com/office/drawing/2014/main" id="{F0C6D64F-E600-44DB-A800-1790218B695B}"/>
              </a:ext>
            </a:extLst>
          </p:cNvPr>
          <p:cNvSpPr>
            <a:spLocks noGrp="1"/>
          </p:cNvSpPr>
          <p:nvPr>
            <p:ph idx="1"/>
          </p:nvPr>
        </p:nvSpPr>
        <p:spPr>
          <a:xfrm>
            <a:off x="1295400" y="1463041"/>
            <a:ext cx="9601200" cy="4328160"/>
          </a:xfrm>
        </p:spPr>
        <p:txBody>
          <a:bodyPr>
            <a:normAutofit fontScale="77500" lnSpcReduction="20000"/>
          </a:bodyPr>
          <a:lstStyle/>
          <a:p>
            <a:pPr marL="0" indent="0">
              <a:buNone/>
            </a:pPr>
            <a:r>
              <a:rPr lang="cs-CZ" sz="3200" b="1" dirty="0"/>
              <a:t>2 </a:t>
            </a:r>
            <a:r>
              <a:rPr lang="cs-CZ" sz="3200" b="1" dirty="0" err="1"/>
              <a:t>Ads</a:t>
            </a:r>
            <a:r>
              <a:rPr lang="cs-CZ" sz="3200" b="1" dirty="0"/>
              <a:t> 335/2018-32. </a:t>
            </a:r>
          </a:p>
          <a:p>
            <a:pPr marL="0" indent="0">
              <a:buNone/>
            </a:pPr>
            <a:r>
              <a:rPr lang="cs-CZ" sz="2800" dirty="0"/>
              <a:t>[28] „Srovnatelnost“ ve smyslu § 309 odst. 5 zákoníku práce mezi agenturními a kmenovými zaměstnanci neznamená, že na obdobných pracovních pozicích musí být odměňováni obdobně; znamená, že pokud jsou na obdobných pozicích odměňováni rozdílně, musí k tomu existovat ekonomicky racionální a obecně pochopitelné důvody, spočívající v rozdílech v přínosu té či oné kategorie pracovníků pro jejich zaměstnavatele (resp. pro uživatele v případě zaměstnanců 13 Systém ASPI, JUD452081CZ – 2 </a:t>
            </a:r>
            <a:r>
              <a:rPr lang="cs-CZ" sz="2800" dirty="0" err="1"/>
              <a:t>Ads</a:t>
            </a:r>
            <a:r>
              <a:rPr lang="cs-CZ" sz="2800" dirty="0"/>
              <a:t> 335/2018-32. 14 Proměny odměny agenturních). Lze pochopit, že typově mohou agenturní zaměstnanci, kteří se u uživatele střídají po několika měsících, mít obvykle (tj. ne nutně v každém případě, ale často) nižší odměny na stejných pracovních pozicích než zaměstnanci kmenoví, neboť při zohlednění různých legitimních rozdílů mohou pro zaměstnavatele být kmenoví zaměstnanci vyšším přínosem či menším rizikem než zaměstnanci agenturní (z důvodu vyšší výkonnosti, zapracování, spolehlivosti, loajality atd.)“</a:t>
            </a:r>
            <a:endParaRPr lang="cs-CZ" sz="3200" b="1" dirty="0"/>
          </a:p>
        </p:txBody>
      </p:sp>
      <p:sp>
        <p:nvSpPr>
          <p:cNvPr id="4" name="Zástupný symbol pro datum 3">
            <a:extLst>
              <a:ext uri="{FF2B5EF4-FFF2-40B4-BE49-F238E27FC236}">
                <a16:creationId xmlns:a16="http://schemas.microsoft.com/office/drawing/2014/main" id="{D759DFB8-649A-42E7-8201-6FC484A251BD}"/>
              </a:ext>
            </a:extLst>
          </p:cNvPr>
          <p:cNvSpPr>
            <a:spLocks noGrp="1"/>
          </p:cNvSpPr>
          <p:nvPr>
            <p:ph type="dt" sz="half" idx="10"/>
          </p:nvPr>
        </p:nvSpPr>
        <p:spPr/>
        <p:txBody>
          <a:bodyPr/>
          <a:lstStyle/>
          <a:p>
            <a:pPr rtl="0"/>
            <a:fld id="{9CE1CDF9-D65E-4379-BE3E-702F262D91B7}" type="datetime1">
              <a:rPr lang="cs-CZ" noProof="0" smtClean="0"/>
              <a:t>14.09.2021</a:t>
            </a:fld>
            <a:endParaRPr lang="cs-CZ" noProof="0"/>
          </a:p>
        </p:txBody>
      </p:sp>
    </p:spTree>
    <p:extLst>
      <p:ext uri="{BB962C8B-B14F-4D97-AF65-F5344CB8AC3E}">
        <p14:creationId xmlns:p14="http://schemas.microsoft.com/office/powerpoint/2010/main" val="7980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159C19-310D-4E58-915A-0C468EE9021F}"/>
              </a:ext>
            </a:extLst>
          </p:cNvPr>
          <p:cNvSpPr>
            <a:spLocks noGrp="1"/>
          </p:cNvSpPr>
          <p:nvPr>
            <p:ph type="title"/>
          </p:nvPr>
        </p:nvSpPr>
        <p:spPr>
          <a:xfrm>
            <a:off x="226503" y="317442"/>
            <a:ext cx="10465965" cy="1035497"/>
          </a:xfrm>
        </p:spPr>
        <p:txBody>
          <a:bodyPr>
            <a:normAutofit fontScale="90000"/>
          </a:bodyPr>
          <a:lstStyle/>
          <a:p>
            <a:br>
              <a:rPr lang="cs-CZ" sz="3200" dirty="0"/>
            </a:br>
            <a:r>
              <a:rPr lang="cs-CZ" sz="3200" dirty="0"/>
              <a:t>III. </a:t>
            </a:r>
            <a:r>
              <a:rPr lang="cs-CZ" sz="2400" dirty="0"/>
              <a:t>Agenturní zaměstnávání – Opakování, resp. nekonečné přidělení - 	SDEU </a:t>
            </a:r>
            <a:endParaRPr lang="cs-CZ" sz="2200" dirty="0"/>
          </a:p>
        </p:txBody>
      </p:sp>
      <p:sp>
        <p:nvSpPr>
          <p:cNvPr id="3" name="Zástupný obsah 2">
            <a:extLst>
              <a:ext uri="{FF2B5EF4-FFF2-40B4-BE49-F238E27FC236}">
                <a16:creationId xmlns:a16="http://schemas.microsoft.com/office/drawing/2014/main" id="{1729166F-2023-4235-8D12-D057229BA0BC}"/>
              </a:ext>
            </a:extLst>
          </p:cNvPr>
          <p:cNvSpPr>
            <a:spLocks noGrp="1"/>
          </p:cNvSpPr>
          <p:nvPr>
            <p:ph idx="1"/>
          </p:nvPr>
        </p:nvSpPr>
        <p:spPr>
          <a:xfrm>
            <a:off x="226503" y="1940766"/>
            <a:ext cx="11534862" cy="4917233"/>
          </a:xfrm>
        </p:spPr>
        <p:txBody>
          <a:bodyPr>
            <a:normAutofit/>
          </a:bodyPr>
          <a:lstStyle/>
          <a:p>
            <a:pPr algn="ctr"/>
            <a:r>
              <a:rPr lang="cs-CZ" sz="2400" b="1" i="0" dirty="0">
                <a:solidFill>
                  <a:srgbClr val="444444"/>
                </a:solidFill>
                <a:effectLst/>
                <a:latin typeface="Times New Roman" panose="02020603050405020304" pitchFamily="18" charset="0"/>
              </a:rPr>
              <a:t>Rozsudek Soudního dvora (druhého senátu) ze dne 14. října 2020 (žádost o rozhodnutí o předběžné otázce </a:t>
            </a:r>
            <a:r>
              <a:rPr lang="cs-CZ" sz="2400" b="1" i="0" dirty="0" err="1">
                <a:solidFill>
                  <a:srgbClr val="444444"/>
                </a:solidFill>
                <a:effectLst/>
                <a:latin typeface="Times New Roman" panose="02020603050405020304" pitchFamily="18" charset="0"/>
              </a:rPr>
              <a:t>Tribunale</a:t>
            </a:r>
            <a:r>
              <a:rPr lang="cs-CZ" sz="2400" b="1" i="0" dirty="0">
                <a:solidFill>
                  <a:srgbClr val="444444"/>
                </a:solidFill>
                <a:effectLst/>
                <a:latin typeface="Times New Roman" panose="02020603050405020304" pitchFamily="18" charset="0"/>
              </a:rPr>
              <a:t> </a:t>
            </a:r>
            <a:r>
              <a:rPr lang="cs-CZ" sz="2400" b="1" i="0" dirty="0" err="1">
                <a:solidFill>
                  <a:srgbClr val="444444"/>
                </a:solidFill>
                <a:effectLst/>
                <a:latin typeface="Times New Roman" panose="02020603050405020304" pitchFamily="18" charset="0"/>
              </a:rPr>
              <a:t>ordinario</a:t>
            </a:r>
            <a:r>
              <a:rPr lang="cs-CZ" sz="2400" b="1" i="0" dirty="0">
                <a:solidFill>
                  <a:srgbClr val="444444"/>
                </a:solidFill>
                <a:effectLst/>
                <a:latin typeface="Times New Roman" panose="02020603050405020304" pitchFamily="18" charset="0"/>
              </a:rPr>
              <a:t> di </a:t>
            </a:r>
            <a:r>
              <a:rPr lang="cs-CZ" sz="2400" b="1" i="0" dirty="0" err="1">
                <a:solidFill>
                  <a:srgbClr val="444444"/>
                </a:solidFill>
                <a:effectLst/>
                <a:latin typeface="Times New Roman" panose="02020603050405020304" pitchFamily="18" charset="0"/>
              </a:rPr>
              <a:t>Brescia</a:t>
            </a:r>
            <a:r>
              <a:rPr lang="cs-CZ" sz="2400" b="1" i="0" dirty="0">
                <a:solidFill>
                  <a:srgbClr val="444444"/>
                </a:solidFill>
                <a:effectLst/>
                <a:latin typeface="Times New Roman" panose="02020603050405020304" pitchFamily="18" charset="0"/>
              </a:rPr>
              <a:t> – Itálie) – JH v. KG</a:t>
            </a:r>
          </a:p>
          <a:p>
            <a:pPr algn="ctr"/>
            <a:r>
              <a:rPr lang="cs-CZ" sz="2400" b="1" i="0" dirty="0">
                <a:solidFill>
                  <a:srgbClr val="444444"/>
                </a:solidFill>
                <a:effectLst/>
                <a:latin typeface="Times New Roman" panose="02020603050405020304" pitchFamily="18" charset="0"/>
              </a:rPr>
              <a:t>(Věc C-681/18) </a:t>
            </a:r>
            <a:r>
              <a:rPr lang="cs-CZ" sz="2400" b="1" i="0" u="none" strike="noStrike" dirty="0">
                <a:solidFill>
                  <a:srgbClr val="3366CC"/>
                </a:solidFill>
                <a:effectLst/>
                <a:latin typeface="Times New Roman" panose="02020603050405020304" pitchFamily="18" charset="0"/>
                <a:hlinkClick r:id="rId2"/>
              </a:rPr>
              <a:t>(</a:t>
            </a:r>
            <a:r>
              <a:rPr lang="cs-CZ" sz="2400" b="1" i="0" u="none" strike="noStrike" baseline="30000" dirty="0">
                <a:solidFill>
                  <a:srgbClr val="3366CC"/>
                </a:solidFill>
                <a:effectLst/>
                <a:latin typeface="Times New Roman" panose="02020603050405020304" pitchFamily="18" charset="0"/>
                <a:hlinkClick r:id="rId2"/>
              </a:rPr>
              <a:t>1</a:t>
            </a:r>
            <a:r>
              <a:rPr lang="cs-CZ" sz="2400" b="1" i="0" u="none" strike="noStrike" dirty="0">
                <a:solidFill>
                  <a:srgbClr val="3366CC"/>
                </a:solidFill>
                <a:effectLst/>
                <a:latin typeface="Times New Roman" panose="02020603050405020304" pitchFamily="18" charset="0"/>
                <a:hlinkClick r:id="rId2"/>
              </a:rPr>
              <a:t>)</a:t>
            </a:r>
            <a:endParaRPr lang="cs-CZ" sz="2400" b="1" i="0" dirty="0">
              <a:solidFill>
                <a:srgbClr val="444444"/>
              </a:solidFill>
              <a:effectLst/>
              <a:latin typeface="Times New Roman" panose="02020603050405020304" pitchFamily="18" charset="0"/>
            </a:endParaRPr>
          </a:p>
          <a:p>
            <a:pPr algn="ctr"/>
            <a:r>
              <a:rPr lang="cs-CZ" sz="2400" b="1" i="0" dirty="0">
                <a:solidFill>
                  <a:srgbClr val="444444"/>
                </a:solidFill>
                <a:effectLst/>
                <a:latin typeface="Times New Roman" panose="02020603050405020304" pitchFamily="18" charset="0"/>
              </a:rPr>
              <a:t>(„Řízení o předběžné otázce - Sociální politika - Směrnice 2008/104/ES - Agenturní zaměstnávání - Článek 5 odst. 5 - Rovné zacházení - Vhodná opatření k zamezení zneužívání agenturního zaměstnávání - Povinnost členských států zamezit opakujícím se přidělením - Chybějící omezení ve vnitrostátní právní úpravě - Požadavek konformního výkladu“)</a:t>
            </a:r>
          </a:p>
          <a:p>
            <a:pPr algn="ctr"/>
            <a:r>
              <a:rPr lang="cs-CZ" sz="2400" b="0" i="0" dirty="0">
                <a:solidFill>
                  <a:srgbClr val="444444"/>
                </a:solidFill>
                <a:effectLst/>
                <a:latin typeface="Times New Roman" panose="02020603050405020304" pitchFamily="18" charset="0"/>
              </a:rPr>
              <a:t>(2020/C 423/02)</a:t>
            </a:r>
          </a:p>
          <a:p>
            <a:pPr marL="0" indent="0">
              <a:buNone/>
            </a:pPr>
            <a:endParaRPr lang="cs-CZ" sz="2400" b="1" dirty="0"/>
          </a:p>
        </p:txBody>
      </p:sp>
      <p:sp>
        <p:nvSpPr>
          <p:cNvPr id="4" name="Zástupný symbol pro datum 3">
            <a:extLst>
              <a:ext uri="{FF2B5EF4-FFF2-40B4-BE49-F238E27FC236}">
                <a16:creationId xmlns:a16="http://schemas.microsoft.com/office/drawing/2014/main" id="{AE05ADAC-AC6D-440B-B156-770E1C3140C5}"/>
              </a:ext>
            </a:extLst>
          </p:cNvPr>
          <p:cNvSpPr>
            <a:spLocks noGrp="1"/>
          </p:cNvSpPr>
          <p:nvPr>
            <p:ph type="dt" sz="half" idx="10"/>
          </p:nvPr>
        </p:nvSpPr>
        <p:spPr/>
        <p:txBody>
          <a:bodyPr/>
          <a:lstStyle/>
          <a:p>
            <a:pPr rtl="0"/>
            <a:fld id="{D65BA27B-29A3-4F2E-AFC4-F192DA3706BA}" type="datetime1">
              <a:rPr lang="cs-CZ" noProof="0" smtClean="0"/>
              <a:t>14.09.2021</a:t>
            </a:fld>
            <a:endParaRPr lang="cs-CZ" noProof="0"/>
          </a:p>
        </p:txBody>
      </p:sp>
    </p:spTree>
    <p:extLst>
      <p:ext uri="{BB962C8B-B14F-4D97-AF65-F5344CB8AC3E}">
        <p14:creationId xmlns:p14="http://schemas.microsoft.com/office/powerpoint/2010/main" val="3320246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140559-7C2F-4A00-8923-82FA970C8900}"/>
              </a:ext>
            </a:extLst>
          </p:cNvPr>
          <p:cNvSpPr>
            <a:spLocks noGrp="1"/>
          </p:cNvSpPr>
          <p:nvPr>
            <p:ph type="title"/>
          </p:nvPr>
        </p:nvSpPr>
        <p:spPr/>
        <p:txBody>
          <a:bodyPr/>
          <a:lstStyle/>
          <a:p>
            <a:r>
              <a:rPr lang="cs-CZ" dirty="0"/>
              <a:t>Oblasti</a:t>
            </a:r>
          </a:p>
        </p:txBody>
      </p:sp>
      <p:sp>
        <p:nvSpPr>
          <p:cNvPr id="3" name="Zástupný obsah 2">
            <a:extLst>
              <a:ext uri="{FF2B5EF4-FFF2-40B4-BE49-F238E27FC236}">
                <a16:creationId xmlns:a16="http://schemas.microsoft.com/office/drawing/2014/main" id="{CC994C7F-05B9-4C30-8497-FA61D590D6F3}"/>
              </a:ext>
            </a:extLst>
          </p:cNvPr>
          <p:cNvSpPr>
            <a:spLocks noGrp="1"/>
          </p:cNvSpPr>
          <p:nvPr>
            <p:ph idx="1"/>
          </p:nvPr>
        </p:nvSpPr>
        <p:spPr>
          <a:xfrm>
            <a:off x="1295400" y="1788459"/>
            <a:ext cx="9601200" cy="4002741"/>
          </a:xfrm>
        </p:spPr>
        <p:txBody>
          <a:bodyPr>
            <a:normAutofit/>
          </a:bodyPr>
          <a:lstStyle/>
          <a:p>
            <a:pPr marL="0" indent="0">
              <a:buNone/>
            </a:pPr>
            <a:r>
              <a:rPr lang="cs-CZ" sz="2400" b="1" dirty="0"/>
              <a:t>Odměňování mzdou </a:t>
            </a:r>
          </a:p>
          <a:p>
            <a:pPr marL="274320" lvl="1" indent="0">
              <a:buNone/>
            </a:pPr>
            <a:r>
              <a:rPr lang="cs-CZ" sz="2400" dirty="0"/>
              <a:t>I. Rovná mzda u jednoho zaměstnavatele		NS ČR/ÚS</a:t>
            </a:r>
          </a:p>
          <a:p>
            <a:pPr marL="274320" lvl="1" indent="0">
              <a:buNone/>
            </a:pPr>
            <a:r>
              <a:rPr lang="cs-CZ" sz="2400" dirty="0"/>
              <a:t>II. Rovná mzda při agenturní zaměstnání		NSS ČR</a:t>
            </a:r>
          </a:p>
          <a:p>
            <a:pPr marL="0" lvl="1" indent="0">
              <a:spcBef>
                <a:spcPts val="1800"/>
              </a:spcBef>
              <a:buNone/>
            </a:pPr>
            <a:r>
              <a:rPr lang="cs-CZ" sz="2400" b="1" dirty="0"/>
              <a:t>Agenturní zaměstnávání </a:t>
            </a:r>
          </a:p>
          <a:p>
            <a:pPr marL="274320" lvl="1" indent="0">
              <a:buNone/>
            </a:pPr>
            <a:r>
              <a:rPr lang="cs-CZ" sz="2400" dirty="0"/>
              <a:t>II. Opakování – „nekonečné přidělení“			SDEU</a:t>
            </a:r>
          </a:p>
          <a:p>
            <a:pPr marL="0" indent="0">
              <a:buNone/>
            </a:pPr>
            <a:r>
              <a:rPr lang="cs-CZ" sz="2400" b="1" dirty="0"/>
              <a:t>Konkurenční doložka</a:t>
            </a:r>
          </a:p>
          <a:p>
            <a:pPr marL="274320" lvl="1" indent="0">
              <a:buNone/>
            </a:pPr>
            <a:r>
              <a:rPr lang="cs-CZ" sz="2400" dirty="0"/>
              <a:t>IV. Odstoupení 						ÚS</a:t>
            </a:r>
          </a:p>
          <a:p>
            <a:pPr marL="0" lvl="1" indent="0">
              <a:spcBef>
                <a:spcPts val="1800"/>
              </a:spcBef>
              <a:buNone/>
            </a:pPr>
            <a:endParaRPr lang="cs-CZ" sz="2400" dirty="0"/>
          </a:p>
          <a:p>
            <a:pPr lvl="1"/>
            <a:endParaRPr lang="cs-CZ" sz="2000" dirty="0"/>
          </a:p>
          <a:p>
            <a:pPr marL="274320" lvl="1" indent="0">
              <a:buNone/>
            </a:pPr>
            <a:endParaRPr lang="cs-CZ" sz="2000" dirty="0"/>
          </a:p>
        </p:txBody>
      </p:sp>
      <p:sp>
        <p:nvSpPr>
          <p:cNvPr id="4" name="Zástupný symbol pro datum 3">
            <a:extLst>
              <a:ext uri="{FF2B5EF4-FFF2-40B4-BE49-F238E27FC236}">
                <a16:creationId xmlns:a16="http://schemas.microsoft.com/office/drawing/2014/main" id="{7A86AFA6-5A45-44E8-A33D-4C658EDCE45D}"/>
              </a:ext>
            </a:extLst>
          </p:cNvPr>
          <p:cNvSpPr>
            <a:spLocks noGrp="1"/>
          </p:cNvSpPr>
          <p:nvPr>
            <p:ph type="dt" sz="half" idx="10"/>
          </p:nvPr>
        </p:nvSpPr>
        <p:spPr/>
        <p:txBody>
          <a:bodyPr/>
          <a:lstStyle/>
          <a:p>
            <a:pPr rtl="0"/>
            <a:fld id="{5F9C901C-5DD5-42B3-9AEA-76788E3154D3}" type="datetime1">
              <a:rPr lang="cs-CZ" noProof="0" smtClean="0"/>
              <a:t>14.09.2021</a:t>
            </a:fld>
            <a:endParaRPr lang="cs-CZ" noProof="0"/>
          </a:p>
        </p:txBody>
      </p:sp>
    </p:spTree>
    <p:extLst>
      <p:ext uri="{BB962C8B-B14F-4D97-AF65-F5344CB8AC3E}">
        <p14:creationId xmlns:p14="http://schemas.microsoft.com/office/powerpoint/2010/main" val="298711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159C19-310D-4E58-915A-0C468EE9021F}"/>
              </a:ext>
            </a:extLst>
          </p:cNvPr>
          <p:cNvSpPr>
            <a:spLocks noGrp="1"/>
          </p:cNvSpPr>
          <p:nvPr>
            <p:ph type="title"/>
          </p:nvPr>
        </p:nvSpPr>
        <p:spPr>
          <a:xfrm>
            <a:off x="226503" y="317442"/>
            <a:ext cx="10465965" cy="1035497"/>
          </a:xfrm>
        </p:spPr>
        <p:txBody>
          <a:bodyPr>
            <a:normAutofit fontScale="90000"/>
          </a:bodyPr>
          <a:lstStyle/>
          <a:p>
            <a:br>
              <a:rPr lang="cs-CZ" sz="3200" dirty="0"/>
            </a:br>
            <a:r>
              <a:rPr lang="cs-CZ" sz="3200" dirty="0"/>
              <a:t>III. </a:t>
            </a:r>
            <a:r>
              <a:rPr lang="cs-CZ" sz="2400" dirty="0"/>
              <a:t>Agenturní zaměstnávání – Opakování, resp. nekonečné přidělení - 	SDEU </a:t>
            </a:r>
            <a:endParaRPr lang="cs-CZ" sz="2200" dirty="0"/>
          </a:p>
        </p:txBody>
      </p:sp>
      <p:sp>
        <p:nvSpPr>
          <p:cNvPr id="3" name="Zástupný obsah 2">
            <a:extLst>
              <a:ext uri="{FF2B5EF4-FFF2-40B4-BE49-F238E27FC236}">
                <a16:creationId xmlns:a16="http://schemas.microsoft.com/office/drawing/2014/main" id="{1729166F-2023-4235-8D12-D057229BA0BC}"/>
              </a:ext>
            </a:extLst>
          </p:cNvPr>
          <p:cNvSpPr>
            <a:spLocks noGrp="1"/>
          </p:cNvSpPr>
          <p:nvPr>
            <p:ph idx="1"/>
          </p:nvPr>
        </p:nvSpPr>
        <p:spPr>
          <a:xfrm>
            <a:off x="86544" y="1660195"/>
            <a:ext cx="11534862" cy="4917233"/>
          </a:xfrm>
        </p:spPr>
        <p:txBody>
          <a:bodyPr>
            <a:normAutofit/>
          </a:bodyPr>
          <a:lstStyle/>
          <a:p>
            <a:pPr marL="0" indent="0" algn="ctr">
              <a:buNone/>
            </a:pPr>
            <a:r>
              <a:rPr lang="cs-CZ" sz="2400" b="1" i="0" dirty="0">
                <a:solidFill>
                  <a:srgbClr val="444444"/>
                </a:solidFill>
                <a:effectLst/>
                <a:latin typeface="Times New Roman" panose="02020603050405020304" pitchFamily="18" charset="0"/>
              </a:rPr>
              <a:t>(Věc C-681/18) </a:t>
            </a:r>
          </a:p>
          <a:p>
            <a:pPr algn="just"/>
            <a:r>
              <a:rPr lang="cs-CZ" sz="2000" b="1" i="0" dirty="0">
                <a:solidFill>
                  <a:srgbClr val="444444"/>
                </a:solidFill>
                <a:effectLst/>
                <a:latin typeface="Times New Roman" panose="02020603050405020304" pitchFamily="18" charset="0"/>
              </a:rPr>
              <a:t>Výrok</a:t>
            </a:r>
          </a:p>
          <a:p>
            <a:pPr algn="just"/>
            <a:r>
              <a:rPr lang="cs-CZ" sz="2000" b="0" i="0" dirty="0">
                <a:solidFill>
                  <a:srgbClr val="444444"/>
                </a:solidFill>
                <a:effectLst/>
                <a:latin typeface="Times New Roman" panose="02020603050405020304" pitchFamily="18" charset="0"/>
              </a:rPr>
              <a:t>Článek 5 odst. 5 první věta směrnice Evropského parlamentu a Rady 2008/104/ES ze dne 19. listopadu 2008 o agenturním zaměstnávání musí být vykládán v tom smyslu, že nebrání vnitrostátní právní úpravě, která neomezuje počet po sobě jdoucích přidělení téhož zaměstnance agentury práce ke stejnému uživateli, a nepodmiňuje zákonnost využívání agenturního zaměstnávání uvedením důvodů technické povahy nebo důvodů zohledňujících požadavky související s výrobou, organizací nebo nahrazováním zaměstnanců, které odůvodňují takové využívání. Toto ustanovení musí být naopak vykládáno v tom smyslu, že brání tomu, aby členský stát nepřijal vůbec žádné opatření, za tím účelem, aby zachoval přechodnou povahu agenturního zaměstnávání, jakož i vnitrostátní právní úpravě, která nestanoví žádné opatření s cílem zamezit po sobě jdoucím přidělováním téhož zaměstnance agentury práce ke stejnému uživateli s cílem obejít ustanovení směrnice 2008/104 jako celku.</a:t>
            </a:r>
          </a:p>
          <a:p>
            <a:pPr marL="0" indent="0" algn="ctr">
              <a:buNone/>
            </a:pPr>
            <a:endParaRPr lang="cs-CZ" sz="2400" b="1" dirty="0"/>
          </a:p>
        </p:txBody>
      </p:sp>
      <p:sp>
        <p:nvSpPr>
          <p:cNvPr id="4" name="Zástupný symbol pro datum 3">
            <a:extLst>
              <a:ext uri="{FF2B5EF4-FFF2-40B4-BE49-F238E27FC236}">
                <a16:creationId xmlns:a16="http://schemas.microsoft.com/office/drawing/2014/main" id="{AE05ADAC-AC6D-440B-B156-770E1C3140C5}"/>
              </a:ext>
            </a:extLst>
          </p:cNvPr>
          <p:cNvSpPr>
            <a:spLocks noGrp="1"/>
          </p:cNvSpPr>
          <p:nvPr>
            <p:ph type="dt" sz="half" idx="10"/>
          </p:nvPr>
        </p:nvSpPr>
        <p:spPr/>
        <p:txBody>
          <a:bodyPr/>
          <a:lstStyle/>
          <a:p>
            <a:pPr rtl="0"/>
            <a:fld id="{D65BA27B-29A3-4F2E-AFC4-F192DA3706BA}" type="datetime1">
              <a:rPr lang="cs-CZ" noProof="0" smtClean="0"/>
              <a:t>14.09.2021</a:t>
            </a:fld>
            <a:endParaRPr lang="cs-CZ" noProof="0"/>
          </a:p>
        </p:txBody>
      </p:sp>
    </p:spTree>
    <p:extLst>
      <p:ext uri="{BB962C8B-B14F-4D97-AF65-F5344CB8AC3E}">
        <p14:creationId xmlns:p14="http://schemas.microsoft.com/office/powerpoint/2010/main" val="147524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763E1A-6CC0-453B-B5D1-E6FE154A4ED1}"/>
              </a:ext>
            </a:extLst>
          </p:cNvPr>
          <p:cNvSpPr>
            <a:spLocks noGrp="1"/>
          </p:cNvSpPr>
          <p:nvPr>
            <p:ph type="title"/>
          </p:nvPr>
        </p:nvSpPr>
        <p:spPr>
          <a:xfrm>
            <a:off x="1295400" y="78378"/>
            <a:ext cx="9601200" cy="705394"/>
          </a:xfrm>
        </p:spPr>
        <p:txBody>
          <a:bodyPr/>
          <a:lstStyle/>
          <a:p>
            <a:r>
              <a:rPr lang="cs-CZ" dirty="0"/>
              <a:t>IV. Konkurenční doložka </a:t>
            </a:r>
          </a:p>
        </p:txBody>
      </p:sp>
      <p:sp>
        <p:nvSpPr>
          <p:cNvPr id="3" name="Zástupný obsah 2">
            <a:extLst>
              <a:ext uri="{FF2B5EF4-FFF2-40B4-BE49-F238E27FC236}">
                <a16:creationId xmlns:a16="http://schemas.microsoft.com/office/drawing/2014/main" id="{DACC0BC0-D509-4DAA-883F-C4C4261791D3}"/>
              </a:ext>
            </a:extLst>
          </p:cNvPr>
          <p:cNvSpPr>
            <a:spLocks noGrp="1"/>
          </p:cNvSpPr>
          <p:nvPr>
            <p:ph idx="1"/>
          </p:nvPr>
        </p:nvSpPr>
        <p:spPr>
          <a:xfrm>
            <a:off x="1295400" y="783773"/>
            <a:ext cx="9601200" cy="5007428"/>
          </a:xfrm>
        </p:spPr>
        <p:txBody>
          <a:bodyPr>
            <a:noAutofit/>
          </a:bodyPr>
          <a:lstStyle/>
          <a:p>
            <a:r>
              <a:rPr lang="cs-CZ" sz="3600" dirty="0"/>
              <a:t>§ 310 </a:t>
            </a:r>
            <a:r>
              <a:rPr lang="cs-CZ" sz="3600" dirty="0" err="1"/>
              <a:t>ZPr</a:t>
            </a:r>
            <a:endParaRPr lang="cs-CZ" sz="3600" dirty="0"/>
          </a:p>
          <a:p>
            <a:pPr marL="0" indent="0">
              <a:buNone/>
            </a:pPr>
            <a:r>
              <a:rPr lang="cs-CZ" sz="3600" dirty="0"/>
              <a:t>(4) Zaměstnavatel může od konkurenční doložky odstoupit pouze po dobu trvání pracovního poměru zaměstnance.</a:t>
            </a:r>
          </a:p>
        </p:txBody>
      </p:sp>
      <p:sp>
        <p:nvSpPr>
          <p:cNvPr id="4" name="Zástupný symbol pro datum 3">
            <a:extLst>
              <a:ext uri="{FF2B5EF4-FFF2-40B4-BE49-F238E27FC236}">
                <a16:creationId xmlns:a16="http://schemas.microsoft.com/office/drawing/2014/main" id="{9C7BCE11-12E5-4045-B7F6-63BAEA50A4C6}"/>
              </a:ext>
            </a:extLst>
          </p:cNvPr>
          <p:cNvSpPr>
            <a:spLocks noGrp="1"/>
          </p:cNvSpPr>
          <p:nvPr>
            <p:ph type="dt" sz="half" idx="10"/>
          </p:nvPr>
        </p:nvSpPr>
        <p:spPr/>
        <p:txBody>
          <a:bodyPr/>
          <a:lstStyle/>
          <a:p>
            <a:pPr rtl="0"/>
            <a:fld id="{4587C702-0F60-455E-B683-D03E13B15FD3}" type="datetime1">
              <a:rPr lang="cs-CZ" noProof="0" smtClean="0"/>
              <a:t>14.09.2021</a:t>
            </a:fld>
            <a:endParaRPr lang="cs-CZ" noProof="0"/>
          </a:p>
        </p:txBody>
      </p:sp>
    </p:spTree>
    <p:extLst>
      <p:ext uri="{BB962C8B-B14F-4D97-AF65-F5344CB8AC3E}">
        <p14:creationId xmlns:p14="http://schemas.microsoft.com/office/powerpoint/2010/main" val="2649089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763E1A-6CC0-453B-B5D1-E6FE154A4ED1}"/>
              </a:ext>
            </a:extLst>
          </p:cNvPr>
          <p:cNvSpPr>
            <a:spLocks noGrp="1"/>
          </p:cNvSpPr>
          <p:nvPr>
            <p:ph type="title"/>
          </p:nvPr>
        </p:nvSpPr>
        <p:spPr>
          <a:xfrm>
            <a:off x="1295400" y="78378"/>
            <a:ext cx="9601200" cy="705394"/>
          </a:xfrm>
        </p:spPr>
        <p:txBody>
          <a:bodyPr/>
          <a:lstStyle/>
          <a:p>
            <a:r>
              <a:rPr lang="cs-CZ" dirty="0"/>
              <a:t>IV. Konkurenční doložka </a:t>
            </a:r>
          </a:p>
        </p:txBody>
      </p:sp>
      <p:sp>
        <p:nvSpPr>
          <p:cNvPr id="3" name="Zástupný obsah 2">
            <a:extLst>
              <a:ext uri="{FF2B5EF4-FFF2-40B4-BE49-F238E27FC236}">
                <a16:creationId xmlns:a16="http://schemas.microsoft.com/office/drawing/2014/main" id="{DACC0BC0-D509-4DAA-883F-C4C4261791D3}"/>
              </a:ext>
            </a:extLst>
          </p:cNvPr>
          <p:cNvSpPr>
            <a:spLocks noGrp="1"/>
          </p:cNvSpPr>
          <p:nvPr>
            <p:ph idx="1"/>
          </p:nvPr>
        </p:nvSpPr>
        <p:spPr>
          <a:xfrm>
            <a:off x="1295400" y="783773"/>
            <a:ext cx="9601200" cy="5007428"/>
          </a:xfrm>
        </p:spPr>
        <p:txBody>
          <a:bodyPr>
            <a:noAutofit/>
          </a:bodyPr>
          <a:lstStyle/>
          <a:p>
            <a:r>
              <a:rPr lang="cs-CZ" sz="1800" dirty="0"/>
              <a:t>Dosavadní komentář (M. B.) -  IV. Odstoupení od konkurenční doložky</a:t>
            </a:r>
          </a:p>
          <a:p>
            <a:r>
              <a:rPr lang="cs-CZ" sz="1800" dirty="0"/>
              <a:t>Podle § 310 odst. 4 zaměstnavatel může od konkurenční doložky odstoupit pouze po dobu trvání pracovního poměru. Pro odstoupení od konkurenční doložky je třeba subsidiárně použít </a:t>
            </a:r>
            <a:r>
              <a:rPr lang="cs-CZ" sz="1800" dirty="0" err="1"/>
              <a:t>obč</a:t>
            </a:r>
            <a:r>
              <a:rPr lang="cs-CZ" sz="1800" dirty="0"/>
              <a:t>. zák. (§ 2001 a násl.). Z dikce § 310 odst. 4 vyplývá, že se jedná o omezení možnosti v určité době (tj. po skončení pracovního poměru odstoupit od konkurenční doložky zaměstnavatel nemůže; takové odstoupení by bylo neplatné). Možnost odstoupení po skončení pracovního poměru je vyloučena pouze pro zaměstnavatele. Zaměstnanec by tedy mohl odstoupit od konkurenční doložky i po skončení pracovního poměru. Pro odstoupení platí subsidiárně obecné ustanovení § 2001 </a:t>
            </a:r>
            <a:r>
              <a:rPr lang="cs-CZ" sz="1800" dirty="0" err="1"/>
              <a:t>obč</a:t>
            </a:r>
            <a:r>
              <a:rPr lang="cs-CZ" sz="1800" dirty="0"/>
              <a:t>. zák.</a:t>
            </a:r>
          </a:p>
          <a:p>
            <a:r>
              <a:rPr lang="cs-CZ" sz="1800" dirty="0"/>
              <a:t>	Odstoupit od konkurenční doložky mohou zaměstnavatel i zaměstnanec jen z důvodu stanoveného v zákoně nebo v dohodě účastníků; ze strany zaměstnavatele je odstoupení přípustné, jen jestliže bylo učiněno v době trvání pracovního poměru účastníků. K platnosti konkurenční doložky se nevyžaduje, aby zaměstnanec ještě před uzavřením smlouvy (předem) získal informace, poznatky či znalosti pracovních a technologických postupů, jejichž využitím při své výdělečné činnosti, která by byla shodná s předmětem činnosti zaměstnavatele nebo která by měla vůči němu soutěžní povahu, by mohl zaměstnavateli závažným způsobem ztížit jeho činnost. NS 21 </a:t>
            </a:r>
            <a:r>
              <a:rPr lang="cs-CZ" sz="1800" dirty="0" err="1"/>
              <a:t>Cdo</a:t>
            </a:r>
            <a:r>
              <a:rPr lang="cs-CZ" sz="1800" dirty="0"/>
              <a:t> 4986/2010, SJ 35/2012.</a:t>
            </a:r>
          </a:p>
        </p:txBody>
      </p:sp>
      <p:sp>
        <p:nvSpPr>
          <p:cNvPr id="4" name="Zástupný symbol pro datum 3">
            <a:extLst>
              <a:ext uri="{FF2B5EF4-FFF2-40B4-BE49-F238E27FC236}">
                <a16:creationId xmlns:a16="http://schemas.microsoft.com/office/drawing/2014/main" id="{9C7BCE11-12E5-4045-B7F6-63BAEA50A4C6}"/>
              </a:ext>
            </a:extLst>
          </p:cNvPr>
          <p:cNvSpPr>
            <a:spLocks noGrp="1"/>
          </p:cNvSpPr>
          <p:nvPr>
            <p:ph type="dt" sz="half" idx="10"/>
          </p:nvPr>
        </p:nvSpPr>
        <p:spPr/>
        <p:txBody>
          <a:bodyPr/>
          <a:lstStyle/>
          <a:p>
            <a:pPr rtl="0"/>
            <a:fld id="{4587C702-0F60-455E-B683-D03E13B15FD3}" type="datetime1">
              <a:rPr lang="cs-CZ" noProof="0" smtClean="0"/>
              <a:t>14.09.2021</a:t>
            </a:fld>
            <a:endParaRPr lang="cs-CZ" noProof="0"/>
          </a:p>
        </p:txBody>
      </p:sp>
    </p:spTree>
    <p:extLst>
      <p:ext uri="{BB962C8B-B14F-4D97-AF65-F5344CB8AC3E}">
        <p14:creationId xmlns:p14="http://schemas.microsoft.com/office/powerpoint/2010/main" val="975703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763E1A-6CC0-453B-B5D1-E6FE154A4ED1}"/>
              </a:ext>
            </a:extLst>
          </p:cNvPr>
          <p:cNvSpPr>
            <a:spLocks noGrp="1"/>
          </p:cNvSpPr>
          <p:nvPr>
            <p:ph type="title"/>
          </p:nvPr>
        </p:nvSpPr>
        <p:spPr>
          <a:xfrm>
            <a:off x="1295400" y="78378"/>
            <a:ext cx="9601200" cy="705394"/>
          </a:xfrm>
        </p:spPr>
        <p:txBody>
          <a:bodyPr>
            <a:normAutofit fontScale="90000"/>
          </a:bodyPr>
          <a:lstStyle/>
          <a:p>
            <a:r>
              <a:rPr lang="cs-CZ" dirty="0"/>
              <a:t>IV. Konkurenční doložka … a změna kterou přináší nedávné rozhodnutí II.ÚS 1889/19 </a:t>
            </a:r>
          </a:p>
        </p:txBody>
      </p:sp>
      <p:sp>
        <p:nvSpPr>
          <p:cNvPr id="3" name="Zástupný obsah 2">
            <a:extLst>
              <a:ext uri="{FF2B5EF4-FFF2-40B4-BE49-F238E27FC236}">
                <a16:creationId xmlns:a16="http://schemas.microsoft.com/office/drawing/2014/main" id="{DACC0BC0-D509-4DAA-883F-C4C4261791D3}"/>
              </a:ext>
            </a:extLst>
          </p:cNvPr>
          <p:cNvSpPr>
            <a:spLocks noGrp="1"/>
          </p:cNvSpPr>
          <p:nvPr>
            <p:ph idx="1"/>
          </p:nvPr>
        </p:nvSpPr>
        <p:spPr>
          <a:xfrm>
            <a:off x="1295400" y="783773"/>
            <a:ext cx="9601200" cy="5007428"/>
          </a:xfrm>
        </p:spPr>
        <p:txBody>
          <a:bodyPr>
            <a:noAutofit/>
          </a:bodyPr>
          <a:lstStyle/>
          <a:p>
            <a:r>
              <a:rPr lang="cs-CZ" sz="1400" dirty="0"/>
              <a:t>(ÚS - ve složení senátu předseda senátu Ludvík David (soudce zpravodaj), soudkyně Kateřiny Šimáčkové a soudce Vojtěcha Šimíčka)</a:t>
            </a:r>
          </a:p>
          <a:p>
            <a:pPr marL="0" indent="0">
              <a:buNone/>
            </a:pPr>
            <a:r>
              <a:rPr lang="cs-CZ" sz="1800" dirty="0"/>
              <a:t>I. Konkurenční doložka je obecně přípustným prostředkem smluvního omezení základních práv zaměstnance, jenž – ač má </a:t>
            </a:r>
            <a:r>
              <a:rPr lang="cs-CZ" sz="1800" dirty="0" err="1"/>
              <a:t>synallagmatickou</a:t>
            </a:r>
            <a:r>
              <a:rPr lang="cs-CZ" sz="1800" dirty="0"/>
              <a:t> povahu – slouží primárně k ochraně práv a zájmů zaměstnavatele. </a:t>
            </a:r>
            <a:r>
              <a:rPr lang="cs-CZ" sz="1800" b="1" dirty="0"/>
              <a:t>Naopak v zájmu zaměstnance zásadně je, aby konkurenční doložkou vázán nebyl, neboť se jedná o institut smluvního práva, který jej po skončení pracovního poměru nezanedbatelným způsobem omezuje a zasahuje do jeho práva na svobodnou volbu povolání a podnikání </a:t>
            </a:r>
            <a:r>
              <a:rPr lang="cs-CZ" sz="1800" dirty="0"/>
              <a:t>(čl. 26 odst. 1 Listiny základních práv a svobod), práva získávat prostředky pro své životní potřeby prací (čl. 26 odst. 3 Listiny základních práv a svobod) nebo práva na ochranu vlastnictví (čl. 11 odst. 1 Listiny základních práv a svobod).</a:t>
            </a:r>
          </a:p>
          <a:p>
            <a:pPr marL="0" indent="0">
              <a:buNone/>
            </a:pPr>
            <a:r>
              <a:rPr lang="cs-CZ" sz="1800" dirty="0"/>
              <a:t>II. Soudcovské dotváření práva, které prima facie směřuje proti principu autonomie vůle a smluvní svobody jednotlivců dle čl. 2 odst. 3 Listiny základních práv a svobod, je ústavně konformní pouze za splnění dvou kumulativních podmínek – zaprvé, je-li vyžadováno účelem a podstatou zákona, historií jeho vzniku, systematickými souvislostmi nebo některým z principů, jenž má svůj základ v ústavně konformním právním řádu jako významovém celku; zadruhé, předloží-li obecný soud mimořádně přesvědčivé argumenty svědčící o nutnosti soudcovského dotváření práva v konkrétní věci.</a:t>
            </a:r>
          </a:p>
        </p:txBody>
      </p:sp>
      <p:sp>
        <p:nvSpPr>
          <p:cNvPr id="4" name="Zástupný symbol pro datum 3">
            <a:extLst>
              <a:ext uri="{FF2B5EF4-FFF2-40B4-BE49-F238E27FC236}">
                <a16:creationId xmlns:a16="http://schemas.microsoft.com/office/drawing/2014/main" id="{9C7BCE11-12E5-4045-B7F6-63BAEA50A4C6}"/>
              </a:ext>
            </a:extLst>
          </p:cNvPr>
          <p:cNvSpPr>
            <a:spLocks noGrp="1"/>
          </p:cNvSpPr>
          <p:nvPr>
            <p:ph type="dt" sz="half" idx="10"/>
          </p:nvPr>
        </p:nvSpPr>
        <p:spPr/>
        <p:txBody>
          <a:bodyPr/>
          <a:lstStyle/>
          <a:p>
            <a:pPr rtl="0"/>
            <a:fld id="{4587C702-0F60-455E-B683-D03E13B15FD3}" type="datetime1">
              <a:rPr lang="cs-CZ" noProof="0" smtClean="0"/>
              <a:t>14.09.2021</a:t>
            </a:fld>
            <a:endParaRPr lang="cs-CZ" noProof="0"/>
          </a:p>
        </p:txBody>
      </p:sp>
    </p:spTree>
    <p:extLst>
      <p:ext uri="{BB962C8B-B14F-4D97-AF65-F5344CB8AC3E}">
        <p14:creationId xmlns:p14="http://schemas.microsoft.com/office/powerpoint/2010/main" val="2301567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763E1A-6CC0-453B-B5D1-E6FE154A4ED1}"/>
              </a:ext>
            </a:extLst>
          </p:cNvPr>
          <p:cNvSpPr>
            <a:spLocks noGrp="1"/>
          </p:cNvSpPr>
          <p:nvPr>
            <p:ph type="title"/>
          </p:nvPr>
        </p:nvSpPr>
        <p:spPr>
          <a:xfrm>
            <a:off x="1295400" y="78378"/>
            <a:ext cx="9601200" cy="705394"/>
          </a:xfrm>
        </p:spPr>
        <p:txBody>
          <a:bodyPr/>
          <a:lstStyle/>
          <a:p>
            <a:r>
              <a:rPr lang="cs-CZ" dirty="0"/>
              <a:t>Konkurenční doložka IV.  (II.ÚS 1889/19´)	.</a:t>
            </a:r>
          </a:p>
        </p:txBody>
      </p:sp>
      <p:sp>
        <p:nvSpPr>
          <p:cNvPr id="3" name="Zástupný obsah 2">
            <a:extLst>
              <a:ext uri="{FF2B5EF4-FFF2-40B4-BE49-F238E27FC236}">
                <a16:creationId xmlns:a16="http://schemas.microsoft.com/office/drawing/2014/main" id="{DACC0BC0-D509-4DAA-883F-C4C4261791D3}"/>
              </a:ext>
            </a:extLst>
          </p:cNvPr>
          <p:cNvSpPr>
            <a:spLocks noGrp="1"/>
          </p:cNvSpPr>
          <p:nvPr>
            <p:ph idx="1"/>
          </p:nvPr>
        </p:nvSpPr>
        <p:spPr>
          <a:xfrm>
            <a:off x="382555" y="783773"/>
            <a:ext cx="10514045" cy="5007428"/>
          </a:xfrm>
        </p:spPr>
        <p:txBody>
          <a:bodyPr>
            <a:noAutofit/>
          </a:bodyPr>
          <a:lstStyle/>
          <a:p>
            <a:pPr algn="just"/>
            <a:r>
              <a:rPr lang="cs-CZ" sz="1800" dirty="0"/>
              <a:t>III. Takové soudcovské dotváření práva je nutno podrobit obzvláště přísnému ústavnímu přezkumu, neboť obecné soudy jím mohou porušit nejen základní práva jednotlivce a princip autonomie vůle a smluvní svobody vyvěrající z čl. 2 odst. 3 Listiny základních práv a svobod, ale i princip dělby moci, jenž je nedílnou součástí principu právního státu dle čl. 1 odst. 1 Ústavy České republiky.</a:t>
            </a:r>
          </a:p>
          <a:p>
            <a:pPr algn="just"/>
            <a:r>
              <a:rPr lang="cs-CZ" sz="1800" dirty="0"/>
              <a:t>IV. Plošný zákaz smluvních ujednání výslovně umožňujících zaměstnavateli odstoupit od konkurenční doložky po dobu trávní pracovního poměru zaměstnance bez uvedení důvodu, jenž je stanoven toliko judikaturou obecných soudů, nikoli zákonem, je ústavně nepřípustným soudcovským dotvářením práva a porušuje princip dělby moci (čl. 1 odst. 1 Ústavy České republiky), princip autonomie vůle a smluvní svobody jednotlivců (čl. 2 odst. 3 Listiny základních práv a svobod) a základní práva zaměstnavatele podle čl. 2 odst. 3 a čl. 26 odst. 1 Listiny základních práv a svobod.</a:t>
            </a:r>
          </a:p>
          <a:p>
            <a:pPr algn="just"/>
            <a:r>
              <a:rPr lang="cs-CZ" sz="1800" dirty="0"/>
              <a:t>V. </a:t>
            </a:r>
            <a:r>
              <a:rPr lang="cs-CZ" sz="1800" b="1" dirty="0"/>
              <a:t>Právo zaměstnavatele odstoupit od konkurenční doložky i bez uvedení důvodu, byla-li tato možnost smluvními stranami výslovně sjednána, ovšem neznamená, že zaměstnanci coby typově slabší smluvní straně v pracovněprávních vztazích nemá být poskytnuta žádná ochrana před potenciální svévolí nebo zneužitím tohoto práva ze strany zaměstnavatele. </a:t>
            </a:r>
            <a:r>
              <a:rPr lang="cs-CZ" sz="1800" dirty="0"/>
              <a:t>Svévole nebo zneužití práva zaměstnavatele odstoupit od konkurenční doložky bez uvedení důvodu nicméně musejí být v rámci soudního řízení zjišťovány a prokazovány s ohledem na konkrétní skutkové okolnosti případu, nikoli automaticky předpokládány.</a:t>
            </a:r>
          </a:p>
        </p:txBody>
      </p:sp>
      <p:sp>
        <p:nvSpPr>
          <p:cNvPr id="4" name="Zástupný symbol pro datum 3">
            <a:extLst>
              <a:ext uri="{FF2B5EF4-FFF2-40B4-BE49-F238E27FC236}">
                <a16:creationId xmlns:a16="http://schemas.microsoft.com/office/drawing/2014/main" id="{9C7BCE11-12E5-4045-B7F6-63BAEA50A4C6}"/>
              </a:ext>
            </a:extLst>
          </p:cNvPr>
          <p:cNvSpPr>
            <a:spLocks noGrp="1"/>
          </p:cNvSpPr>
          <p:nvPr>
            <p:ph type="dt" sz="half" idx="10"/>
          </p:nvPr>
        </p:nvSpPr>
        <p:spPr/>
        <p:txBody>
          <a:bodyPr/>
          <a:lstStyle/>
          <a:p>
            <a:pPr rtl="0"/>
            <a:fld id="{4587C702-0F60-455E-B683-D03E13B15FD3}" type="datetime1">
              <a:rPr lang="cs-CZ" noProof="0" smtClean="0"/>
              <a:t>14.09.2021</a:t>
            </a:fld>
            <a:endParaRPr lang="cs-CZ" noProof="0"/>
          </a:p>
        </p:txBody>
      </p:sp>
    </p:spTree>
    <p:extLst>
      <p:ext uri="{BB962C8B-B14F-4D97-AF65-F5344CB8AC3E}">
        <p14:creationId xmlns:p14="http://schemas.microsoft.com/office/powerpoint/2010/main" val="735892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763E1A-6CC0-453B-B5D1-E6FE154A4ED1}"/>
              </a:ext>
            </a:extLst>
          </p:cNvPr>
          <p:cNvSpPr>
            <a:spLocks noGrp="1"/>
          </p:cNvSpPr>
          <p:nvPr>
            <p:ph type="title"/>
          </p:nvPr>
        </p:nvSpPr>
        <p:spPr>
          <a:xfrm>
            <a:off x="1295400" y="78378"/>
            <a:ext cx="9601200" cy="705394"/>
          </a:xfrm>
        </p:spPr>
        <p:txBody>
          <a:bodyPr/>
          <a:lstStyle/>
          <a:p>
            <a:endParaRPr lang="cs-CZ" dirty="0"/>
          </a:p>
        </p:txBody>
      </p:sp>
      <p:sp>
        <p:nvSpPr>
          <p:cNvPr id="3" name="Zástupný obsah 2">
            <a:extLst>
              <a:ext uri="{FF2B5EF4-FFF2-40B4-BE49-F238E27FC236}">
                <a16:creationId xmlns:a16="http://schemas.microsoft.com/office/drawing/2014/main" id="{DACC0BC0-D509-4DAA-883F-C4C4261791D3}"/>
              </a:ext>
            </a:extLst>
          </p:cNvPr>
          <p:cNvSpPr>
            <a:spLocks noGrp="1"/>
          </p:cNvSpPr>
          <p:nvPr>
            <p:ph idx="1"/>
          </p:nvPr>
        </p:nvSpPr>
        <p:spPr>
          <a:xfrm>
            <a:off x="1295400" y="783773"/>
            <a:ext cx="9601200" cy="5007428"/>
          </a:xfrm>
        </p:spPr>
        <p:txBody>
          <a:bodyPr>
            <a:noAutofit/>
          </a:bodyPr>
          <a:lstStyle/>
          <a:p>
            <a:endParaRPr lang="cs-CZ" sz="4000" dirty="0"/>
          </a:p>
          <a:p>
            <a:endParaRPr lang="cs-CZ" sz="4000" dirty="0"/>
          </a:p>
          <a:p>
            <a:endParaRPr lang="cs-CZ" sz="4000"/>
          </a:p>
          <a:p>
            <a:r>
              <a:rPr lang="cs-CZ" sz="4000"/>
              <a:t>Děkuji </a:t>
            </a:r>
            <a:r>
              <a:rPr lang="cs-CZ" sz="4000" dirty="0"/>
              <a:t>za pozornost !</a:t>
            </a:r>
          </a:p>
        </p:txBody>
      </p:sp>
      <p:sp>
        <p:nvSpPr>
          <p:cNvPr id="4" name="Zástupný symbol pro datum 3">
            <a:extLst>
              <a:ext uri="{FF2B5EF4-FFF2-40B4-BE49-F238E27FC236}">
                <a16:creationId xmlns:a16="http://schemas.microsoft.com/office/drawing/2014/main" id="{9C7BCE11-12E5-4045-B7F6-63BAEA50A4C6}"/>
              </a:ext>
            </a:extLst>
          </p:cNvPr>
          <p:cNvSpPr>
            <a:spLocks noGrp="1"/>
          </p:cNvSpPr>
          <p:nvPr>
            <p:ph type="dt" sz="half" idx="10"/>
          </p:nvPr>
        </p:nvSpPr>
        <p:spPr/>
        <p:txBody>
          <a:bodyPr/>
          <a:lstStyle/>
          <a:p>
            <a:pPr rtl="0"/>
            <a:fld id="{4587C702-0F60-455E-B683-D03E13B15FD3}" type="datetime1">
              <a:rPr lang="cs-CZ" noProof="0" smtClean="0"/>
              <a:t>14.09.2021</a:t>
            </a:fld>
            <a:endParaRPr lang="cs-CZ" noProof="0"/>
          </a:p>
        </p:txBody>
      </p:sp>
    </p:spTree>
    <p:extLst>
      <p:ext uri="{BB962C8B-B14F-4D97-AF65-F5344CB8AC3E}">
        <p14:creationId xmlns:p14="http://schemas.microsoft.com/office/powerpoint/2010/main" val="2834563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159C19-310D-4E58-915A-0C468EE9021F}"/>
              </a:ext>
            </a:extLst>
          </p:cNvPr>
          <p:cNvSpPr>
            <a:spLocks noGrp="1"/>
          </p:cNvSpPr>
          <p:nvPr>
            <p:ph type="title"/>
          </p:nvPr>
        </p:nvSpPr>
        <p:spPr/>
        <p:txBody>
          <a:bodyPr>
            <a:normAutofit fontScale="90000"/>
          </a:bodyPr>
          <a:lstStyle/>
          <a:p>
            <a:r>
              <a:rPr lang="cs-CZ" sz="3200" dirty="0"/>
              <a:t>I. Rovná mzda u jednoho zaměstnavatele	NS ČR/ÚS</a:t>
            </a:r>
            <a:br>
              <a:rPr lang="cs-CZ" sz="3200" dirty="0"/>
            </a:br>
            <a:r>
              <a:rPr lang="cs-CZ" dirty="0" err="1"/>
              <a:t>sp</a:t>
            </a:r>
            <a:r>
              <a:rPr lang="cs-CZ" dirty="0"/>
              <a:t>. zn. 21 </a:t>
            </a:r>
            <a:r>
              <a:rPr lang="cs-CZ" dirty="0" err="1"/>
              <a:t>Cdo</a:t>
            </a:r>
            <a:r>
              <a:rPr lang="cs-CZ" dirty="0"/>
              <a:t> 3955/2018</a:t>
            </a:r>
            <a:br>
              <a:rPr lang="cs-CZ" dirty="0"/>
            </a:br>
            <a:r>
              <a:rPr lang="cs-CZ" sz="3200" dirty="0"/>
              <a:t>(„stejná mzda za stejnou práci“)</a:t>
            </a:r>
            <a:endParaRPr lang="cs-CZ" dirty="0"/>
          </a:p>
        </p:txBody>
      </p:sp>
      <p:sp>
        <p:nvSpPr>
          <p:cNvPr id="3" name="Zástupný obsah 2">
            <a:extLst>
              <a:ext uri="{FF2B5EF4-FFF2-40B4-BE49-F238E27FC236}">
                <a16:creationId xmlns:a16="http://schemas.microsoft.com/office/drawing/2014/main" id="{1729166F-2023-4235-8D12-D057229BA0BC}"/>
              </a:ext>
            </a:extLst>
          </p:cNvPr>
          <p:cNvSpPr>
            <a:spLocks noGrp="1"/>
          </p:cNvSpPr>
          <p:nvPr>
            <p:ph idx="1"/>
          </p:nvPr>
        </p:nvSpPr>
        <p:spPr/>
        <p:txBody>
          <a:bodyPr>
            <a:normAutofit/>
          </a:bodyPr>
          <a:lstStyle/>
          <a:p>
            <a:pPr marL="0" indent="0">
              <a:buNone/>
            </a:pPr>
            <a:r>
              <a:rPr lang="cs-CZ" sz="2800" dirty="0"/>
              <a:t>Nedávné rozhodnutí (20.7.2020) Nejvyššího soudu ČR ve věci </a:t>
            </a:r>
            <a:r>
              <a:rPr lang="cs-CZ" sz="2800" dirty="0" err="1"/>
              <a:t>sp</a:t>
            </a:r>
            <a:r>
              <a:rPr lang="cs-CZ" sz="2800" dirty="0"/>
              <a:t>. zn. 21 </a:t>
            </a:r>
            <a:r>
              <a:rPr lang="cs-CZ" sz="2800" dirty="0" err="1"/>
              <a:t>Cdo</a:t>
            </a:r>
            <a:r>
              <a:rPr lang="cs-CZ" sz="2800" dirty="0"/>
              <a:t> 3955/2018 („stejná mzda za stejnou práci“) - dává možnost se hlouběji zamyslet nad naplněním role racionálního zákonodárce v roce 2006 při tvorbě § 110 zákoníku práce.</a:t>
            </a:r>
          </a:p>
        </p:txBody>
      </p:sp>
      <p:sp>
        <p:nvSpPr>
          <p:cNvPr id="4" name="Zástupný symbol pro datum 3">
            <a:extLst>
              <a:ext uri="{FF2B5EF4-FFF2-40B4-BE49-F238E27FC236}">
                <a16:creationId xmlns:a16="http://schemas.microsoft.com/office/drawing/2014/main" id="{AE05ADAC-AC6D-440B-B156-770E1C3140C5}"/>
              </a:ext>
            </a:extLst>
          </p:cNvPr>
          <p:cNvSpPr>
            <a:spLocks noGrp="1"/>
          </p:cNvSpPr>
          <p:nvPr>
            <p:ph type="dt" sz="half" idx="10"/>
          </p:nvPr>
        </p:nvSpPr>
        <p:spPr/>
        <p:txBody>
          <a:bodyPr/>
          <a:lstStyle/>
          <a:p>
            <a:pPr rtl="0"/>
            <a:fld id="{8EB0552D-AA22-4344-BDF5-86D109C0E6E4}" type="datetime1">
              <a:rPr lang="cs-CZ" noProof="0" smtClean="0"/>
              <a:t>14.09.2021</a:t>
            </a:fld>
            <a:endParaRPr lang="cs-CZ" noProof="0"/>
          </a:p>
        </p:txBody>
      </p:sp>
    </p:spTree>
    <p:extLst>
      <p:ext uri="{BB962C8B-B14F-4D97-AF65-F5344CB8AC3E}">
        <p14:creationId xmlns:p14="http://schemas.microsoft.com/office/powerpoint/2010/main" val="4050734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159C19-310D-4E58-915A-0C468EE9021F}"/>
              </a:ext>
            </a:extLst>
          </p:cNvPr>
          <p:cNvSpPr>
            <a:spLocks noGrp="1"/>
          </p:cNvSpPr>
          <p:nvPr>
            <p:ph type="title"/>
          </p:nvPr>
        </p:nvSpPr>
        <p:spPr>
          <a:xfrm>
            <a:off x="430635" y="234893"/>
            <a:ext cx="10465965" cy="796954"/>
          </a:xfrm>
        </p:spPr>
        <p:txBody>
          <a:bodyPr>
            <a:normAutofit/>
          </a:bodyPr>
          <a:lstStyle/>
          <a:p>
            <a:r>
              <a:rPr lang="cs-CZ" sz="3200" dirty="0"/>
              <a:t>I. </a:t>
            </a:r>
            <a:r>
              <a:rPr lang="cs-CZ" dirty="0" err="1"/>
              <a:t>sp</a:t>
            </a:r>
            <a:r>
              <a:rPr lang="cs-CZ" dirty="0"/>
              <a:t>. zn. 21 </a:t>
            </a:r>
            <a:r>
              <a:rPr lang="cs-CZ" dirty="0" err="1"/>
              <a:t>Cdo</a:t>
            </a:r>
            <a:r>
              <a:rPr lang="cs-CZ" dirty="0"/>
              <a:t> 3955/2018</a:t>
            </a:r>
          </a:p>
        </p:txBody>
      </p:sp>
      <p:sp>
        <p:nvSpPr>
          <p:cNvPr id="3" name="Zástupný obsah 2">
            <a:extLst>
              <a:ext uri="{FF2B5EF4-FFF2-40B4-BE49-F238E27FC236}">
                <a16:creationId xmlns:a16="http://schemas.microsoft.com/office/drawing/2014/main" id="{1729166F-2023-4235-8D12-D057229BA0BC}"/>
              </a:ext>
            </a:extLst>
          </p:cNvPr>
          <p:cNvSpPr>
            <a:spLocks noGrp="1"/>
          </p:cNvSpPr>
          <p:nvPr>
            <p:ph idx="1"/>
          </p:nvPr>
        </p:nvSpPr>
        <p:spPr>
          <a:xfrm>
            <a:off x="226503" y="1174459"/>
            <a:ext cx="11534862" cy="5179687"/>
          </a:xfrm>
        </p:spPr>
        <p:txBody>
          <a:bodyPr>
            <a:normAutofit/>
          </a:bodyPr>
          <a:lstStyle/>
          <a:p>
            <a:pPr marL="0" indent="0">
              <a:buNone/>
            </a:pPr>
            <a:r>
              <a:rPr lang="cs-CZ" sz="2400" dirty="0"/>
              <a:t>Protože v řízení bylo mezi účastníky nesporné, že řidiči v Praze byli odměňováni vyšší mzdou než řidiči v ostatních regionech, včetně žalobce, a žalovaná „neprokázala, že by práce řidičů v Praze byla náročnější a odůvodňovala rozdílné ohodnocování stejné práce u téhož zaměstnavatele“, soud prvního stupně uzavřel, že „zásada rovného zacházení při stanovení mzdy žalobce za práci řidiče nebyla žalovaným dodržena“, a že proto je žaloba (ve svém základu) opodstatněná.“</a:t>
            </a:r>
          </a:p>
          <a:p>
            <a:pPr marL="0" indent="0">
              <a:buNone/>
            </a:pPr>
            <a:endParaRPr lang="cs-CZ" sz="2400" dirty="0"/>
          </a:p>
          <a:p>
            <a:pPr marL="0" indent="0">
              <a:buNone/>
            </a:pPr>
            <a:r>
              <a:rPr lang="cs-CZ" sz="2400" dirty="0"/>
              <a:t> </a:t>
            </a:r>
            <a:r>
              <a:rPr lang="cs-CZ" sz="2400" b="1" dirty="0"/>
              <a:t>Obvodní soud pro Prahu 1 ve věci rozhodl tak, že základ žalobního nároku je dán. K odvolání České pošty, </a:t>
            </a:r>
            <a:r>
              <a:rPr lang="cs-CZ" sz="2400" b="1" dirty="0" err="1"/>
              <a:t>s.p</a:t>
            </a:r>
            <a:r>
              <a:rPr lang="cs-CZ" sz="2400" b="1" dirty="0"/>
              <a:t>. Městský soud v Praze rozhodnutí soudu prvého stupně potvrdil; při těchto rozhodnutích oba soudy vyšly z toho, že žalovanou nebyla prokázána rozdílná náročnost vykonávané práce.</a:t>
            </a:r>
            <a:endParaRPr lang="cs-CZ" sz="2800" b="1" dirty="0"/>
          </a:p>
        </p:txBody>
      </p:sp>
      <p:sp>
        <p:nvSpPr>
          <p:cNvPr id="4" name="Zástupný symbol pro datum 3">
            <a:extLst>
              <a:ext uri="{FF2B5EF4-FFF2-40B4-BE49-F238E27FC236}">
                <a16:creationId xmlns:a16="http://schemas.microsoft.com/office/drawing/2014/main" id="{AE05ADAC-AC6D-440B-B156-770E1C3140C5}"/>
              </a:ext>
            </a:extLst>
          </p:cNvPr>
          <p:cNvSpPr>
            <a:spLocks noGrp="1"/>
          </p:cNvSpPr>
          <p:nvPr>
            <p:ph type="dt" sz="half" idx="10"/>
          </p:nvPr>
        </p:nvSpPr>
        <p:spPr/>
        <p:txBody>
          <a:bodyPr/>
          <a:lstStyle/>
          <a:p>
            <a:pPr rtl="0"/>
            <a:fld id="{8A2A8AB1-8D17-417E-B992-1E352AA2B090}" type="datetime1">
              <a:rPr lang="cs-CZ" noProof="0" smtClean="0"/>
              <a:t>14.09.2021</a:t>
            </a:fld>
            <a:endParaRPr lang="cs-CZ" noProof="0"/>
          </a:p>
        </p:txBody>
      </p:sp>
    </p:spTree>
    <p:extLst>
      <p:ext uri="{BB962C8B-B14F-4D97-AF65-F5344CB8AC3E}">
        <p14:creationId xmlns:p14="http://schemas.microsoft.com/office/powerpoint/2010/main" val="454788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159C19-310D-4E58-915A-0C468EE9021F}"/>
              </a:ext>
            </a:extLst>
          </p:cNvPr>
          <p:cNvSpPr>
            <a:spLocks noGrp="1"/>
          </p:cNvSpPr>
          <p:nvPr>
            <p:ph type="title"/>
          </p:nvPr>
        </p:nvSpPr>
        <p:spPr>
          <a:xfrm>
            <a:off x="430635" y="234893"/>
            <a:ext cx="10465965" cy="796954"/>
          </a:xfrm>
        </p:spPr>
        <p:txBody>
          <a:bodyPr>
            <a:normAutofit/>
          </a:bodyPr>
          <a:lstStyle/>
          <a:p>
            <a:r>
              <a:rPr lang="cs-CZ" sz="3200" dirty="0"/>
              <a:t>I. </a:t>
            </a:r>
            <a:r>
              <a:rPr lang="cs-CZ" dirty="0" err="1"/>
              <a:t>sp</a:t>
            </a:r>
            <a:r>
              <a:rPr lang="cs-CZ" dirty="0"/>
              <a:t>. zn. 21 </a:t>
            </a:r>
            <a:r>
              <a:rPr lang="cs-CZ" dirty="0" err="1"/>
              <a:t>Cdo</a:t>
            </a:r>
            <a:r>
              <a:rPr lang="cs-CZ" dirty="0"/>
              <a:t> 3955/2018</a:t>
            </a:r>
          </a:p>
        </p:txBody>
      </p:sp>
      <p:sp>
        <p:nvSpPr>
          <p:cNvPr id="3" name="Zástupný obsah 2">
            <a:extLst>
              <a:ext uri="{FF2B5EF4-FFF2-40B4-BE49-F238E27FC236}">
                <a16:creationId xmlns:a16="http://schemas.microsoft.com/office/drawing/2014/main" id="{1729166F-2023-4235-8D12-D057229BA0BC}"/>
              </a:ext>
            </a:extLst>
          </p:cNvPr>
          <p:cNvSpPr>
            <a:spLocks noGrp="1"/>
          </p:cNvSpPr>
          <p:nvPr>
            <p:ph idx="1"/>
          </p:nvPr>
        </p:nvSpPr>
        <p:spPr>
          <a:xfrm>
            <a:off x="226503" y="1174459"/>
            <a:ext cx="11534862" cy="5179687"/>
          </a:xfrm>
        </p:spPr>
        <p:txBody>
          <a:bodyPr>
            <a:normAutofit fontScale="92500" lnSpcReduction="10000"/>
          </a:bodyPr>
          <a:lstStyle/>
          <a:p>
            <a:pPr marL="0" indent="0">
              <a:buNone/>
            </a:pPr>
            <a:r>
              <a:rPr lang="cs-CZ" sz="2400" dirty="0"/>
              <a:t>Proti potvrzujícímu rozsudku Městského soudu v Praze podala žalovaná dovolání, ve kterém (cit. z odůvodnění rozsudku NS ČR 21 </a:t>
            </a:r>
            <a:r>
              <a:rPr lang="cs-CZ" sz="2400" dirty="0" err="1"/>
              <a:t>Cdo</a:t>
            </a:r>
            <a:r>
              <a:rPr lang="cs-CZ" sz="2400" dirty="0"/>
              <a:t> 3955/2018): </a:t>
            </a:r>
          </a:p>
          <a:p>
            <a:pPr marL="0" indent="0">
              <a:buNone/>
            </a:pPr>
            <a:r>
              <a:rPr lang="cs-CZ" sz="2400" b="1" dirty="0"/>
              <a:t>1. skupina argumentů </a:t>
            </a:r>
          </a:p>
          <a:p>
            <a:pPr marL="0" indent="0">
              <a:buNone/>
            </a:pPr>
            <a:r>
              <a:rPr lang="cs-CZ" sz="2400" b="1" dirty="0"/>
              <a:t>„… v první řadě namítala, že není správný „právní názor“ odvolacího soudu o tom, že „práce řidiče v tarifním st. 5 je ve své podstatě principiálně shodná, resp. srovnatelná jak v Praze, tak v Olomouci“, </a:t>
            </a:r>
            <a:r>
              <a:rPr lang="cs-CZ" sz="2400" dirty="0"/>
              <a:t>a „řidiči v obou atrakčních obvodech by proto měli být odměňováni mzdou ve shodné výši“. Odvolacímu soudu vytkla, že „nesprávně aplikoval komparační kritéria obsažená v ustanovení § 110 zákoníku práce na zjištěný skutkový stav“. </a:t>
            </a:r>
            <a:r>
              <a:rPr lang="cs-CZ" sz="2400" b="1" dirty="0"/>
              <a:t>Podle jejího názoru je „vyšší počet </a:t>
            </a:r>
            <a:r>
              <a:rPr lang="cs-CZ" sz="2400" b="1" dirty="0" err="1"/>
              <a:t>výměnišť</a:t>
            </a:r>
            <a:r>
              <a:rPr lang="cs-CZ" sz="2400" b="1" dirty="0"/>
              <a:t> a zastávek v rámci jednoho kurzu zcela objektivně spojen s vyšší fyzickou i organizační zátěží kladenou na řidiče, a to i oproti kurzům, které se mohou vyznačovat stejnou délkou najetých kilometrů</a:t>
            </a:r>
            <a:r>
              <a:rPr lang="cs-CZ" sz="2400" dirty="0"/>
              <a:t>, jakož i stejnou celkovou hmotností převážených předmětů“. Přestože některé dny řidiči v „SPU Praha 022“ jezdí kurzy se shodným počtem </a:t>
            </a:r>
            <a:r>
              <a:rPr lang="cs-CZ" sz="2400" dirty="0" err="1"/>
              <a:t>výměnišť</a:t>
            </a:r>
            <a:r>
              <a:rPr lang="cs-CZ" sz="2400" dirty="0"/>
              <a:t>, zastávek či shodnou délkou jako řidiči „SPU Olomouc 02“, je podle mínění </a:t>
            </a:r>
            <a:r>
              <a:rPr lang="cs-CZ" sz="2400" dirty="0" err="1"/>
              <a:t>dovolatelky</a:t>
            </a:r>
            <a:r>
              <a:rPr lang="cs-CZ" sz="2400" dirty="0"/>
              <a:t> pro účely posouzení složitosti, odpovědnosti a namáhavosti práce rozhodné, že „řidiči SPU Praha 022 jezdí v jiné dny co do počtu </a:t>
            </a:r>
            <a:r>
              <a:rPr lang="cs-CZ" sz="2400" dirty="0" err="1"/>
              <a:t>výměnišť</a:t>
            </a:r>
            <a:r>
              <a:rPr lang="cs-CZ" sz="2400" dirty="0"/>
              <a:t>, zastávek či délky výrazně náročnější kurzy, které řidiči v SPU Olomouc 02 včetně žalobce vůbec neabsolvují“</a:t>
            </a:r>
            <a:endParaRPr lang="cs-CZ" sz="2800" b="1" dirty="0"/>
          </a:p>
        </p:txBody>
      </p:sp>
      <p:sp>
        <p:nvSpPr>
          <p:cNvPr id="4" name="Zástupný symbol pro datum 3">
            <a:extLst>
              <a:ext uri="{FF2B5EF4-FFF2-40B4-BE49-F238E27FC236}">
                <a16:creationId xmlns:a16="http://schemas.microsoft.com/office/drawing/2014/main" id="{AE05ADAC-AC6D-440B-B156-770E1C3140C5}"/>
              </a:ext>
            </a:extLst>
          </p:cNvPr>
          <p:cNvSpPr>
            <a:spLocks noGrp="1"/>
          </p:cNvSpPr>
          <p:nvPr>
            <p:ph type="dt" sz="half" idx="10"/>
          </p:nvPr>
        </p:nvSpPr>
        <p:spPr/>
        <p:txBody>
          <a:bodyPr/>
          <a:lstStyle/>
          <a:p>
            <a:pPr rtl="0"/>
            <a:fld id="{B4A1E45D-29FA-4A8E-BEE2-9AEE1BC0EE9A}" type="datetime1">
              <a:rPr lang="cs-CZ" noProof="0" smtClean="0"/>
              <a:t>14.09.2021</a:t>
            </a:fld>
            <a:endParaRPr lang="cs-CZ" noProof="0"/>
          </a:p>
        </p:txBody>
      </p:sp>
    </p:spTree>
    <p:extLst>
      <p:ext uri="{BB962C8B-B14F-4D97-AF65-F5344CB8AC3E}">
        <p14:creationId xmlns:p14="http://schemas.microsoft.com/office/powerpoint/2010/main" val="135404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159C19-310D-4E58-915A-0C468EE9021F}"/>
              </a:ext>
            </a:extLst>
          </p:cNvPr>
          <p:cNvSpPr>
            <a:spLocks noGrp="1"/>
          </p:cNvSpPr>
          <p:nvPr>
            <p:ph type="title"/>
          </p:nvPr>
        </p:nvSpPr>
        <p:spPr>
          <a:xfrm>
            <a:off x="430635" y="234893"/>
            <a:ext cx="10465965" cy="511727"/>
          </a:xfrm>
        </p:spPr>
        <p:txBody>
          <a:bodyPr>
            <a:normAutofit fontScale="90000"/>
          </a:bodyPr>
          <a:lstStyle/>
          <a:p>
            <a:r>
              <a:rPr lang="cs-CZ" sz="3200" dirty="0"/>
              <a:t>I. </a:t>
            </a:r>
            <a:r>
              <a:rPr lang="cs-CZ" dirty="0" err="1"/>
              <a:t>sp</a:t>
            </a:r>
            <a:r>
              <a:rPr lang="cs-CZ" dirty="0"/>
              <a:t>. zn. 21 </a:t>
            </a:r>
            <a:r>
              <a:rPr lang="cs-CZ" dirty="0" err="1"/>
              <a:t>Cdo</a:t>
            </a:r>
            <a:r>
              <a:rPr lang="cs-CZ" dirty="0"/>
              <a:t> 3955/2018</a:t>
            </a:r>
          </a:p>
        </p:txBody>
      </p:sp>
      <p:sp>
        <p:nvSpPr>
          <p:cNvPr id="3" name="Zástupný obsah 2">
            <a:extLst>
              <a:ext uri="{FF2B5EF4-FFF2-40B4-BE49-F238E27FC236}">
                <a16:creationId xmlns:a16="http://schemas.microsoft.com/office/drawing/2014/main" id="{1729166F-2023-4235-8D12-D057229BA0BC}"/>
              </a:ext>
            </a:extLst>
          </p:cNvPr>
          <p:cNvSpPr>
            <a:spLocks noGrp="1"/>
          </p:cNvSpPr>
          <p:nvPr>
            <p:ph idx="1"/>
          </p:nvPr>
        </p:nvSpPr>
        <p:spPr>
          <a:xfrm>
            <a:off x="226503" y="746620"/>
            <a:ext cx="11534862" cy="5876488"/>
          </a:xfrm>
        </p:spPr>
        <p:txBody>
          <a:bodyPr>
            <a:normAutofit/>
          </a:bodyPr>
          <a:lstStyle/>
          <a:p>
            <a:pPr marL="0" indent="0">
              <a:buNone/>
            </a:pPr>
            <a:r>
              <a:rPr lang="cs-CZ" sz="2400" dirty="0"/>
              <a:t>Proti potvrzujícímu rozsudku Městského soudu v Praze podala žalovaná dovolání, ve kterém (cit. z odůvodnění rozsudku NS ČR 21 </a:t>
            </a:r>
            <a:r>
              <a:rPr lang="cs-CZ" sz="2400" dirty="0" err="1"/>
              <a:t>Cdo</a:t>
            </a:r>
            <a:r>
              <a:rPr lang="cs-CZ" sz="2400" dirty="0"/>
              <a:t> 3955/2018): </a:t>
            </a:r>
          </a:p>
          <a:p>
            <a:pPr marL="0" indent="0">
              <a:buNone/>
            </a:pPr>
            <a:r>
              <a:rPr lang="cs-CZ" sz="2400" b="1" dirty="0"/>
              <a:t>2. Skupina argumentů </a:t>
            </a:r>
          </a:p>
          <a:p>
            <a:pPr marL="0" indent="0">
              <a:buNone/>
            </a:pPr>
            <a:r>
              <a:rPr lang="cs-CZ" sz="2000" b="1" dirty="0"/>
              <a:t>Žalovaná dále považovala za rozhodné vyřešení otázky, zda „při posuzování nerovného zacházení při odměňování zaměstnanců za práci je na místě hodnotit reálnou výši poskytované mzdy a nikoliv pouze její nominální hodnotu“. Zdůraznila, že „reálná mzda“ představuje „skutečnou mzdu“ zaměstnanců po odečtení „nezbytných životních nákladů, jako např. ubytování, dopravu, služby apod., které jsou, jak obecně známo, v Praze a přilehlém okolí výrazně vyšší než ve zbývajících regionech České republiky“.</a:t>
            </a:r>
            <a:r>
              <a:rPr lang="cs-CZ" sz="2000" dirty="0"/>
              <a:t> </a:t>
            </a:r>
            <a:r>
              <a:rPr lang="cs-CZ" sz="2000" dirty="0" err="1"/>
              <a:t>Dovolatelka</a:t>
            </a:r>
            <a:r>
              <a:rPr lang="cs-CZ" sz="2000" dirty="0"/>
              <a:t> má za to, že snížení „nominální mzdy“ zaměstnanců v regionu Praha na úroveň „nominálních mezd“ v ostatních regionech by vedlo k tomu, že by zaměstnanci v Praze byli „reálně chudší“, neboť vzhledem k vyšším cenovým hladinám v Praze by se snížila jejich kupní síla oproti zaměstnancům se shodnou nominální mzdou ve zbývajících regionech. V tomto směru dále argumentovala, že má-li být smyslem a účelem právní úpravy uvedené v ustanovení § 16, § 109 odst. 1 a § 110 zákoníku práce zajištění rovného zacházení a spravedlivé odměny za práci, neshledává „žádný důvod pro to, aby před reálnou rovností zaměstnanců byla upřednostněna pouze jejich rovnost fiktivní“ vyjádřená „nominální výší vyplácené mzdy“</a:t>
            </a:r>
            <a:endParaRPr lang="cs-CZ" sz="2400" b="1" dirty="0"/>
          </a:p>
        </p:txBody>
      </p:sp>
      <p:sp>
        <p:nvSpPr>
          <p:cNvPr id="4" name="Zástupný symbol pro datum 3">
            <a:extLst>
              <a:ext uri="{FF2B5EF4-FFF2-40B4-BE49-F238E27FC236}">
                <a16:creationId xmlns:a16="http://schemas.microsoft.com/office/drawing/2014/main" id="{AE05ADAC-AC6D-440B-B156-770E1C3140C5}"/>
              </a:ext>
            </a:extLst>
          </p:cNvPr>
          <p:cNvSpPr>
            <a:spLocks noGrp="1"/>
          </p:cNvSpPr>
          <p:nvPr>
            <p:ph type="dt" sz="half" idx="10"/>
          </p:nvPr>
        </p:nvSpPr>
        <p:spPr/>
        <p:txBody>
          <a:bodyPr/>
          <a:lstStyle/>
          <a:p>
            <a:pPr rtl="0"/>
            <a:fld id="{A04028B3-6FDB-4854-8129-6050D7643457}" type="datetime1">
              <a:rPr lang="cs-CZ" noProof="0" smtClean="0"/>
              <a:t>14.09.2021</a:t>
            </a:fld>
            <a:endParaRPr lang="cs-CZ" noProof="0"/>
          </a:p>
        </p:txBody>
      </p:sp>
    </p:spTree>
    <p:extLst>
      <p:ext uri="{BB962C8B-B14F-4D97-AF65-F5344CB8AC3E}">
        <p14:creationId xmlns:p14="http://schemas.microsoft.com/office/powerpoint/2010/main" val="2215716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159C19-310D-4E58-915A-0C468EE9021F}"/>
              </a:ext>
            </a:extLst>
          </p:cNvPr>
          <p:cNvSpPr>
            <a:spLocks noGrp="1"/>
          </p:cNvSpPr>
          <p:nvPr>
            <p:ph type="title"/>
          </p:nvPr>
        </p:nvSpPr>
        <p:spPr>
          <a:xfrm>
            <a:off x="430635" y="234893"/>
            <a:ext cx="10465965" cy="511727"/>
          </a:xfrm>
        </p:spPr>
        <p:txBody>
          <a:bodyPr>
            <a:normAutofit fontScale="90000"/>
          </a:bodyPr>
          <a:lstStyle/>
          <a:p>
            <a:r>
              <a:rPr lang="cs-CZ" sz="3200" dirty="0"/>
              <a:t>I. </a:t>
            </a:r>
            <a:r>
              <a:rPr lang="cs-CZ" dirty="0" err="1"/>
              <a:t>sp</a:t>
            </a:r>
            <a:r>
              <a:rPr lang="cs-CZ" dirty="0"/>
              <a:t>. zn. 21 </a:t>
            </a:r>
            <a:r>
              <a:rPr lang="cs-CZ" dirty="0" err="1"/>
              <a:t>Cdo</a:t>
            </a:r>
            <a:r>
              <a:rPr lang="cs-CZ" dirty="0"/>
              <a:t> 3955/2018</a:t>
            </a:r>
          </a:p>
        </p:txBody>
      </p:sp>
      <p:sp>
        <p:nvSpPr>
          <p:cNvPr id="3" name="Zástupný obsah 2">
            <a:extLst>
              <a:ext uri="{FF2B5EF4-FFF2-40B4-BE49-F238E27FC236}">
                <a16:creationId xmlns:a16="http://schemas.microsoft.com/office/drawing/2014/main" id="{1729166F-2023-4235-8D12-D057229BA0BC}"/>
              </a:ext>
            </a:extLst>
          </p:cNvPr>
          <p:cNvSpPr>
            <a:spLocks noGrp="1"/>
          </p:cNvSpPr>
          <p:nvPr>
            <p:ph idx="1"/>
          </p:nvPr>
        </p:nvSpPr>
        <p:spPr>
          <a:xfrm>
            <a:off x="226503" y="746620"/>
            <a:ext cx="11534862" cy="5876488"/>
          </a:xfrm>
        </p:spPr>
        <p:txBody>
          <a:bodyPr>
            <a:normAutofit/>
          </a:bodyPr>
          <a:lstStyle/>
          <a:p>
            <a:pPr marL="0" indent="0">
              <a:buNone/>
            </a:pPr>
            <a:endParaRPr lang="cs-CZ" sz="3200" dirty="0"/>
          </a:p>
          <a:p>
            <a:pPr marL="0" indent="0" algn="just">
              <a:buNone/>
            </a:pPr>
            <a:r>
              <a:rPr lang="cs-CZ" sz="3200" dirty="0"/>
              <a:t>Nejvyšší soud v rozsudku, kterým o dovolání České pošty, </a:t>
            </a:r>
            <a:r>
              <a:rPr lang="cs-CZ" sz="3200" dirty="0" err="1"/>
              <a:t>s.p</a:t>
            </a:r>
            <a:r>
              <a:rPr lang="cs-CZ" sz="3200" dirty="0"/>
              <a:t>. rozhodl, po shrnutí skutkového stavu posuzované věci, konstatoval: </a:t>
            </a:r>
          </a:p>
          <a:p>
            <a:pPr marL="0" indent="0" algn="just">
              <a:buNone/>
            </a:pPr>
            <a:r>
              <a:rPr lang="cs-CZ" sz="3200" b="1" dirty="0"/>
              <a:t>„Za tohoto skutkového stavu závisí napadený rozsudek odvolacího soudu (mimo jiné) na vyřešení otázky hmotného práva, jaký význam má při posuzování, zda jde o (ne)rovné zacházení při odměňování zaměstnanců za práci, okolnost, že se mzdy zaměstnanců, kteří vykonávají v rámci územního působení zaměstnavatele stejnou práci nebo práci stejné hodnoty, v jednotlivých oblastech (regionech) liší.“</a:t>
            </a:r>
          </a:p>
        </p:txBody>
      </p:sp>
      <p:sp>
        <p:nvSpPr>
          <p:cNvPr id="4" name="Zástupný symbol pro datum 3">
            <a:extLst>
              <a:ext uri="{FF2B5EF4-FFF2-40B4-BE49-F238E27FC236}">
                <a16:creationId xmlns:a16="http://schemas.microsoft.com/office/drawing/2014/main" id="{AE05ADAC-AC6D-440B-B156-770E1C3140C5}"/>
              </a:ext>
            </a:extLst>
          </p:cNvPr>
          <p:cNvSpPr>
            <a:spLocks noGrp="1"/>
          </p:cNvSpPr>
          <p:nvPr>
            <p:ph type="dt" sz="half" idx="10"/>
          </p:nvPr>
        </p:nvSpPr>
        <p:spPr/>
        <p:txBody>
          <a:bodyPr/>
          <a:lstStyle/>
          <a:p>
            <a:pPr rtl="0"/>
            <a:fld id="{F7306560-5D79-4AD5-9AC8-2D06CFA47BDE}" type="datetime1">
              <a:rPr lang="cs-CZ" noProof="0" smtClean="0"/>
              <a:t>14.09.2021</a:t>
            </a:fld>
            <a:endParaRPr lang="cs-CZ" noProof="0"/>
          </a:p>
        </p:txBody>
      </p:sp>
    </p:spTree>
    <p:extLst>
      <p:ext uri="{BB962C8B-B14F-4D97-AF65-F5344CB8AC3E}">
        <p14:creationId xmlns:p14="http://schemas.microsoft.com/office/powerpoint/2010/main" val="3772006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159C19-310D-4E58-915A-0C468EE9021F}"/>
              </a:ext>
            </a:extLst>
          </p:cNvPr>
          <p:cNvSpPr>
            <a:spLocks noGrp="1"/>
          </p:cNvSpPr>
          <p:nvPr>
            <p:ph type="title"/>
          </p:nvPr>
        </p:nvSpPr>
        <p:spPr>
          <a:xfrm>
            <a:off x="430635" y="234893"/>
            <a:ext cx="10465965" cy="511727"/>
          </a:xfrm>
        </p:spPr>
        <p:txBody>
          <a:bodyPr>
            <a:normAutofit fontScale="90000"/>
          </a:bodyPr>
          <a:lstStyle/>
          <a:p>
            <a:r>
              <a:rPr lang="cs-CZ" sz="3200" dirty="0"/>
              <a:t>I. </a:t>
            </a:r>
            <a:r>
              <a:rPr lang="cs-CZ" dirty="0" err="1"/>
              <a:t>sp</a:t>
            </a:r>
            <a:r>
              <a:rPr lang="cs-CZ" dirty="0"/>
              <a:t>. zn. 21 </a:t>
            </a:r>
            <a:r>
              <a:rPr lang="cs-CZ" dirty="0" err="1"/>
              <a:t>Cdo</a:t>
            </a:r>
            <a:r>
              <a:rPr lang="cs-CZ" dirty="0"/>
              <a:t> 3955/2018</a:t>
            </a:r>
          </a:p>
        </p:txBody>
      </p:sp>
      <p:sp>
        <p:nvSpPr>
          <p:cNvPr id="3" name="Zástupný obsah 2">
            <a:extLst>
              <a:ext uri="{FF2B5EF4-FFF2-40B4-BE49-F238E27FC236}">
                <a16:creationId xmlns:a16="http://schemas.microsoft.com/office/drawing/2014/main" id="{1729166F-2023-4235-8D12-D057229BA0BC}"/>
              </a:ext>
            </a:extLst>
          </p:cNvPr>
          <p:cNvSpPr>
            <a:spLocks noGrp="1"/>
          </p:cNvSpPr>
          <p:nvPr>
            <p:ph idx="1"/>
          </p:nvPr>
        </p:nvSpPr>
        <p:spPr>
          <a:xfrm>
            <a:off x="226503" y="746620"/>
            <a:ext cx="11534862" cy="5876488"/>
          </a:xfrm>
        </p:spPr>
        <p:txBody>
          <a:bodyPr>
            <a:normAutofit/>
          </a:bodyPr>
          <a:lstStyle/>
          <a:p>
            <a:pPr marL="0" indent="0" algn="just">
              <a:buNone/>
            </a:pPr>
            <a:r>
              <a:rPr lang="cs-CZ" sz="3200" dirty="0"/>
              <a:t>„Zákon přitom stanoví – jak se podává z ustanovení § 109 odst. 4 zák. práce – jako komparační hledisko nejen porovnání práce podle složitosti, odpovědnosti a namáhavosti, pracovní výkonnosti a dosahovaných pracovních výsledků, ale požaduje též srovnání „obtížnosti pracovních podmínek“, za kterých je jinak „stejná“ práce vykonávána. </a:t>
            </a:r>
            <a:r>
              <a:rPr lang="cs-CZ" sz="3200" b="1" dirty="0"/>
              <a:t>S názorem žalované, která shledává důvody pro rozdílné odměňování jejích zaměstnanců ve skutečnosti, že v jednotlivých regionech, v nichž žalovaná působí, panují rozdíly v nákladech na uspokojování životních potřeb (zejména v cenách ubytování, dopravy, zboží a služeb), dovolací soud nesouhlasí.“</a:t>
            </a:r>
          </a:p>
        </p:txBody>
      </p:sp>
      <p:sp>
        <p:nvSpPr>
          <p:cNvPr id="4" name="Zástupný symbol pro datum 3">
            <a:extLst>
              <a:ext uri="{FF2B5EF4-FFF2-40B4-BE49-F238E27FC236}">
                <a16:creationId xmlns:a16="http://schemas.microsoft.com/office/drawing/2014/main" id="{AE05ADAC-AC6D-440B-B156-770E1C3140C5}"/>
              </a:ext>
            </a:extLst>
          </p:cNvPr>
          <p:cNvSpPr>
            <a:spLocks noGrp="1"/>
          </p:cNvSpPr>
          <p:nvPr>
            <p:ph type="dt" sz="half" idx="10"/>
          </p:nvPr>
        </p:nvSpPr>
        <p:spPr/>
        <p:txBody>
          <a:bodyPr/>
          <a:lstStyle/>
          <a:p>
            <a:pPr rtl="0"/>
            <a:fld id="{497F4B89-CADE-421C-98EE-779D292F5C7C}" type="datetime1">
              <a:rPr lang="cs-CZ" noProof="0" smtClean="0"/>
              <a:t>14.09.2021</a:t>
            </a:fld>
            <a:endParaRPr lang="cs-CZ" noProof="0"/>
          </a:p>
        </p:txBody>
      </p:sp>
    </p:spTree>
    <p:extLst>
      <p:ext uri="{BB962C8B-B14F-4D97-AF65-F5344CB8AC3E}">
        <p14:creationId xmlns:p14="http://schemas.microsoft.com/office/powerpoint/2010/main" val="3929947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159C19-310D-4E58-915A-0C468EE9021F}"/>
              </a:ext>
            </a:extLst>
          </p:cNvPr>
          <p:cNvSpPr>
            <a:spLocks noGrp="1"/>
          </p:cNvSpPr>
          <p:nvPr>
            <p:ph type="title"/>
          </p:nvPr>
        </p:nvSpPr>
        <p:spPr>
          <a:xfrm>
            <a:off x="430635" y="234893"/>
            <a:ext cx="10465965" cy="511727"/>
          </a:xfrm>
        </p:spPr>
        <p:txBody>
          <a:bodyPr>
            <a:normAutofit fontScale="90000"/>
          </a:bodyPr>
          <a:lstStyle/>
          <a:p>
            <a:r>
              <a:rPr lang="cs-CZ" sz="3200" dirty="0"/>
              <a:t>I. </a:t>
            </a:r>
            <a:r>
              <a:rPr lang="cs-CZ" dirty="0" err="1"/>
              <a:t>sp</a:t>
            </a:r>
            <a:r>
              <a:rPr lang="cs-CZ" dirty="0"/>
              <a:t>. zn. 21 </a:t>
            </a:r>
            <a:r>
              <a:rPr lang="cs-CZ" dirty="0" err="1"/>
              <a:t>Cdo</a:t>
            </a:r>
            <a:r>
              <a:rPr lang="cs-CZ" dirty="0"/>
              <a:t> 3955/2018</a:t>
            </a:r>
          </a:p>
        </p:txBody>
      </p:sp>
      <p:sp>
        <p:nvSpPr>
          <p:cNvPr id="3" name="Zástupný obsah 2">
            <a:extLst>
              <a:ext uri="{FF2B5EF4-FFF2-40B4-BE49-F238E27FC236}">
                <a16:creationId xmlns:a16="http://schemas.microsoft.com/office/drawing/2014/main" id="{1729166F-2023-4235-8D12-D057229BA0BC}"/>
              </a:ext>
            </a:extLst>
          </p:cNvPr>
          <p:cNvSpPr>
            <a:spLocks noGrp="1"/>
          </p:cNvSpPr>
          <p:nvPr>
            <p:ph idx="1"/>
          </p:nvPr>
        </p:nvSpPr>
        <p:spPr>
          <a:xfrm>
            <a:off x="226503" y="746620"/>
            <a:ext cx="11534862" cy="5876488"/>
          </a:xfrm>
        </p:spPr>
        <p:txBody>
          <a:bodyPr>
            <a:normAutofit/>
          </a:bodyPr>
          <a:lstStyle/>
          <a:p>
            <a:pPr marL="0" indent="0">
              <a:buNone/>
            </a:pPr>
            <a:r>
              <a:rPr lang="cs-CZ" sz="2000" dirty="0"/>
              <a:t>NS ČR dále v odůvodnění rozsudku uvádí:</a:t>
            </a:r>
          </a:p>
          <a:p>
            <a:pPr marL="0" indent="0">
              <a:buNone/>
            </a:pPr>
            <a:r>
              <a:rPr lang="cs-CZ" sz="2000" b="1" dirty="0"/>
              <a:t> „Zásada rovnosti v odměňování bývá řešena zpravidla mezi zaměstnanci jednoho zaměstnavatele, kteří pracují na stejném pracovišti, takže srovnání pracovních podmínek, pokud je v těchto případech zapotřebí a nevyplývá implicitně z povahy věci, se omezuje na srovnání interních podmínek u zaměstnavatele, za nichž je práce vykonávána. </a:t>
            </a:r>
            <a:r>
              <a:rPr lang="cs-CZ" sz="2000" dirty="0"/>
              <a:t>V těchto případech je bez významu, jaké vnější podmínky (sociální, ekonomické apod.) panují v místě působení zaměstnavatele. V projednávané věci soudy obou stupňů posuzovaly naplnění zásady rovného zacházení v odměňování zaměstnanců vykonávajících srovnatelnou práci u zaměstnavatele, který působí na celém území České republiky a jeho jednotlivá pracoviště se proto nacházejí v různých lokalitách s odlišnými sociálněekonomickými podmínkami. </a:t>
            </a:r>
            <a:r>
              <a:rPr lang="cs-CZ" sz="2000" b="1" dirty="0"/>
              <a:t>Jistě není pochyb o tom, že sociálněekonomické podmínky dané lokality ovlivňují trh práce jak na straně nabídky, tak na straně poptávky.</a:t>
            </a:r>
            <a:endParaRPr lang="cs-CZ" sz="2400" b="1" dirty="0"/>
          </a:p>
        </p:txBody>
      </p:sp>
      <p:sp>
        <p:nvSpPr>
          <p:cNvPr id="4" name="Zástupný symbol pro datum 3">
            <a:extLst>
              <a:ext uri="{FF2B5EF4-FFF2-40B4-BE49-F238E27FC236}">
                <a16:creationId xmlns:a16="http://schemas.microsoft.com/office/drawing/2014/main" id="{AE05ADAC-AC6D-440B-B156-770E1C3140C5}"/>
              </a:ext>
            </a:extLst>
          </p:cNvPr>
          <p:cNvSpPr>
            <a:spLocks noGrp="1"/>
          </p:cNvSpPr>
          <p:nvPr>
            <p:ph type="dt" sz="half" idx="10"/>
          </p:nvPr>
        </p:nvSpPr>
        <p:spPr/>
        <p:txBody>
          <a:bodyPr/>
          <a:lstStyle/>
          <a:p>
            <a:pPr rtl="0"/>
            <a:fld id="{E9330840-44CE-41DC-B768-EFED18528012}" type="datetime1">
              <a:rPr lang="cs-CZ" noProof="0" smtClean="0"/>
              <a:t>14.09.2021</a:t>
            </a:fld>
            <a:endParaRPr lang="cs-CZ" noProof="0"/>
          </a:p>
        </p:txBody>
      </p:sp>
    </p:spTree>
    <p:extLst>
      <p:ext uri="{BB962C8B-B14F-4D97-AF65-F5344CB8AC3E}">
        <p14:creationId xmlns:p14="http://schemas.microsoft.com/office/powerpoint/2010/main" val="2300515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Kosočtvercová mřížka 16: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308522_TF03031015.potx" id="{13CB7641-3C8D-47AD-ABC3-6627B513EE37}" vid="{9F888719-E45D-437C-AC8A-9F342DA13058}"/>
    </a:ext>
  </a:extLst>
</a:theme>
</file>

<file path=ppt/theme/theme2.xml><?xml version="1.0" encoding="utf-8"?>
<a:theme xmlns:a="http://schemas.openxmlformats.org/drawingml/2006/main" name="Motiv Offic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Firemní prezentace s kosočtvercovou mřížkou (širokoúhlý formát)</Template>
  <TotalTime>6973</TotalTime>
  <Words>3742</Words>
  <Application>Microsoft Office PowerPoint</Application>
  <PresentationFormat>Širokoúhlá obrazovka</PresentationFormat>
  <Paragraphs>135</Paragraphs>
  <Slides>25</Slides>
  <Notes>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25</vt:i4>
      </vt:variant>
    </vt:vector>
  </HeadingPairs>
  <TitlesOfParts>
    <vt:vector size="28" baseType="lpstr">
      <vt:lpstr>Arial</vt:lpstr>
      <vt:lpstr>Times New Roman</vt:lpstr>
      <vt:lpstr>Kosočtvercová mřížka 16:9</vt:lpstr>
      <vt:lpstr>K ochraně zaměstnanců ve světle některých nedávných soudních rozhodnutí</vt:lpstr>
      <vt:lpstr>Oblasti</vt:lpstr>
      <vt:lpstr>I. Rovná mzda u jednoho zaměstnavatele NS ČR/ÚS sp. zn. 21 Cdo 3955/2018 („stejná mzda za stejnou práci“)</vt:lpstr>
      <vt:lpstr>I. sp. zn. 21 Cdo 3955/2018</vt:lpstr>
      <vt:lpstr>I. sp. zn. 21 Cdo 3955/2018</vt:lpstr>
      <vt:lpstr>I. sp. zn. 21 Cdo 3955/2018</vt:lpstr>
      <vt:lpstr>I. sp. zn. 21 Cdo 3955/2018</vt:lpstr>
      <vt:lpstr>I. sp. zn. 21 Cdo 3955/2018</vt:lpstr>
      <vt:lpstr>I. sp. zn. 21 Cdo 3955/2018</vt:lpstr>
      <vt:lpstr>I. sp. zn. 21 Cdo 3955/2018</vt:lpstr>
      <vt:lpstr> I. sp. zn. 21 Cdo 3955/2018 - kritika rozhodnutí v odborné literatuře, např. :</vt:lpstr>
      <vt:lpstr> I. sp. zn. 21 Cdo 3955/2018 - kritika rozhodnutí v odborné literatuře, např. :</vt:lpstr>
      <vt:lpstr>I. sp. zn. 21 Cdo 3955/2018 </vt:lpstr>
      <vt:lpstr> I. sp. zn. 21 Cdo 3955/2018 - kritika rozhodnutí v odborné literatuře, např. :</vt:lpstr>
      <vt:lpstr> I. sp. zn. 21 Cdo 3955/2018  a jeho přezkum Ústavním soudem </vt:lpstr>
      <vt:lpstr>II. Rovná mzda při agenturní zaměstnání NSS ČR;  </vt:lpstr>
      <vt:lpstr>II. Rovná mzda při agenturní zaměstnání NSS ČR;  </vt:lpstr>
      <vt:lpstr>II. Rovná mzda při agenturní zaměstnání NSS ČR;  </vt:lpstr>
      <vt:lpstr> III. Agenturní zaměstnávání – Opakování, resp. nekonečné přidělení -  SDEU </vt:lpstr>
      <vt:lpstr> III. Agenturní zaměstnávání – Opakování, resp. nekonečné přidělení -  SDEU </vt:lpstr>
      <vt:lpstr>IV. Konkurenční doložka </vt:lpstr>
      <vt:lpstr>IV. Konkurenční doložka </vt:lpstr>
      <vt:lpstr>IV. Konkurenční doložka … a změna kterou přináší nedávné rozhodnutí II.ÚS 1889/19 </vt:lpstr>
      <vt:lpstr>Konkurenční doložka IV.  (II.ÚS 1889/19´)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Rozložení nadpisu</dc:title>
  <dc:creator>User</dc:creator>
  <cp:lastModifiedBy>Jan Pichrt</cp:lastModifiedBy>
  <cp:revision>130</cp:revision>
  <dcterms:created xsi:type="dcterms:W3CDTF">2021-05-08T08:10:26Z</dcterms:created>
  <dcterms:modified xsi:type="dcterms:W3CDTF">2021-09-14T13:08:13Z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