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3" r:id="rId1"/>
    <p:sldMasterId id="2147483648" r:id="rId2"/>
  </p:sldMasterIdLst>
  <p:notesMasterIdLst>
    <p:notesMasterId r:id="rId22"/>
  </p:notesMasterIdLst>
  <p:sldIdLst>
    <p:sldId id="266" r:id="rId3"/>
    <p:sldId id="268" r:id="rId4"/>
    <p:sldId id="286" r:id="rId5"/>
    <p:sldId id="295" r:id="rId6"/>
    <p:sldId id="296" r:id="rId7"/>
    <p:sldId id="297" r:id="rId8"/>
    <p:sldId id="299" r:id="rId9"/>
    <p:sldId id="343" r:id="rId10"/>
    <p:sldId id="300" r:id="rId11"/>
    <p:sldId id="301" r:id="rId12"/>
    <p:sldId id="337" r:id="rId13"/>
    <p:sldId id="303" r:id="rId14"/>
    <p:sldId id="304" r:id="rId15"/>
    <p:sldId id="305" r:id="rId16"/>
    <p:sldId id="306" r:id="rId17"/>
    <p:sldId id="332" r:id="rId18"/>
    <p:sldId id="333" r:id="rId19"/>
    <p:sldId id="342" r:id="rId20"/>
    <p:sldId id="311" r:id="rId21"/>
  </p:sldIdLst>
  <p:sldSz cx="9144000" cy="6858000" type="screen4x3"/>
  <p:notesSz cx="6797675" cy="9928225"/>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p:cViewPr varScale="1">
        <p:scale>
          <a:sx n="88" d="100"/>
          <a:sy n="88" d="100"/>
        </p:scale>
        <p:origin x="1291" y="6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0A4973EE-E400-4159-BDF6-030EF0A5C961}" type="datetimeFigureOut">
              <a:rPr lang="cs-CZ" smtClean="0"/>
              <a:pPr/>
              <a:t>14.09.2021</a:t>
            </a:fld>
            <a:endParaRPr lang="cs-CZ"/>
          </a:p>
        </p:txBody>
      </p:sp>
      <p:sp>
        <p:nvSpPr>
          <p:cNvPr id="4" name="Zástupný symbol pro obrázek snímku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79768" y="4715907"/>
            <a:ext cx="5438140" cy="4467701"/>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1474439C-38AF-4DA2-B9BA-185ED172C726}" type="slidenum">
              <a:rPr lang="cs-CZ" smtClean="0"/>
              <a:pPr/>
              <a:t>‹#›</a:t>
            </a:fld>
            <a:endParaRPr lang="cs-CZ"/>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Úvodní snímek">
    <p:spTree>
      <p:nvGrpSpPr>
        <p:cNvPr id="1" name=""/>
        <p:cNvGrpSpPr/>
        <p:nvPr/>
      </p:nvGrpSpPr>
      <p:grpSpPr>
        <a:xfrm>
          <a:off x="0" y="0"/>
          <a:ext cx="0" cy="0"/>
          <a:chOff x="0" y="0"/>
          <a:chExt cx="0" cy="0"/>
        </a:xfrm>
      </p:grpSpPr>
      <p:sp>
        <p:nvSpPr>
          <p:cNvPr id="8" name="Zástupný symbol pro nadpis 1"/>
          <p:cNvSpPr>
            <a:spLocks noGrp="1"/>
          </p:cNvSpPr>
          <p:nvPr>
            <p:ph type="title"/>
          </p:nvPr>
        </p:nvSpPr>
        <p:spPr>
          <a:xfrm>
            <a:off x="792000" y="1708868"/>
            <a:ext cx="7560000" cy="1116000"/>
          </a:xfrm>
          <a:prstGeom prst="rect">
            <a:avLst/>
          </a:prstGeom>
        </p:spPr>
        <p:txBody>
          <a:bodyPr vert="horz" lIns="91440" tIns="45720" rIns="91440" bIns="45720" rtlCol="0" anchor="b" anchorCtr="0">
            <a:noAutofit/>
          </a:bodyPr>
          <a:lstStyle>
            <a:lvl1pPr algn="l">
              <a:defRPr sz="3600">
                <a:solidFill>
                  <a:schemeClr val="bg1"/>
                </a:solidFill>
              </a:defRPr>
            </a:lvl1pPr>
          </a:lstStyle>
          <a:p>
            <a:r>
              <a:rPr lang="cs-CZ" smtClean="0"/>
              <a:t>Kliknutím lze upravit styl.</a:t>
            </a:r>
            <a:endParaRPr lang="cs-CZ" dirty="0"/>
          </a:p>
        </p:txBody>
      </p:sp>
      <p:pic>
        <p:nvPicPr>
          <p:cNvPr id="11" name="Obrázek 10" descr="logo.png"/>
          <p:cNvPicPr>
            <a:picLocks noChangeAspect="1"/>
          </p:cNvPicPr>
          <p:nvPr userDrawn="1"/>
        </p:nvPicPr>
        <p:blipFill>
          <a:blip r:embed="rId2"/>
          <a:stretch>
            <a:fillRect/>
          </a:stretch>
        </p:blipFill>
        <p:spPr>
          <a:xfrm>
            <a:off x="7215206" y="3500438"/>
            <a:ext cx="1068571" cy="1068571"/>
          </a:xfrm>
          <a:prstGeom prst="rect">
            <a:avLst/>
          </a:prstGeom>
        </p:spPr>
      </p:pic>
      <p:sp>
        <p:nvSpPr>
          <p:cNvPr id="17" name="Zástupný symbol pro text 16"/>
          <p:cNvSpPr>
            <a:spLocks noGrp="1"/>
          </p:cNvSpPr>
          <p:nvPr>
            <p:ph type="body" sz="quarter" idx="12" hasCustomPrompt="1"/>
          </p:nvPr>
        </p:nvSpPr>
        <p:spPr>
          <a:xfrm>
            <a:off x="792000" y="2783248"/>
            <a:ext cx="7560000" cy="360000"/>
          </a:xfrm>
          <a:prstGeom prst="rect">
            <a:avLst/>
          </a:prstGeom>
        </p:spPr>
        <p:txBody>
          <a:bodyPr/>
          <a:lstStyle>
            <a:lvl1pPr marL="0">
              <a:buNone/>
              <a:defRPr sz="1600" baseline="0">
                <a:solidFill>
                  <a:schemeClr val="bg1"/>
                </a:solidFill>
              </a:defRPr>
            </a:lvl1pPr>
          </a:lstStyle>
          <a:p>
            <a:pPr lvl="0"/>
            <a:r>
              <a:rPr lang="cs-CZ" dirty="0" smtClean="0"/>
              <a:t>Klepnutím vložíte jméno přednášejícího.</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Závěrečný snímek">
    <p:spTree>
      <p:nvGrpSpPr>
        <p:cNvPr id="1" name=""/>
        <p:cNvGrpSpPr/>
        <p:nvPr/>
      </p:nvGrpSpPr>
      <p:grpSpPr>
        <a:xfrm>
          <a:off x="0" y="0"/>
          <a:ext cx="0" cy="0"/>
          <a:chOff x="0" y="0"/>
          <a:chExt cx="0" cy="0"/>
        </a:xfrm>
      </p:grpSpPr>
      <p:pic>
        <p:nvPicPr>
          <p:cNvPr id="11" name="Obrázek 10" descr="logo.png"/>
          <p:cNvPicPr>
            <a:picLocks noChangeAspect="1"/>
          </p:cNvPicPr>
          <p:nvPr userDrawn="1"/>
        </p:nvPicPr>
        <p:blipFill>
          <a:blip r:embed="rId2"/>
          <a:stretch>
            <a:fillRect/>
          </a:stretch>
        </p:blipFill>
        <p:spPr>
          <a:xfrm>
            <a:off x="7215206" y="5146511"/>
            <a:ext cx="1068571" cy="1068571"/>
          </a:xfrm>
          <a:prstGeom prst="rect">
            <a:avLst/>
          </a:prstGeom>
        </p:spPr>
      </p:pic>
      <p:sp>
        <p:nvSpPr>
          <p:cNvPr id="17" name="Zástupný symbol pro text 16"/>
          <p:cNvSpPr>
            <a:spLocks noGrp="1"/>
          </p:cNvSpPr>
          <p:nvPr>
            <p:ph type="body" sz="quarter" idx="12" hasCustomPrompt="1"/>
          </p:nvPr>
        </p:nvSpPr>
        <p:spPr>
          <a:xfrm>
            <a:off x="785786" y="3429000"/>
            <a:ext cx="7560000" cy="500066"/>
          </a:xfrm>
          <a:prstGeom prst="rect">
            <a:avLst/>
          </a:prstGeom>
        </p:spPr>
        <p:txBody>
          <a:bodyPr/>
          <a:lstStyle>
            <a:lvl1pPr marL="0" algn="r">
              <a:buNone/>
              <a:defRPr sz="2800" baseline="0">
                <a:solidFill>
                  <a:schemeClr val="bg1"/>
                </a:solidFill>
              </a:defRPr>
            </a:lvl1pPr>
          </a:lstStyle>
          <a:p>
            <a:pPr lvl="0"/>
            <a:r>
              <a:rPr lang="cs-CZ" dirty="0" smtClean="0"/>
              <a:t>Klepnutím vložíte rozloučení (poděkování).</a:t>
            </a:r>
          </a:p>
        </p:txBody>
      </p:sp>
      <p:sp>
        <p:nvSpPr>
          <p:cNvPr id="6" name="TextovéPole 5"/>
          <p:cNvSpPr txBox="1"/>
          <p:nvPr userDrawn="1"/>
        </p:nvSpPr>
        <p:spPr>
          <a:xfrm>
            <a:off x="785786" y="5643578"/>
            <a:ext cx="4929222" cy="500066"/>
          </a:xfrm>
          <a:prstGeom prst="rect">
            <a:avLst/>
          </a:prstGeom>
        </p:spPr>
        <p:txBody>
          <a:bodyPr vert="horz" wrap="square" lIns="91440" tIns="45720" rIns="91440" bIns="45720" rtlCol="0" anchor="b" anchorCtr="0">
            <a:noAutofit/>
          </a:bodyPr>
          <a:lstStyle/>
          <a:p>
            <a:pPr marL="0" marR="0" indent="0" algn="l" defTabSz="914400" rtl="0" eaLnBrk="1" fontAlgn="auto" latinLnBrk="0" hangingPunct="1">
              <a:lnSpc>
                <a:spcPct val="100000"/>
              </a:lnSpc>
              <a:spcBef>
                <a:spcPct val="0"/>
              </a:spcBef>
              <a:spcAft>
                <a:spcPts val="0"/>
              </a:spcAft>
              <a:buClrTx/>
              <a:buSzTx/>
              <a:buFontTx/>
              <a:buNone/>
              <a:tabLst/>
              <a:defRPr/>
            </a:pPr>
            <a:r>
              <a:rPr kumimoji="0" lang="cs-CZ" sz="1200" b="0" i="0" u="none" strike="noStrike" kern="1200" cap="none" spc="0" normalizeH="0" baseline="0" noProof="0" dirty="0" smtClean="0">
                <a:ln>
                  <a:noFill/>
                </a:ln>
                <a:solidFill>
                  <a:schemeClr val="bg1"/>
                </a:solidFill>
                <a:effectLst/>
                <a:uLnTx/>
                <a:uFillTx/>
                <a:latin typeface="+mj-lt"/>
                <a:ea typeface="+mj-ea"/>
                <a:cs typeface="+mj-cs"/>
              </a:rPr>
              <a:t>Ústavní soud</a:t>
            </a:r>
          </a:p>
          <a:p>
            <a:pPr marL="0" marR="0" indent="0" algn="l" defTabSz="914400" rtl="0" eaLnBrk="1" fontAlgn="auto" latinLnBrk="0" hangingPunct="1">
              <a:lnSpc>
                <a:spcPct val="100000"/>
              </a:lnSpc>
              <a:spcBef>
                <a:spcPct val="0"/>
              </a:spcBef>
              <a:spcAft>
                <a:spcPts val="0"/>
              </a:spcAft>
              <a:buClrTx/>
              <a:buSzTx/>
              <a:buFontTx/>
              <a:buNone/>
              <a:tabLst/>
              <a:defRPr/>
            </a:pPr>
            <a:r>
              <a:rPr kumimoji="0" lang="cs-CZ" sz="1200" b="0" i="0" u="none" strike="noStrike" kern="1200" cap="none" spc="0" normalizeH="0" baseline="0" noProof="0" dirty="0" err="1" smtClean="0">
                <a:ln>
                  <a:noFill/>
                </a:ln>
                <a:solidFill>
                  <a:schemeClr val="bg1"/>
                </a:solidFill>
                <a:effectLst/>
                <a:uLnTx/>
                <a:uFillTx/>
                <a:latin typeface="+mj-lt"/>
                <a:ea typeface="+mj-ea"/>
                <a:cs typeface="+mj-cs"/>
              </a:rPr>
              <a:t>Joštova</a:t>
            </a:r>
            <a:r>
              <a:rPr kumimoji="0" lang="cs-CZ" sz="1200" b="0" i="0" u="none" strike="noStrike" kern="1200" cap="none" spc="0" normalizeH="0" baseline="0" noProof="0" dirty="0" smtClean="0">
                <a:ln>
                  <a:noFill/>
                </a:ln>
                <a:solidFill>
                  <a:schemeClr val="bg1"/>
                </a:solidFill>
                <a:effectLst/>
                <a:uLnTx/>
                <a:uFillTx/>
                <a:latin typeface="+mj-lt"/>
                <a:ea typeface="+mj-ea"/>
                <a:cs typeface="+mj-cs"/>
              </a:rPr>
              <a:t> 8, 660 83 Brno 2, tel.: 542162111, www.</a:t>
            </a:r>
            <a:r>
              <a:rPr kumimoji="0" lang="cs-CZ" sz="1200" b="0" i="0" u="none" strike="noStrike" kern="1200" cap="none" spc="0" normalizeH="0" baseline="0" noProof="0" dirty="0" err="1" smtClean="0">
                <a:ln>
                  <a:noFill/>
                </a:ln>
                <a:solidFill>
                  <a:schemeClr val="bg1"/>
                </a:solidFill>
                <a:effectLst/>
                <a:uLnTx/>
                <a:uFillTx/>
                <a:latin typeface="+mj-lt"/>
                <a:ea typeface="+mj-ea"/>
                <a:cs typeface="+mj-cs"/>
              </a:rPr>
              <a:t>usoud.cz</a:t>
            </a:r>
            <a:endParaRPr kumimoji="0" lang="cs-CZ" sz="1200" b="0" i="0" u="none" strike="noStrike" kern="1200" cap="none" spc="0" normalizeH="0" baseline="0" noProof="0" dirty="0" smtClean="0">
              <a:ln>
                <a:noFill/>
              </a:ln>
              <a:solidFill>
                <a:schemeClr val="bg1"/>
              </a:solidFill>
              <a:effectLst/>
              <a:uLnTx/>
              <a:uFillTx/>
              <a:latin typeface="+mj-lt"/>
              <a:ea typeface="+mj-ea"/>
              <a:cs typeface="+mj-cs"/>
            </a:endParaRPr>
          </a:p>
        </p:txBody>
      </p:sp>
      <p:sp>
        <p:nvSpPr>
          <p:cNvPr id="9" name="Zástupný symbol pro text 8"/>
          <p:cNvSpPr>
            <a:spLocks noGrp="1"/>
          </p:cNvSpPr>
          <p:nvPr>
            <p:ph type="body" sz="quarter" idx="13" hasCustomPrompt="1"/>
          </p:nvPr>
        </p:nvSpPr>
        <p:spPr>
          <a:xfrm>
            <a:off x="785813" y="3996000"/>
            <a:ext cx="7572375" cy="928688"/>
          </a:xfrm>
          <a:prstGeom prst="rect">
            <a:avLst/>
          </a:prstGeom>
        </p:spPr>
        <p:txBody>
          <a:bodyPr/>
          <a:lstStyle>
            <a:lvl1pPr marL="0" algn="r">
              <a:lnSpc>
                <a:spcPts val="1700"/>
              </a:lnSpc>
              <a:buNone/>
              <a:defRPr sz="1800">
                <a:solidFill>
                  <a:schemeClr val="bg1"/>
                </a:solidFill>
              </a:defRPr>
            </a:lvl1pPr>
          </a:lstStyle>
          <a:p>
            <a:pPr lvl="0"/>
            <a:r>
              <a:rPr lang="cs-CZ" dirty="0" smtClean="0"/>
              <a:t>Klepnutím vložíte kontaktní informace.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obsah - odrážk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sz="3000"/>
            </a:lvl1pPr>
          </a:lstStyle>
          <a:p>
            <a:r>
              <a:rPr lang="cs-CZ" smtClean="0"/>
              <a:t>Klepnutím lze upravit styl předlohy nadpisů.</a:t>
            </a:r>
            <a:endParaRPr lang="cs-CZ" dirty="0"/>
          </a:p>
        </p:txBody>
      </p:sp>
      <p:sp>
        <p:nvSpPr>
          <p:cNvPr id="3" name="Zástupný symbol pro obsah 2"/>
          <p:cNvSpPr>
            <a:spLocks noGrp="1"/>
          </p:cNvSpPr>
          <p:nvPr>
            <p:ph idx="1"/>
          </p:nvPr>
        </p:nvSpPr>
        <p:spPr>
          <a:xfrm>
            <a:off x="612000" y="1785926"/>
            <a:ext cx="7920000" cy="3786214"/>
          </a:xfrm>
        </p:spPr>
        <p:txBody>
          <a:bodyPr/>
          <a:lstStyle>
            <a:lvl1pPr>
              <a:defRPr sz="2400"/>
            </a:lvl1pPr>
            <a:lvl2pPr>
              <a:defRPr sz="2000"/>
            </a:lvl2pPr>
            <a:lvl3pPr>
              <a:defRPr sz="1800"/>
            </a:lvl3pPr>
            <a:lvl4pPr>
              <a:defRPr sz="1800"/>
            </a:lvl4pPr>
            <a:lvl5pPr>
              <a:defRPr sz="1800"/>
            </a:lvl5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sp>
        <p:nvSpPr>
          <p:cNvPr id="7" name="Zástupný symbol pro zápatí 4"/>
          <p:cNvSpPr>
            <a:spLocks noGrp="1"/>
          </p:cNvSpPr>
          <p:nvPr>
            <p:ph type="ftr" sz="quarter" idx="3"/>
          </p:nvPr>
        </p:nvSpPr>
        <p:spPr>
          <a:xfrm>
            <a:off x="612000" y="5963611"/>
            <a:ext cx="6317454" cy="365125"/>
          </a:xfrm>
          <a:prstGeom prst="rect">
            <a:avLst/>
          </a:prstGeom>
        </p:spPr>
        <p:txBody>
          <a:bodyPr/>
          <a:lstStyle>
            <a:lvl1pPr>
              <a:defRPr>
                <a:solidFill>
                  <a:schemeClr val="bg1"/>
                </a:solidFill>
              </a:defRPr>
            </a:lvl1pPr>
          </a:lstStyle>
          <a:p>
            <a:r>
              <a:rPr lang="cs-CZ" smtClean="0"/>
              <a:t>Název prezentace</a:t>
            </a:r>
            <a:endParaRPr lang="cs-CZ"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obsah - číslovaný">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sz="3000"/>
            </a:lvl1pPr>
          </a:lstStyle>
          <a:p>
            <a:r>
              <a:rPr lang="cs-CZ" smtClean="0"/>
              <a:t>Klepnutím lze upravit styl předlohy nadpisů.</a:t>
            </a:r>
            <a:endParaRPr lang="cs-CZ" dirty="0"/>
          </a:p>
        </p:txBody>
      </p:sp>
      <p:sp>
        <p:nvSpPr>
          <p:cNvPr id="3" name="Zástupný symbol pro obsah 2"/>
          <p:cNvSpPr>
            <a:spLocks noGrp="1"/>
          </p:cNvSpPr>
          <p:nvPr>
            <p:ph idx="1"/>
          </p:nvPr>
        </p:nvSpPr>
        <p:spPr>
          <a:xfrm>
            <a:off x="612000" y="1785926"/>
            <a:ext cx="7920000" cy="3786214"/>
          </a:xfrm>
        </p:spPr>
        <p:txBody>
          <a:bodyPr/>
          <a:lstStyle>
            <a:lvl1pPr marL="514350" indent="-514350">
              <a:buFont typeface="+mj-lt"/>
              <a:buAutoNum type="arabicPeriod"/>
              <a:defRPr sz="2400"/>
            </a:lvl1pPr>
            <a:lvl2pPr marL="914400" indent="-457200">
              <a:buFont typeface="+mj-lt"/>
              <a:buAutoNum type="alphaUcPeriod"/>
              <a:defRPr sz="2000"/>
            </a:lvl2pPr>
            <a:lvl3pPr marL="1314450" indent="-400050">
              <a:buFont typeface="+mj-lt"/>
              <a:buAutoNum type="romanUcPeriod"/>
              <a:defRPr sz="1800"/>
            </a:lvl3pPr>
            <a:lvl4pPr marL="1714500" indent="-342900">
              <a:buFont typeface="+mj-lt"/>
              <a:buAutoNum type="alphaLcPeriod"/>
              <a:defRPr sz="1800"/>
            </a:lvl4pPr>
            <a:lvl5pPr>
              <a:defRPr sz="1800"/>
            </a:lvl5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sp>
        <p:nvSpPr>
          <p:cNvPr id="7" name="Zástupný symbol pro zápatí 4"/>
          <p:cNvSpPr>
            <a:spLocks noGrp="1"/>
          </p:cNvSpPr>
          <p:nvPr>
            <p:ph type="ftr" sz="quarter" idx="3"/>
          </p:nvPr>
        </p:nvSpPr>
        <p:spPr>
          <a:xfrm>
            <a:off x="612000" y="5963611"/>
            <a:ext cx="6317454" cy="365125"/>
          </a:xfrm>
          <a:prstGeom prst="rect">
            <a:avLst/>
          </a:prstGeom>
        </p:spPr>
        <p:txBody>
          <a:bodyPr/>
          <a:lstStyle>
            <a:lvl1pPr>
              <a:defRPr>
                <a:solidFill>
                  <a:schemeClr val="bg1"/>
                </a:solidFill>
              </a:defRPr>
            </a:lvl1pPr>
          </a:lstStyle>
          <a:p>
            <a:r>
              <a:rPr lang="cs-CZ" smtClean="0"/>
              <a:t>Název prezentace</a:t>
            </a:r>
            <a:endParaRPr lang="cs-CZ"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obsah - souvislý">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sz="3000"/>
            </a:lvl1pPr>
          </a:lstStyle>
          <a:p>
            <a:r>
              <a:rPr lang="cs-CZ" smtClean="0"/>
              <a:t>Klepnutím lze upravit styl předlohy nadpisů.</a:t>
            </a:r>
            <a:endParaRPr lang="cs-CZ" dirty="0"/>
          </a:p>
        </p:txBody>
      </p:sp>
      <p:sp>
        <p:nvSpPr>
          <p:cNvPr id="3" name="Zástupný symbol pro obsah 2"/>
          <p:cNvSpPr>
            <a:spLocks noGrp="1"/>
          </p:cNvSpPr>
          <p:nvPr>
            <p:ph idx="1"/>
          </p:nvPr>
        </p:nvSpPr>
        <p:spPr>
          <a:xfrm>
            <a:off x="612000" y="2285992"/>
            <a:ext cx="7920000" cy="3286148"/>
          </a:xfrm>
        </p:spPr>
        <p:txBody>
          <a:bodyPr/>
          <a:lstStyle>
            <a:lvl1pPr marL="0">
              <a:buFont typeface="Arial" pitchFamily="34" charset="0"/>
              <a:buNone/>
              <a:defRPr lang="cs-CZ" dirty="0" smtClean="0"/>
            </a:lvl1pPr>
            <a:lvl2pPr>
              <a:defRPr sz="2000"/>
            </a:lvl2pPr>
            <a:lvl3pPr>
              <a:defRPr sz="1800"/>
            </a:lvl3pPr>
            <a:lvl4pPr>
              <a:defRPr sz="1800"/>
            </a:lvl4pPr>
            <a:lvl5pPr>
              <a:defRPr sz="1800"/>
            </a:lvl5pPr>
          </a:lstStyle>
          <a:p>
            <a:pPr lvl="0"/>
            <a:r>
              <a:rPr lang="cs-CZ" smtClean="0"/>
              <a:t>Klepnutím lze upravit styly předlohy textu.</a:t>
            </a:r>
          </a:p>
        </p:txBody>
      </p:sp>
      <p:sp>
        <p:nvSpPr>
          <p:cNvPr id="7" name="Zástupný symbol pro zápatí 4"/>
          <p:cNvSpPr>
            <a:spLocks noGrp="1"/>
          </p:cNvSpPr>
          <p:nvPr>
            <p:ph type="ftr" sz="quarter" idx="3"/>
          </p:nvPr>
        </p:nvSpPr>
        <p:spPr>
          <a:xfrm>
            <a:off x="612000" y="5963611"/>
            <a:ext cx="6317454" cy="365125"/>
          </a:xfrm>
          <a:prstGeom prst="rect">
            <a:avLst/>
          </a:prstGeom>
        </p:spPr>
        <p:txBody>
          <a:bodyPr/>
          <a:lstStyle>
            <a:lvl1pPr>
              <a:defRPr>
                <a:solidFill>
                  <a:schemeClr val="bg1"/>
                </a:solidFill>
              </a:defRPr>
            </a:lvl1pPr>
          </a:lstStyle>
          <a:p>
            <a:r>
              <a:rPr lang="cs-CZ" smtClean="0"/>
              <a:t>Název prezentace</a:t>
            </a:r>
            <a:endParaRPr lang="cs-CZ" dirty="0"/>
          </a:p>
        </p:txBody>
      </p:sp>
      <p:sp>
        <p:nvSpPr>
          <p:cNvPr id="5" name="Zástupný symbol pro obsah 2"/>
          <p:cNvSpPr>
            <a:spLocks noGrp="1"/>
          </p:cNvSpPr>
          <p:nvPr>
            <p:ph idx="10" hasCustomPrompt="1"/>
          </p:nvPr>
        </p:nvSpPr>
        <p:spPr>
          <a:xfrm>
            <a:off x="612000" y="1785926"/>
            <a:ext cx="7920000" cy="500066"/>
          </a:xfrm>
        </p:spPr>
        <p:txBody>
          <a:bodyPr/>
          <a:lstStyle>
            <a:lvl1pPr>
              <a:buNone/>
              <a:defRPr sz="2400" b="1"/>
            </a:lvl1pPr>
            <a:lvl2pPr>
              <a:defRPr sz="2000"/>
            </a:lvl2pPr>
            <a:lvl3pPr>
              <a:defRPr sz="1800"/>
            </a:lvl3pPr>
            <a:lvl4pPr>
              <a:defRPr sz="1800"/>
            </a:lvl4pPr>
            <a:lvl5pPr>
              <a:defRPr sz="1800"/>
            </a:lvl5pPr>
          </a:lstStyle>
          <a:p>
            <a:pPr lvl="0"/>
            <a:r>
              <a:rPr lang="cs-CZ" dirty="0" smtClean="0"/>
              <a:t>Klepnutím vložíte podnadpis.</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slideLayout" Target="../slideLayouts/slideLayout4.xml"/><Relationship Id="rId1" Type="http://schemas.openxmlformats.org/officeDocument/2006/relationships/slideLayout" Target="../slideLayouts/slideLayout3.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9" name="Obdélník 8"/>
          <p:cNvSpPr/>
          <p:nvPr/>
        </p:nvSpPr>
        <p:spPr>
          <a:xfrm>
            <a:off x="342000" y="357166"/>
            <a:ext cx="8460000" cy="6148726"/>
          </a:xfrm>
          <a:prstGeom prst="rect">
            <a:avLst/>
          </a:prstGeom>
          <a:solidFill>
            <a:schemeClr val="accent1"/>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cs-CZ" sz="1800" b="0" i="0" u="none" strike="noStrike" kern="0" cap="none" spc="0" normalizeH="0" baseline="0" noProof="0">
              <a:ln>
                <a:noFill/>
              </a:ln>
              <a:solidFill>
                <a:sysClr val="window" lastClr="FFFFFF"/>
              </a:solidFill>
              <a:effectLst/>
              <a:uLnTx/>
              <a:uFillTx/>
              <a:latin typeface="Georgia"/>
              <a:ea typeface="+mn-ea"/>
              <a:cs typeface="+mn-cs"/>
            </a:endParaRPr>
          </a:p>
        </p:txBody>
      </p:sp>
      <p:sp>
        <p:nvSpPr>
          <p:cNvPr id="12" name="Obdélník 11"/>
          <p:cNvSpPr/>
          <p:nvPr/>
        </p:nvSpPr>
        <p:spPr>
          <a:xfrm>
            <a:off x="702000" y="3214686"/>
            <a:ext cx="7740000" cy="45719"/>
          </a:xfrm>
          <a:prstGeom prst="rect">
            <a:avLst/>
          </a:prstGeom>
          <a:solidFill>
            <a:schemeClr val="bg1"/>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cs-CZ" sz="1800" b="0" i="0" u="none" strike="noStrike" kern="0" cap="none" spc="0" normalizeH="0" baseline="0" noProof="0">
              <a:ln>
                <a:noFill/>
              </a:ln>
              <a:solidFill>
                <a:sysClr val="window" lastClr="FFFFFF"/>
              </a:solidFill>
              <a:effectLst/>
              <a:uLnTx/>
              <a:uFillTx/>
              <a:latin typeface="Georgia"/>
              <a:ea typeface="+mn-ea"/>
              <a:cs typeface="+mn-cs"/>
            </a:endParaRPr>
          </a:p>
        </p:txBody>
      </p:sp>
      <p:sp>
        <p:nvSpPr>
          <p:cNvPr id="4" name="Zástupný symbol pro zápatí 4"/>
          <p:cNvSpPr>
            <a:spLocks noGrp="1"/>
          </p:cNvSpPr>
          <p:nvPr>
            <p:ph type="ftr" sz="quarter" idx="3"/>
          </p:nvPr>
        </p:nvSpPr>
        <p:spPr>
          <a:xfrm>
            <a:off x="428596" y="428605"/>
            <a:ext cx="357190" cy="142876"/>
          </a:xfrm>
          <a:prstGeom prst="rect">
            <a:avLst/>
          </a:prstGeom>
        </p:spPr>
        <p:txBody>
          <a:bodyPr/>
          <a:lstStyle>
            <a:lvl1pPr>
              <a:defRPr sz="100">
                <a:solidFill>
                  <a:schemeClr val="accent1"/>
                </a:solidFill>
              </a:defRPr>
            </a:lvl1pPr>
          </a:lstStyle>
          <a:p>
            <a:r>
              <a:rPr lang="cs-CZ" dirty="0" smtClean="0"/>
              <a:t>Název prezentace</a:t>
            </a:r>
            <a:endParaRPr lang="cs-CZ" dirty="0"/>
          </a:p>
        </p:txBody>
      </p:sp>
    </p:spTree>
  </p:cSld>
  <p:clrMap bg1="lt1" tx1="dk1" bg2="lt2" tx2="dk2" accent1="accent1" accent2="accent2" accent3="accent3" accent4="accent4" accent5="accent5" accent6="accent6" hlink="hlink" folHlink="folHlink"/>
  <p:sldLayoutIdLst>
    <p:sldLayoutId id="2147483664" r:id="rId1"/>
    <p:sldLayoutId id="2147483665" r:id="rId2"/>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612000" y="274638"/>
            <a:ext cx="7920000" cy="1143000"/>
          </a:xfrm>
          <a:prstGeom prst="rect">
            <a:avLst/>
          </a:prstGeom>
        </p:spPr>
        <p:txBody>
          <a:bodyPr vert="horz" lIns="91440" tIns="45720" rIns="91440" bIns="45720" rtlCol="0" anchor="b" anchorCtr="0">
            <a:noAutofit/>
          </a:bodyPr>
          <a:lstStyle/>
          <a:p>
            <a:r>
              <a:rPr lang="cs-CZ" dirty="0" smtClean="0"/>
              <a:t>Klepnutím lze upravit styl předlohy nadpisů.</a:t>
            </a:r>
            <a:endParaRPr lang="cs-CZ" dirty="0"/>
          </a:p>
        </p:txBody>
      </p:sp>
      <p:sp>
        <p:nvSpPr>
          <p:cNvPr id="3" name="Zástupný symbol pro text 2"/>
          <p:cNvSpPr>
            <a:spLocks noGrp="1"/>
          </p:cNvSpPr>
          <p:nvPr>
            <p:ph type="body" idx="1"/>
          </p:nvPr>
        </p:nvSpPr>
        <p:spPr>
          <a:xfrm>
            <a:off x="612000" y="1785926"/>
            <a:ext cx="7920000" cy="3786214"/>
          </a:xfrm>
          <a:prstGeom prst="rect">
            <a:avLst/>
          </a:prstGeom>
        </p:spPr>
        <p:txBody>
          <a:bodyPr vert="horz" lIns="91440" tIns="45720" rIns="91440" bIns="45720" rtlCol="0">
            <a:normAutofit/>
          </a:bodyPr>
          <a:lstStyle/>
          <a:p>
            <a:pPr lvl="0"/>
            <a:r>
              <a:rPr lang="cs-CZ" dirty="0" smtClean="0"/>
              <a:t>Klepnutím lze upravit styly předlohy textu.</a:t>
            </a:r>
          </a:p>
          <a:p>
            <a:pPr lvl="1"/>
            <a:r>
              <a:rPr lang="cs-CZ" dirty="0" smtClean="0"/>
              <a:t>Druhá úroveň</a:t>
            </a:r>
          </a:p>
          <a:p>
            <a:pPr lvl="2"/>
            <a:r>
              <a:rPr lang="cs-CZ" dirty="0" smtClean="0"/>
              <a:t>Třetí úroveň</a:t>
            </a:r>
          </a:p>
        </p:txBody>
      </p:sp>
      <p:sp>
        <p:nvSpPr>
          <p:cNvPr id="7" name="Obdélník 6"/>
          <p:cNvSpPr/>
          <p:nvPr/>
        </p:nvSpPr>
        <p:spPr>
          <a:xfrm>
            <a:off x="342000" y="5786454"/>
            <a:ext cx="8460000" cy="71943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9" name="Obrázek 8" descr="logo1.png"/>
          <p:cNvPicPr>
            <a:picLocks noChangeAspect="1"/>
          </p:cNvPicPr>
          <p:nvPr/>
        </p:nvPicPr>
        <p:blipFill>
          <a:blip r:embed="rId5" cstate="print"/>
          <a:stretch>
            <a:fillRect/>
          </a:stretch>
        </p:blipFill>
        <p:spPr>
          <a:xfrm>
            <a:off x="8143900" y="5879507"/>
            <a:ext cx="533333" cy="533333"/>
          </a:xfrm>
          <a:prstGeom prst="rect">
            <a:avLst/>
          </a:prstGeom>
        </p:spPr>
      </p:pic>
      <p:sp>
        <p:nvSpPr>
          <p:cNvPr id="11" name="Obdélník 10"/>
          <p:cNvSpPr/>
          <p:nvPr/>
        </p:nvSpPr>
        <p:spPr>
          <a:xfrm>
            <a:off x="342000" y="1500174"/>
            <a:ext cx="8460000" cy="7143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2" name="Zástupný symbol pro zápatí 4"/>
          <p:cNvSpPr>
            <a:spLocks noGrp="1"/>
          </p:cNvSpPr>
          <p:nvPr>
            <p:ph type="ftr" sz="quarter" idx="3"/>
          </p:nvPr>
        </p:nvSpPr>
        <p:spPr>
          <a:xfrm>
            <a:off x="612000" y="5963611"/>
            <a:ext cx="6317454" cy="365125"/>
          </a:xfrm>
          <a:prstGeom prst="rect">
            <a:avLst/>
          </a:prstGeom>
        </p:spPr>
        <p:txBody>
          <a:bodyPr/>
          <a:lstStyle>
            <a:lvl1pPr>
              <a:defRPr sz="1600" b="1">
                <a:solidFill>
                  <a:schemeClr val="bg1"/>
                </a:solidFill>
              </a:defRPr>
            </a:lvl1pPr>
          </a:lstStyle>
          <a:p>
            <a:r>
              <a:rPr lang="cs-CZ" smtClean="0"/>
              <a:t>Název prezentace</a:t>
            </a:r>
            <a:endParaRPr lang="cs-CZ" dirty="0"/>
          </a:p>
        </p:txBody>
      </p:sp>
    </p:spTree>
  </p:cSld>
  <p:clrMap bg1="lt1" tx1="dk1" bg2="lt2" tx2="dk2" accent1="accent1" accent2="accent2" accent3="accent3" accent4="accent4" accent5="accent5" accent6="accent6" hlink="hlink" folHlink="folHlink"/>
  <p:sldLayoutIdLst>
    <p:sldLayoutId id="2147483650" r:id="rId1"/>
    <p:sldLayoutId id="2147483660" r:id="rId2"/>
    <p:sldLayoutId id="2147483661" r:id="rId3"/>
  </p:sldLayoutIdLst>
  <p:hf sldNum="0" hdr="0" dt="0"/>
  <p:txStyles>
    <p:titleStyle>
      <a:lvl1pPr algn="l" defTabSz="914400" rtl="0" eaLnBrk="1" latinLnBrk="0" hangingPunct="1">
        <a:lnSpc>
          <a:spcPts val="3200"/>
        </a:lnSpc>
        <a:spcBef>
          <a:spcPct val="0"/>
        </a:spcBef>
        <a:buNone/>
        <a:defRPr sz="3000" b="1" kern="1200">
          <a:solidFill>
            <a:schemeClr val="accent1"/>
          </a:solidFill>
          <a:latin typeface="Georgia" pitchFamily="18" charset="0"/>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solidFill>
          <a:latin typeface="Georgia" pitchFamily="18" charset="0"/>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tx1"/>
          </a:solidFill>
          <a:latin typeface="Georgia" pitchFamily="18" charset="0"/>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Georgia" pitchFamily="18" charset="0"/>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Georgia" pitchFamily="18"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nalus.usoud.cz/Search/GetText.aspx?sz=3-669-17_1" TargetMode="Externa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hyperlink" Target="http://osv40.concourt.cz/USSearch/Search/GetRegSignDecisions.aspx?sz=3-669-17" TargetMode="External"/><Relationship Id="rId2" Type="http://schemas.openxmlformats.org/officeDocument/2006/relationships/hyperlink" Target="http://osv40.concourt.cz/USSearch/Search/GetRegSignDecisions.aspx?sz=1-190-15" TargetMode="External"/><Relationship Id="rId1" Type="http://schemas.openxmlformats.org/officeDocument/2006/relationships/slideLayout" Target="../slideLayouts/slideLayout5.xml"/><Relationship Id="rId4" Type="http://schemas.openxmlformats.org/officeDocument/2006/relationships/hyperlink" Target="http://osv40.concourt.cz/USSearch/Search/GetRegSignDecisions.aspx?sz=1-546-03" TargetMode="External"/></Relationships>
</file>

<file path=ppt/slides/_rels/slide12.xml.rels><?xml version="1.0" encoding="UTF-8" standalone="yes"?>
<Relationships xmlns="http://schemas.openxmlformats.org/package/2006/relationships"><Relationship Id="rId2" Type="http://schemas.openxmlformats.org/officeDocument/2006/relationships/hyperlink" Target="https://nalus.usoud.cz/Search/GetText.aspx?sz=3-880-15_1" TargetMode="Externa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hyperlink" Target="https://nalus.usoud.cz/Search/GetText.aspx?sz=4-3122-15_1" TargetMode="External"/><Relationship Id="rId2" Type="http://schemas.openxmlformats.org/officeDocument/2006/relationships/hyperlink" Target="https://nalus.usoud.cz/Search/Abstrakt.aspx?id=91477" TargetMode="Externa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hyperlink" Target="https://nalus.usoud.cz/Search/GetText.aspx?sz=1-2283-17_1" TargetMode="Externa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hyperlink" Target="file:///C:\Users\pc325c\Desktop\Asistentov&#225;n&#237;\R&#367;zn&#233;\Tiskov&#225;%20zpr&#225;va:%20https:\www.usoud.cz\aktualne\osoba-postizena-pracovnim-urazem-nesmi-doplatit-na-neprehlednou-transformaci-sveho-zamestnav\" TargetMode="Externa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hyperlink" Target="https://nalus.usoud.cz/Search/GetText.aspx?sz=4-3073-15_1" TargetMode="Externa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hyperlink" Target="https://nalus.usoud.cz/Search/GetText.aspx?sz=2-3350-15_1" TargetMode="Externa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hyperlink" Target="https://nalus.usoud.cz/Search/GetText.aspx?sz=2-705-14_1" TargetMode="Externa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hyperlink" Target="https://nalus.usoud.cz/Search/GetText.aspx?sz=2-129-16_1" TargetMode="Externa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hyperlink" Target="https://nalus.usoud.cz/Search/GetText.aspx?sz=2-3101-18_1" TargetMode="Externa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hyperlink" Target="https://nalus.usoud.cz/Search/Abstrakt.aspx?id=116371&amp;searchnumber=1&amp;tms=637636671571080934" TargetMode="Externa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hyperlink" Target="https://nalus.usoud.cz/Search/GetText.aspx?sz=1-190-15_1" TargetMode="Externa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lstStyle/>
          <a:p>
            <a:r>
              <a:rPr lang="cs-CZ" dirty="0" smtClean="0"/>
              <a:t>Judikatura ÚS 2014-2021		       k pracovněprávním věcem</a:t>
            </a:r>
            <a:endParaRPr lang="cs-CZ" dirty="0"/>
          </a:p>
        </p:txBody>
      </p:sp>
      <p:sp>
        <p:nvSpPr>
          <p:cNvPr id="5" name="Zástupný symbol pro text 4"/>
          <p:cNvSpPr>
            <a:spLocks noGrp="1"/>
          </p:cNvSpPr>
          <p:nvPr>
            <p:ph type="body" sz="quarter" idx="12"/>
          </p:nvPr>
        </p:nvSpPr>
        <p:spPr/>
        <p:txBody>
          <a:bodyPr/>
          <a:lstStyle/>
          <a:p>
            <a:r>
              <a:rPr lang="cs-CZ" dirty="0" smtClean="0"/>
              <a:t>JUDr. Jaromír Jirsa (Brno 15. 9. 2021)</a:t>
            </a:r>
            <a:endParaRPr lang="cs-CZ"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a:xfrm>
            <a:off x="612000" y="274638"/>
            <a:ext cx="8136464" cy="1143000"/>
          </a:xfrm>
        </p:spPr>
        <p:txBody>
          <a:bodyPr/>
          <a:lstStyle/>
          <a:p>
            <a:r>
              <a:rPr lang="pl-PL" dirty="0" smtClean="0"/>
              <a:t>SMLUVNÍ VOLNOST</a:t>
            </a:r>
            <a:endParaRPr lang="cs-CZ" dirty="0"/>
          </a:p>
        </p:txBody>
      </p:sp>
      <p:sp>
        <p:nvSpPr>
          <p:cNvPr id="6" name="Zástupný symbol pro obsah 5"/>
          <p:cNvSpPr>
            <a:spLocks noGrp="1"/>
          </p:cNvSpPr>
          <p:nvPr>
            <p:ph idx="1"/>
          </p:nvPr>
        </p:nvSpPr>
        <p:spPr/>
        <p:txBody>
          <a:bodyPr>
            <a:normAutofit fontScale="62500" lnSpcReduction="20000"/>
          </a:bodyPr>
          <a:lstStyle/>
          <a:p>
            <a:r>
              <a:rPr lang="cs-CZ" dirty="0"/>
              <a:t>Nález sp. zn. </a:t>
            </a:r>
            <a:r>
              <a:rPr lang="cs-CZ" u="sng" dirty="0">
                <a:hlinkClick r:id="rId2"/>
              </a:rPr>
              <a:t>III. ÚS 669/17</a:t>
            </a:r>
            <a:r>
              <a:rPr lang="cs-CZ" dirty="0"/>
              <a:t> ze dne 21. 8. 2018 (Fenyk)</a:t>
            </a:r>
          </a:p>
          <a:p>
            <a:pPr algn="just"/>
            <a:r>
              <a:rPr lang="cs-CZ" b="1" dirty="0"/>
              <a:t>K souběhu funkcí předsedy představenstva a generálního ředitele obchodní společnosti; vázanost rozhodnutí Ústavního </a:t>
            </a:r>
            <a:r>
              <a:rPr lang="cs-CZ" b="1" dirty="0" smtClean="0"/>
              <a:t>soudu</a:t>
            </a:r>
          </a:p>
          <a:p>
            <a:endParaRPr lang="cs-CZ" dirty="0"/>
          </a:p>
          <a:p>
            <a:r>
              <a:rPr lang="cs-CZ" i="1" dirty="0"/>
              <a:t>Právní věta</a:t>
            </a:r>
            <a:endParaRPr lang="cs-CZ" dirty="0"/>
          </a:p>
          <a:p>
            <a:pPr algn="just"/>
            <a:r>
              <a:rPr lang="cs-CZ" dirty="0"/>
              <a:t>Chtějí-li obecné soudy dovozovat zákaz soukromoprávního jednání, který není výslovně stanoven zákony (zde souběh pracovního poměru a funkce statutárního orgánu obchodní společnosti), musí pro takový závěr předložit velmi přesvědčivé argumenty, neboť jde o soudcovské dotváření práva proti zájmům soukromých osob (nález sp. zn. I. ÚS 190/15).</a:t>
            </a:r>
          </a:p>
          <a:p>
            <a:pPr algn="just"/>
            <a:r>
              <a:rPr lang="cs-CZ" dirty="0"/>
              <a:t> </a:t>
            </a:r>
          </a:p>
          <a:p>
            <a:pPr algn="just"/>
            <a:r>
              <a:rPr lang="cs-CZ" dirty="0"/>
              <a:t>Pokud obecné soudy nepodloží svůj výklad příslušných právních předpisů takovými přesvědčivými argumenty, porušují základní práva stěžovatele (a to zejména subjektivní právo na svobodné jednání v zákonných mezích ve smyslu čl. 2 odst. 3 Listiny a zásadu pacta sunt servanda plynoucí z čl. 1 odst. 1 Ústavy, ale i princip dělby moci, který je nedílnou součástí principu právního státu ve smyslu čl. 1 odst. 1 Ústavy.</a:t>
            </a:r>
          </a:p>
          <a:p>
            <a:endParaRPr lang="cs-CZ" dirty="0"/>
          </a:p>
          <a:p>
            <a:endParaRPr lang="cs-CZ" dirty="0"/>
          </a:p>
        </p:txBody>
      </p:sp>
      <p:sp>
        <p:nvSpPr>
          <p:cNvPr id="4" name="Zástupný symbol pro zápatí 3"/>
          <p:cNvSpPr>
            <a:spLocks noGrp="1"/>
          </p:cNvSpPr>
          <p:nvPr>
            <p:ph type="ftr" sz="quarter" idx="3"/>
          </p:nvPr>
        </p:nvSpPr>
        <p:spPr>
          <a:xfrm>
            <a:off x="611560" y="5963611"/>
            <a:ext cx="6317454" cy="365125"/>
          </a:xfrm>
        </p:spPr>
        <p:txBody>
          <a:bodyPr/>
          <a:lstStyle/>
          <a:p>
            <a:r>
              <a:rPr lang="cs-CZ" dirty="0"/>
              <a:t>Judikatura ÚS 2014-2021 k pracovněprávním věcem</a:t>
            </a:r>
          </a:p>
        </p:txBody>
      </p:sp>
      <p:sp>
        <p:nvSpPr>
          <p:cNvPr id="7" name="Zástupný symbol pro obsah 6"/>
          <p:cNvSpPr>
            <a:spLocks noGrp="1"/>
          </p:cNvSpPr>
          <p:nvPr>
            <p:ph idx="10"/>
          </p:nvPr>
        </p:nvSpPr>
        <p:spPr/>
        <p:txBody>
          <a:bodyPr>
            <a:normAutofit fontScale="77500" lnSpcReduction="20000"/>
          </a:bodyPr>
          <a:lstStyle/>
          <a:p>
            <a:r>
              <a:rPr lang="cs-CZ" dirty="0"/>
              <a:t>Souběh funkcí předsedy představenstva a generálního ředitele </a:t>
            </a:r>
          </a:p>
        </p:txBody>
      </p:sp>
    </p:spTree>
    <p:extLst>
      <p:ext uri="{BB962C8B-B14F-4D97-AF65-F5344CB8AC3E}">
        <p14:creationId xmlns:p14="http://schemas.microsoft.com/office/powerpoint/2010/main" val="12596411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a:xfrm>
            <a:off x="612000" y="274638"/>
            <a:ext cx="8136464" cy="1143000"/>
          </a:xfrm>
        </p:spPr>
        <p:txBody>
          <a:bodyPr/>
          <a:lstStyle/>
          <a:p>
            <a:r>
              <a:rPr lang="pl-PL" dirty="0" smtClean="0"/>
              <a:t>SMLUVNÍ VOLNOST</a:t>
            </a:r>
            <a:endParaRPr lang="cs-CZ" dirty="0"/>
          </a:p>
        </p:txBody>
      </p:sp>
      <p:sp>
        <p:nvSpPr>
          <p:cNvPr id="6" name="Zástupný symbol pro obsah 5"/>
          <p:cNvSpPr>
            <a:spLocks noGrp="1"/>
          </p:cNvSpPr>
          <p:nvPr>
            <p:ph idx="1"/>
          </p:nvPr>
        </p:nvSpPr>
        <p:spPr/>
        <p:txBody>
          <a:bodyPr>
            <a:normAutofit fontScale="47500" lnSpcReduction="20000"/>
          </a:bodyPr>
          <a:lstStyle/>
          <a:p>
            <a:r>
              <a:rPr lang="pl-PL" sz="2900" dirty="0" smtClean="0"/>
              <a:t>Usnesení </a:t>
            </a:r>
            <a:r>
              <a:rPr lang="pl-PL" sz="2900" dirty="0"/>
              <a:t>sp. zn. </a:t>
            </a:r>
            <a:r>
              <a:rPr lang="pl-PL" sz="2900" b="1" dirty="0"/>
              <a:t>I. ÚS 1963/19 </a:t>
            </a:r>
            <a:r>
              <a:rPr lang="pl-PL" sz="2900" dirty="0"/>
              <a:t>ze dne 8. 1. </a:t>
            </a:r>
            <a:r>
              <a:rPr lang="pl-PL" sz="2900" dirty="0" smtClean="0"/>
              <a:t>2020 (Rychetský) </a:t>
            </a:r>
            <a:r>
              <a:rPr lang="cs-CZ" sz="3200" dirty="0"/>
              <a:t>– nálezy </a:t>
            </a:r>
            <a:r>
              <a:rPr lang="cs-CZ" sz="3200" dirty="0" err="1"/>
              <a:t>sp</a:t>
            </a:r>
            <a:r>
              <a:rPr lang="cs-CZ" sz="3200" dirty="0"/>
              <a:t>. zn. </a:t>
            </a:r>
            <a:r>
              <a:rPr lang="cs-CZ" sz="3200" b="1" dirty="0"/>
              <a:t>I. ÚS 190/15 </a:t>
            </a:r>
            <a:r>
              <a:rPr lang="cs-CZ" sz="3200" dirty="0" smtClean="0"/>
              <a:t>a </a:t>
            </a:r>
            <a:r>
              <a:rPr lang="cs-CZ" sz="3200" dirty="0" err="1" smtClean="0"/>
              <a:t>sp</a:t>
            </a:r>
            <a:r>
              <a:rPr lang="cs-CZ" sz="3200" dirty="0" smtClean="0"/>
              <a:t>. zn.</a:t>
            </a:r>
            <a:r>
              <a:rPr lang="cs-CZ" sz="3200" b="1" dirty="0" smtClean="0"/>
              <a:t> </a:t>
            </a:r>
            <a:r>
              <a:rPr lang="cs-CZ" sz="3200" b="1" dirty="0"/>
              <a:t>III. ÚS 669/17</a:t>
            </a:r>
            <a:r>
              <a:rPr lang="cs-CZ" sz="3200" dirty="0"/>
              <a:t> v praxi</a:t>
            </a:r>
          </a:p>
          <a:p>
            <a:endParaRPr lang="cs-CZ" dirty="0"/>
          </a:p>
          <a:p>
            <a:pPr algn="just"/>
            <a:r>
              <a:rPr lang="cs-CZ" dirty="0" smtClean="0"/>
              <a:t>28</a:t>
            </a:r>
            <a:r>
              <a:rPr lang="cs-CZ" dirty="0"/>
              <a:t>. Napadeným rozhodnutím obvodního a zejména pak městského soudu nutno nicméně vytknout, že jsou založena na nyní již překonané rozhodovací praxi dovolacího soudu, která pro tyto případy činila smlouvu mezi (členem) statutárního orgánu obchodní korporace a obchodní korporací absolutně neplatnou. V tomto ohledu lze stručně odkázat na právní závěry obsažené v již zmíněném nálezu </a:t>
            </a:r>
            <a:r>
              <a:rPr lang="cs-CZ" dirty="0">
                <a:hlinkClick r:id="rId2"/>
              </a:rPr>
              <a:t>sp. zn. I. ÚS 190/15</a:t>
            </a:r>
            <a:r>
              <a:rPr lang="cs-CZ" dirty="0"/>
              <a:t>, jehož se dovolává stěžovatel, a dále v nálezu </a:t>
            </a:r>
            <a:r>
              <a:rPr lang="cs-CZ" dirty="0">
                <a:hlinkClick r:id="rId3"/>
              </a:rPr>
              <a:t>sp. zn. III. ÚS 669/17</a:t>
            </a:r>
            <a:r>
              <a:rPr lang="cs-CZ" dirty="0"/>
              <a:t> ze dne 21. 8. 2018, kterým byl zrušen rozsudek Nejvyššího soudu č. j. 21 Cdo 3613/2015-430. Podstata těchto nálezů spočívá - zjednodušeně řečeno - ve zdůraznění požadavku respektování autonomie vůle při hodnocení obsahu právních jednání mezi soukromoprávními subjekty [srov. např. nález </a:t>
            </a:r>
            <a:r>
              <a:rPr lang="cs-CZ" dirty="0">
                <a:hlinkClick r:id="rId4"/>
              </a:rPr>
              <a:t>sp. zn. I. ÚS 546/03</a:t>
            </a:r>
            <a:r>
              <a:rPr lang="cs-CZ" dirty="0"/>
              <a:t> ze dne 28. 1. 2004 (N 12/32 SbNU 107)]. Okolnost, že určitou smlouvu nelze považovat za smlouvu pracovní, a tudíž na jejím základě nemohl vzniknout pracovní poměr, proto neznamená bez dalšího absolutní neplatnost tohoto právního jednání. Vždy je třeba též zvažovat, zda vůli smluvních stran neodpovídalo například takové ujednání, které by smluvní vztah mezi (členem) statutárního orgánu obchodní korporace a obchodní korporací podřazovalo režimu pracovní smlouvy toliko v některých ohledech, u nichž to povaha tohoto vztahu nevylučuje.</a:t>
            </a:r>
            <a:br>
              <a:rPr lang="cs-CZ" dirty="0"/>
            </a:br>
            <a:r>
              <a:rPr lang="cs-CZ" dirty="0"/>
              <a:t/>
            </a:r>
            <a:br>
              <a:rPr lang="cs-CZ" dirty="0"/>
            </a:br>
            <a:r>
              <a:rPr lang="cs-CZ" dirty="0" smtClean="0"/>
              <a:t>29</a:t>
            </a:r>
            <a:r>
              <a:rPr lang="cs-CZ" dirty="0"/>
              <a:t>. Právní závěry uvedené v těchto nálezech promítl do svého rozhodnutí odpovídajícím způsobem teprve Nejvyšší soud, který v napadeném usnesení zohlednil judikatorní posun v jeho vlastní rozhodovací praxi (srov. zejména shora citovaný rozsudek velkého senátu občanskoprávního a obchodního kolegia Nejvyššího soudu sp. zn. 31 Cdo 4831/2017). Nepovažoval jej však za podstatný pro posouzení žaloby na určení neplatnosti výpovědi z pracovního poměru. </a:t>
            </a:r>
            <a:r>
              <a:rPr lang="cs-CZ" dirty="0" smtClean="0"/>
              <a:t>…</a:t>
            </a:r>
          </a:p>
          <a:p>
            <a:pPr algn="just"/>
            <a:endParaRPr lang="cs-CZ" dirty="0"/>
          </a:p>
          <a:p>
            <a:pPr algn="just"/>
            <a:r>
              <a:rPr lang="cs-CZ" dirty="0" smtClean="0"/>
              <a:t>(podobně viz i body 18 a 19 usnesení </a:t>
            </a:r>
            <a:r>
              <a:rPr lang="cs-CZ" dirty="0" err="1"/>
              <a:t>sp</a:t>
            </a:r>
            <a:r>
              <a:rPr lang="cs-CZ" dirty="0"/>
              <a:t>. zn. III. ÚS 367/20 ze dne 17. 3. </a:t>
            </a:r>
            <a:r>
              <a:rPr lang="cs-CZ" dirty="0" smtClean="0"/>
              <a:t>2020)</a:t>
            </a:r>
            <a:endParaRPr lang="cs-CZ" dirty="0"/>
          </a:p>
        </p:txBody>
      </p:sp>
      <p:sp>
        <p:nvSpPr>
          <p:cNvPr id="4" name="Zástupný symbol pro zápatí 3"/>
          <p:cNvSpPr>
            <a:spLocks noGrp="1"/>
          </p:cNvSpPr>
          <p:nvPr>
            <p:ph type="ftr" sz="quarter" idx="3"/>
          </p:nvPr>
        </p:nvSpPr>
        <p:spPr>
          <a:xfrm>
            <a:off x="611560" y="5963611"/>
            <a:ext cx="6317454" cy="365125"/>
          </a:xfrm>
        </p:spPr>
        <p:txBody>
          <a:bodyPr/>
          <a:lstStyle/>
          <a:p>
            <a:r>
              <a:rPr lang="cs-CZ" dirty="0"/>
              <a:t>Judikatura ÚS 2014-2021 k pracovněprávním věcem</a:t>
            </a:r>
          </a:p>
        </p:txBody>
      </p:sp>
      <p:sp>
        <p:nvSpPr>
          <p:cNvPr id="7" name="Zástupný symbol pro obsah 6"/>
          <p:cNvSpPr>
            <a:spLocks noGrp="1"/>
          </p:cNvSpPr>
          <p:nvPr>
            <p:ph idx="10"/>
          </p:nvPr>
        </p:nvSpPr>
        <p:spPr/>
        <p:txBody>
          <a:bodyPr>
            <a:normAutofit fontScale="77500" lnSpcReduction="20000"/>
          </a:bodyPr>
          <a:lstStyle/>
          <a:p>
            <a:r>
              <a:rPr lang="cs-CZ" dirty="0" smtClean="0"/>
              <a:t>Pracovní poměr člena statutárního orgánu v téže společnosti</a:t>
            </a:r>
            <a:endParaRPr lang="cs-CZ" dirty="0"/>
          </a:p>
        </p:txBody>
      </p:sp>
    </p:spTree>
    <p:extLst>
      <p:ext uri="{BB962C8B-B14F-4D97-AF65-F5344CB8AC3E}">
        <p14:creationId xmlns:p14="http://schemas.microsoft.com/office/powerpoint/2010/main" val="2908691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a:xfrm>
            <a:off x="612000" y="274638"/>
            <a:ext cx="8136464" cy="1143000"/>
          </a:xfrm>
        </p:spPr>
        <p:txBody>
          <a:bodyPr/>
          <a:lstStyle/>
          <a:p>
            <a:r>
              <a:rPr lang="pl-PL" dirty="0" smtClean="0"/>
              <a:t>OCHRANA SLABŠÍ STRANY</a:t>
            </a:r>
            <a:endParaRPr lang="cs-CZ" dirty="0"/>
          </a:p>
        </p:txBody>
      </p:sp>
      <p:sp>
        <p:nvSpPr>
          <p:cNvPr id="6" name="Zástupný symbol pro obsah 5"/>
          <p:cNvSpPr>
            <a:spLocks noGrp="1"/>
          </p:cNvSpPr>
          <p:nvPr>
            <p:ph idx="1"/>
          </p:nvPr>
        </p:nvSpPr>
        <p:spPr/>
        <p:txBody>
          <a:bodyPr>
            <a:normAutofit fontScale="62500" lnSpcReduction="20000"/>
          </a:bodyPr>
          <a:lstStyle/>
          <a:p>
            <a:r>
              <a:rPr lang="cs-CZ" dirty="0"/>
              <a:t>Nález sp. zn. </a:t>
            </a:r>
            <a:r>
              <a:rPr lang="cs-CZ" u="sng" dirty="0">
                <a:hlinkClick r:id="rId2"/>
              </a:rPr>
              <a:t>III. ÚS 880/15</a:t>
            </a:r>
            <a:r>
              <a:rPr lang="cs-CZ" dirty="0"/>
              <a:t> ze dne 8. 10. 2015 (Filip)</a:t>
            </a:r>
          </a:p>
          <a:p>
            <a:pPr algn="just"/>
            <a:r>
              <a:rPr lang="cs-CZ" b="1" dirty="0"/>
              <a:t>K přesunu důkazního břemene v diskriminačních sporech dle § 133a občanského soudního řádu; k náležitému vypořádání se s </a:t>
            </a:r>
            <a:r>
              <a:rPr lang="cs-CZ" b="1" dirty="0" smtClean="0"/>
              <a:t>námitkami</a:t>
            </a:r>
          </a:p>
          <a:p>
            <a:pPr algn="just"/>
            <a:endParaRPr lang="cs-CZ" dirty="0"/>
          </a:p>
          <a:p>
            <a:pPr algn="just"/>
            <a:r>
              <a:rPr lang="cs-CZ" i="1" dirty="0"/>
              <a:t>Právní věta</a:t>
            </a:r>
            <a:endParaRPr lang="cs-CZ" dirty="0"/>
          </a:p>
          <a:p>
            <a:pPr algn="just"/>
            <a:r>
              <a:rPr lang="cs-CZ" dirty="0"/>
              <a:t>I. Rozhodnutí zaměstnavatele, kterému ze zaměstnanců (muži nebo ženě) ukončí pracovní poměr, nelze bez dalšího považovat za diskriminační, a tudíž zakládající přesun důkazního břemene na žalovaného podle § 133a občanského soudního řádu; k této skutečnosti musí přistoupit ještě další okolnosti, které vyvolají důvodné (důvody podložené) podezření, že v daném případě bylo jednání zaměstnavatele vedeno diskriminačními motivy. </a:t>
            </a:r>
          </a:p>
          <a:p>
            <a:pPr algn="just"/>
            <a:r>
              <a:rPr lang="cs-CZ" dirty="0"/>
              <a:t> </a:t>
            </a:r>
          </a:p>
          <a:p>
            <a:pPr algn="just"/>
            <a:r>
              <a:rPr lang="cs-CZ" dirty="0"/>
              <a:t>II. Stěžejní úvahou v diskriminačních sporech potom je, zda v konkrétním případě žalobce důkazní břemeno unesl, a založil tím přesun důkazního břemene na žalovaného (§ 133a občanského soudního řádu); taková úvaha musí vyplynout z pečlivě zvážených skutkových okolností konkrétního případu.</a:t>
            </a:r>
          </a:p>
          <a:p>
            <a:endParaRPr lang="cs-CZ" dirty="0"/>
          </a:p>
        </p:txBody>
      </p:sp>
      <p:sp>
        <p:nvSpPr>
          <p:cNvPr id="4" name="Zástupný symbol pro zápatí 3"/>
          <p:cNvSpPr>
            <a:spLocks noGrp="1"/>
          </p:cNvSpPr>
          <p:nvPr>
            <p:ph type="ftr" sz="quarter" idx="3"/>
          </p:nvPr>
        </p:nvSpPr>
        <p:spPr/>
        <p:txBody>
          <a:bodyPr/>
          <a:lstStyle/>
          <a:p>
            <a:r>
              <a:rPr lang="cs-CZ" dirty="0"/>
              <a:t>Judikatura ÚS 2014-2021 k pracovněprávním věcem</a:t>
            </a:r>
          </a:p>
        </p:txBody>
      </p:sp>
      <p:sp>
        <p:nvSpPr>
          <p:cNvPr id="7" name="Zástupný symbol pro obsah 6"/>
          <p:cNvSpPr>
            <a:spLocks noGrp="1"/>
          </p:cNvSpPr>
          <p:nvPr>
            <p:ph idx="10"/>
          </p:nvPr>
        </p:nvSpPr>
        <p:spPr/>
        <p:txBody>
          <a:bodyPr/>
          <a:lstStyle/>
          <a:p>
            <a:r>
              <a:rPr lang="cs-CZ" dirty="0"/>
              <a:t>Důkazní břemeno</a:t>
            </a:r>
          </a:p>
        </p:txBody>
      </p:sp>
    </p:spTree>
    <p:extLst>
      <p:ext uri="{BB962C8B-B14F-4D97-AF65-F5344CB8AC3E}">
        <p14:creationId xmlns:p14="http://schemas.microsoft.com/office/powerpoint/2010/main" val="26677421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a:xfrm>
            <a:off x="612000" y="274638"/>
            <a:ext cx="8136464" cy="1143000"/>
          </a:xfrm>
        </p:spPr>
        <p:txBody>
          <a:bodyPr/>
          <a:lstStyle/>
          <a:p>
            <a:r>
              <a:rPr lang="pl-PL" dirty="0" smtClean="0"/>
              <a:t>OCHRANA SLABŠÍ STRANY</a:t>
            </a:r>
            <a:endParaRPr lang="cs-CZ" dirty="0"/>
          </a:p>
        </p:txBody>
      </p:sp>
      <p:sp>
        <p:nvSpPr>
          <p:cNvPr id="6" name="Zástupný symbol pro obsah 5"/>
          <p:cNvSpPr>
            <a:spLocks noGrp="1"/>
          </p:cNvSpPr>
          <p:nvPr>
            <p:ph idx="1"/>
          </p:nvPr>
        </p:nvSpPr>
        <p:spPr/>
        <p:txBody>
          <a:bodyPr>
            <a:noAutofit/>
          </a:bodyPr>
          <a:lstStyle/>
          <a:p>
            <a:pPr algn="just"/>
            <a:r>
              <a:rPr lang="cs-CZ" sz="1600" u="sng" dirty="0">
                <a:hlinkClick r:id="rId2"/>
              </a:rPr>
              <a:t>(A)</a:t>
            </a:r>
            <a:r>
              <a:rPr lang="cs-CZ" sz="1600" dirty="0"/>
              <a:t> Nález sp. zn. </a:t>
            </a:r>
            <a:r>
              <a:rPr lang="cs-CZ" sz="1600" u="sng" dirty="0">
                <a:hlinkClick r:id="rId3"/>
              </a:rPr>
              <a:t>IV. ÚS 3122/15</a:t>
            </a:r>
            <a:r>
              <a:rPr lang="cs-CZ" sz="1600" dirty="0"/>
              <a:t> ze dne 2. 2. 2016 (Jirsa)</a:t>
            </a:r>
          </a:p>
          <a:p>
            <a:pPr algn="just"/>
            <a:r>
              <a:rPr lang="cs-CZ" sz="1600" b="1" dirty="0"/>
              <a:t>K výši náhrady škody způsobené pracovním </a:t>
            </a:r>
            <a:r>
              <a:rPr lang="cs-CZ" sz="1600" b="1" dirty="0" smtClean="0"/>
              <a:t>úrazem</a:t>
            </a:r>
          </a:p>
          <a:p>
            <a:pPr algn="just"/>
            <a:endParaRPr lang="cs-CZ" sz="1600" dirty="0"/>
          </a:p>
          <a:p>
            <a:pPr algn="just"/>
            <a:r>
              <a:rPr lang="cs-CZ" sz="1600" i="1" dirty="0" smtClean="0"/>
              <a:t>„Ústavní </a:t>
            </a:r>
            <a:r>
              <a:rPr lang="cs-CZ" sz="1600" i="1" dirty="0"/>
              <a:t>soud dodává, že z hlediska ochrany ústavnosti </a:t>
            </a:r>
            <a:r>
              <a:rPr lang="cs-CZ" sz="1600" b="1" i="1" dirty="0"/>
              <a:t>může být problematické i omezené bodové hodnocení podle metodiky Nejvyššího soudu</a:t>
            </a:r>
            <a:r>
              <a:rPr lang="cs-CZ" sz="1600" i="1" dirty="0"/>
              <a:t>, neboť při o odčinění újmy pojmově nelze rozhodovat na základě určitých tabulkově předvídaných bodových počtů, nýbrž výhradně vycházeje z dokazování a s náležitým zřetelem k okolnostem konkrétní věci, což dal ostatně s  účinností od 1. 1. 2014 jasně najevo i zákonodárce</a:t>
            </a:r>
            <a:r>
              <a:rPr lang="cs-CZ" sz="1600" i="1" dirty="0" smtClean="0"/>
              <a:t>.“</a:t>
            </a:r>
            <a:endParaRPr lang="cs-CZ" sz="1600" i="1" dirty="0"/>
          </a:p>
          <a:p>
            <a:endParaRPr lang="cs-CZ" sz="1600" dirty="0"/>
          </a:p>
          <a:p>
            <a:endParaRPr lang="cs-CZ" sz="1600" dirty="0"/>
          </a:p>
        </p:txBody>
      </p:sp>
      <p:sp>
        <p:nvSpPr>
          <p:cNvPr id="4" name="Zástupný symbol pro zápatí 3"/>
          <p:cNvSpPr>
            <a:spLocks noGrp="1"/>
          </p:cNvSpPr>
          <p:nvPr>
            <p:ph type="ftr" sz="quarter" idx="3"/>
          </p:nvPr>
        </p:nvSpPr>
        <p:spPr/>
        <p:txBody>
          <a:bodyPr/>
          <a:lstStyle/>
          <a:p>
            <a:r>
              <a:rPr lang="cs-CZ" dirty="0"/>
              <a:t>Judikatura ÚS 2014-2021 k pracovněprávním věcem</a:t>
            </a:r>
          </a:p>
        </p:txBody>
      </p:sp>
      <p:sp>
        <p:nvSpPr>
          <p:cNvPr id="7" name="Zástupný symbol pro obsah 6"/>
          <p:cNvSpPr>
            <a:spLocks noGrp="1"/>
          </p:cNvSpPr>
          <p:nvPr>
            <p:ph idx="10"/>
          </p:nvPr>
        </p:nvSpPr>
        <p:spPr/>
        <p:txBody>
          <a:bodyPr/>
          <a:lstStyle/>
          <a:p>
            <a:r>
              <a:rPr lang="cs-CZ" dirty="0" smtClean="0"/>
              <a:t>Odčinění pracovního úrazu</a:t>
            </a:r>
            <a:endParaRPr lang="cs-CZ" dirty="0"/>
          </a:p>
        </p:txBody>
      </p:sp>
    </p:spTree>
    <p:extLst>
      <p:ext uri="{BB962C8B-B14F-4D97-AF65-F5344CB8AC3E}">
        <p14:creationId xmlns:p14="http://schemas.microsoft.com/office/powerpoint/2010/main" val="5541586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a:xfrm>
            <a:off x="612000" y="274638"/>
            <a:ext cx="8136464" cy="1143000"/>
          </a:xfrm>
        </p:spPr>
        <p:txBody>
          <a:bodyPr/>
          <a:lstStyle/>
          <a:p>
            <a:r>
              <a:rPr lang="pl-PL" dirty="0" smtClean="0"/>
              <a:t>OCHRANA SLABŠÍ STRANY</a:t>
            </a:r>
            <a:endParaRPr lang="cs-CZ" dirty="0"/>
          </a:p>
        </p:txBody>
      </p:sp>
      <p:sp>
        <p:nvSpPr>
          <p:cNvPr id="6" name="Zástupný symbol pro obsah 5"/>
          <p:cNvSpPr>
            <a:spLocks noGrp="1"/>
          </p:cNvSpPr>
          <p:nvPr>
            <p:ph idx="1"/>
          </p:nvPr>
        </p:nvSpPr>
        <p:spPr/>
        <p:txBody>
          <a:bodyPr>
            <a:normAutofit fontScale="55000" lnSpcReduction="20000"/>
          </a:bodyPr>
          <a:lstStyle/>
          <a:p>
            <a:r>
              <a:rPr lang="cs-CZ" dirty="0"/>
              <a:t>Nález sp. zn. </a:t>
            </a:r>
            <a:r>
              <a:rPr lang="cs-CZ" u="sng" dirty="0">
                <a:hlinkClick r:id="rId2"/>
              </a:rPr>
              <a:t>I. ÚS 2283/17</a:t>
            </a:r>
            <a:r>
              <a:rPr lang="cs-CZ" dirty="0"/>
              <a:t> ze dne 28. 8. 2018 (Uhlíř)</a:t>
            </a:r>
          </a:p>
          <a:p>
            <a:pPr algn="just"/>
            <a:r>
              <a:rPr lang="cs-CZ" b="1" dirty="0"/>
              <a:t>Extrémní nesoulad právních závěrů soudu s vykonanými skutkovými zjištěními ve věci náhrady škody na </a:t>
            </a:r>
            <a:r>
              <a:rPr lang="cs-CZ" b="1" dirty="0" smtClean="0"/>
              <a:t>zdraví</a:t>
            </a:r>
          </a:p>
          <a:p>
            <a:endParaRPr lang="cs-CZ" dirty="0"/>
          </a:p>
          <a:p>
            <a:r>
              <a:rPr lang="cs-CZ" sz="2500" i="1" dirty="0"/>
              <a:t>Z abstraktu</a:t>
            </a:r>
            <a:endParaRPr lang="cs-CZ" sz="2500" dirty="0"/>
          </a:p>
          <a:p>
            <a:pPr algn="just"/>
            <a:r>
              <a:rPr lang="cs-CZ" sz="2500" dirty="0"/>
              <a:t>Jestliže v případě pracovního úrazu nebo nemoci z povolání je z hlediska lékaře souvislost mezi úrazem nebo nemocí a konečným zdravotním stavem zaměstnance zjevná, musí existovat zvláště dobré důvody pro to, aby tomu tak nebylo i z hlediska soudce. Podle Ústavního soudu učinil krajský soud závěr o „přerušené příčinné souvislosti“ unáhleně. Ze znaleckých posudků i výpovědi znalce vyplývalo, že pravděpodobnost, že by se stejný absces míšního kanálu rozvinul sám od sebe, byla velmi malá. Bylo tedy zřejmé, že nebýt úrazu, nebylo by operace. Nebýt operace, tak by poškozený neonemocněl zlatým stafylokokem. Nebýt infekce, tak by nezemřel. Příčinná souvislost – úraz – operace – infekce – smrt zde byla zcela zřejmá. V průběhu řízení nebylo zjištěno žádné podcenění taktiky operace ani jiná objektivní okolnost, která by náhle „zvenku“ vstoupila do řetězce příčin a následků. Infekci zlatým stafylokokem nebylo lze považovat za „vnější“ objektivní skutečnost, je to poměrně obvykle se vyskytující komplikace při operativní léčbě úrazů.</a:t>
            </a:r>
          </a:p>
          <a:p>
            <a:endParaRPr lang="cs-CZ" dirty="0"/>
          </a:p>
          <a:p>
            <a:endParaRPr lang="cs-CZ" dirty="0"/>
          </a:p>
        </p:txBody>
      </p:sp>
      <p:sp>
        <p:nvSpPr>
          <p:cNvPr id="4" name="Zástupný symbol pro zápatí 3"/>
          <p:cNvSpPr>
            <a:spLocks noGrp="1"/>
          </p:cNvSpPr>
          <p:nvPr>
            <p:ph type="ftr" sz="quarter" idx="3"/>
          </p:nvPr>
        </p:nvSpPr>
        <p:spPr/>
        <p:txBody>
          <a:bodyPr/>
          <a:lstStyle/>
          <a:p>
            <a:r>
              <a:rPr lang="cs-CZ" dirty="0"/>
              <a:t>Judikatura ÚS 2014-2021 k pracovněprávním věcem</a:t>
            </a:r>
          </a:p>
        </p:txBody>
      </p:sp>
      <p:sp>
        <p:nvSpPr>
          <p:cNvPr id="7" name="Zástupný symbol pro obsah 6"/>
          <p:cNvSpPr>
            <a:spLocks noGrp="1"/>
          </p:cNvSpPr>
          <p:nvPr>
            <p:ph idx="10"/>
          </p:nvPr>
        </p:nvSpPr>
        <p:spPr/>
        <p:txBody>
          <a:bodyPr/>
          <a:lstStyle/>
          <a:p>
            <a:r>
              <a:rPr lang="cs-CZ" dirty="0" smtClean="0"/>
              <a:t>Odčinění pracovního úrazu</a:t>
            </a:r>
            <a:endParaRPr lang="cs-CZ" dirty="0"/>
          </a:p>
        </p:txBody>
      </p:sp>
    </p:spTree>
    <p:extLst>
      <p:ext uri="{BB962C8B-B14F-4D97-AF65-F5344CB8AC3E}">
        <p14:creationId xmlns:p14="http://schemas.microsoft.com/office/powerpoint/2010/main" val="2179002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a:xfrm>
            <a:off x="612000" y="274638"/>
            <a:ext cx="8136464" cy="1143000"/>
          </a:xfrm>
        </p:spPr>
        <p:txBody>
          <a:bodyPr/>
          <a:lstStyle/>
          <a:p>
            <a:r>
              <a:rPr lang="pl-PL" dirty="0" smtClean="0"/>
              <a:t>OCHRANA SLABŠÍ STRANY</a:t>
            </a:r>
            <a:endParaRPr lang="cs-CZ" dirty="0"/>
          </a:p>
        </p:txBody>
      </p:sp>
      <p:sp>
        <p:nvSpPr>
          <p:cNvPr id="6" name="Zástupný symbol pro obsah 5"/>
          <p:cNvSpPr>
            <a:spLocks noGrp="1"/>
          </p:cNvSpPr>
          <p:nvPr>
            <p:ph idx="1"/>
          </p:nvPr>
        </p:nvSpPr>
        <p:spPr/>
        <p:txBody>
          <a:bodyPr>
            <a:normAutofit fontScale="62500" lnSpcReduction="20000"/>
          </a:bodyPr>
          <a:lstStyle/>
          <a:p>
            <a:r>
              <a:rPr lang="cs-CZ" dirty="0"/>
              <a:t>Nález sp. zn. </a:t>
            </a:r>
            <a:r>
              <a:rPr lang="cs-CZ" u="sng" dirty="0">
                <a:hlinkClick r:id="rId2"/>
              </a:rPr>
              <a:t>IV. ÚS 3/18</a:t>
            </a:r>
            <a:r>
              <a:rPr lang="cs-CZ" dirty="0"/>
              <a:t> ze dne 18. 9. 2018 (Jirsa)</a:t>
            </a:r>
          </a:p>
          <a:p>
            <a:pPr algn="just"/>
            <a:r>
              <a:rPr lang="cs-CZ" b="1" dirty="0"/>
              <a:t>K právu na náhradu škody z titulu pracovního úrazu při nepřehledné transformaci zaměstnavatele po roku </a:t>
            </a:r>
            <a:r>
              <a:rPr lang="cs-CZ" b="1" dirty="0" smtClean="0"/>
              <a:t>1989</a:t>
            </a:r>
          </a:p>
          <a:p>
            <a:endParaRPr lang="cs-CZ" dirty="0"/>
          </a:p>
          <a:p>
            <a:r>
              <a:rPr lang="cs-CZ" i="1" dirty="0"/>
              <a:t>Právní věta</a:t>
            </a:r>
            <a:endParaRPr lang="cs-CZ" dirty="0"/>
          </a:p>
          <a:p>
            <a:pPr algn="just"/>
            <a:r>
              <a:rPr lang="cs-CZ" dirty="0"/>
              <a:t>Není v rozporu se zásadou rovnosti účastníků řízení podle čl. 37 odst. 3 Listiny základních práv a svobod, poskytne-li soud zaměstnanci, který je v posuzovaném pracovněprávním vztahu v postavení slabší strany, jednoznačné vodítko k zodpovězení otázky, vůči jakému subjektu má uplatňovat své nepromlčitelné právo na náhradu škody z titulu pracovního úrazu, jestliže původní zaměstnavatel se v průběhu doby složitě transformoval. Ponechání této otázky, která je předmětem sporu, bez jednoznačně vyjádřeného právního názoru na to, jaká právní úprava měla být aplikována a jaké právní důsledky z toho pro další postup dovolatele vyplývají, je v takovém případě porušením práva na soudní ochranu podle čl. 36 odst. 1 Listiny základních práv a svobod.</a:t>
            </a:r>
          </a:p>
          <a:p>
            <a:endParaRPr lang="cs-CZ" dirty="0"/>
          </a:p>
        </p:txBody>
      </p:sp>
      <p:sp>
        <p:nvSpPr>
          <p:cNvPr id="4" name="Zástupný symbol pro zápatí 3"/>
          <p:cNvSpPr>
            <a:spLocks noGrp="1"/>
          </p:cNvSpPr>
          <p:nvPr>
            <p:ph type="ftr" sz="quarter" idx="3"/>
          </p:nvPr>
        </p:nvSpPr>
        <p:spPr/>
        <p:txBody>
          <a:bodyPr/>
          <a:lstStyle/>
          <a:p>
            <a:r>
              <a:rPr lang="cs-CZ" dirty="0"/>
              <a:t>Judikatura ÚS 2014-2021 k pracovněprávním věcem</a:t>
            </a:r>
          </a:p>
        </p:txBody>
      </p:sp>
      <p:sp>
        <p:nvSpPr>
          <p:cNvPr id="7" name="Zástupný symbol pro obsah 6"/>
          <p:cNvSpPr>
            <a:spLocks noGrp="1"/>
          </p:cNvSpPr>
          <p:nvPr>
            <p:ph idx="10"/>
          </p:nvPr>
        </p:nvSpPr>
        <p:spPr/>
        <p:txBody>
          <a:bodyPr/>
          <a:lstStyle/>
          <a:p>
            <a:r>
              <a:rPr lang="cs-CZ" dirty="0" smtClean="0"/>
              <a:t>Odčinění pracovního úrazu</a:t>
            </a:r>
            <a:endParaRPr lang="cs-CZ" dirty="0"/>
          </a:p>
        </p:txBody>
      </p:sp>
    </p:spTree>
    <p:extLst>
      <p:ext uri="{BB962C8B-B14F-4D97-AF65-F5344CB8AC3E}">
        <p14:creationId xmlns:p14="http://schemas.microsoft.com/office/powerpoint/2010/main" val="18881452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3200" dirty="0"/>
              <a:t>VYBRANÉ PROCESNÍ ASPEKTY PRÁVA NA SOUDNÍ OCHRANU</a:t>
            </a:r>
          </a:p>
        </p:txBody>
      </p:sp>
      <p:sp>
        <p:nvSpPr>
          <p:cNvPr id="3" name="Zástupný symbol pro obsah 2"/>
          <p:cNvSpPr>
            <a:spLocks noGrp="1"/>
          </p:cNvSpPr>
          <p:nvPr>
            <p:ph idx="1"/>
          </p:nvPr>
        </p:nvSpPr>
        <p:spPr/>
        <p:txBody>
          <a:bodyPr>
            <a:normAutofit fontScale="62500" lnSpcReduction="20000"/>
          </a:bodyPr>
          <a:lstStyle/>
          <a:p>
            <a:pPr marL="0" indent="0" algn="just">
              <a:buNone/>
            </a:pPr>
            <a:r>
              <a:rPr lang="cs-CZ" sz="3800" b="1" dirty="0" smtClean="0"/>
              <a:t>Doručování hmotněprávního úkonu (jednání)</a:t>
            </a:r>
          </a:p>
          <a:p>
            <a:pPr marL="0" indent="0" algn="just">
              <a:buNone/>
            </a:pPr>
            <a:endParaRPr lang="cs-CZ" sz="1900" b="1" i="1" dirty="0"/>
          </a:p>
          <a:p>
            <a:pPr marL="0" indent="0" algn="just">
              <a:buNone/>
            </a:pPr>
            <a:r>
              <a:rPr lang="cs-CZ" dirty="0"/>
              <a:t>Právní jednání je účinné i tehdy, jestliže se o něm adresát fakticky nedozví, ale zásilka, která je obsahuje, se považuje ve smyslu příslušných ustanovení tohoto zákona za </a:t>
            </a:r>
            <a:r>
              <a:rPr lang="cs-CZ" i="1" dirty="0"/>
              <a:t>náhradně (fiktivně) doručenou</a:t>
            </a:r>
            <a:r>
              <a:rPr lang="cs-CZ" dirty="0"/>
              <a:t>. Podstatné je to, zda adresát takového právního jednání měl možnost se s ním konkrétně seznámit (přihlášením do datové schránky, zřízením doručovací adresy, včasným ohlášením změn, které mohou mít význam pro doručení). Není nutné, aby zásilka obsahující projev předmětného jednání skutečně došla adresátovi – postačí, aby se dostala do </a:t>
            </a:r>
            <a:r>
              <a:rPr lang="cs-CZ" i="1" dirty="0"/>
              <a:t>sféry jeho dispozice</a:t>
            </a:r>
            <a:r>
              <a:rPr lang="cs-CZ" dirty="0"/>
              <a:t>. K tomu analogicky srov. např. </a:t>
            </a:r>
            <a:r>
              <a:rPr lang="cs-CZ" b="1" i="1" dirty="0" smtClean="0"/>
              <a:t>rozsudek Nejvyššího soudu </a:t>
            </a:r>
            <a:r>
              <a:rPr lang="cs-CZ" dirty="0"/>
              <a:t>ze dne 28. 2. 2008, </a:t>
            </a:r>
            <a:r>
              <a:rPr lang="cs-CZ" i="1" dirty="0" err="1"/>
              <a:t>sp</a:t>
            </a:r>
            <a:r>
              <a:rPr lang="cs-CZ" i="1" dirty="0"/>
              <a:t>. zn. </a:t>
            </a:r>
            <a:r>
              <a:rPr lang="cs-CZ" b="1" i="1" dirty="0"/>
              <a:t>33 Odo 142/2006</a:t>
            </a:r>
            <a:r>
              <a:rPr lang="cs-CZ" dirty="0"/>
              <a:t>.</a:t>
            </a:r>
          </a:p>
          <a:p>
            <a:pPr marL="0" indent="0" algn="just">
              <a:buNone/>
            </a:pPr>
            <a:endParaRPr lang="cs-CZ" dirty="0" smtClean="0"/>
          </a:p>
          <a:p>
            <a:pPr marL="0" indent="0" algn="just">
              <a:buNone/>
            </a:pPr>
            <a:r>
              <a:rPr lang="cs-CZ" dirty="0" smtClean="0"/>
              <a:t>Souhrnná </a:t>
            </a:r>
            <a:r>
              <a:rPr lang="cs-CZ" dirty="0"/>
              <a:t>novela č. 7/2009 Sb. vyřešila následující výkladový problém: Ne vždy soudy vycházely z předpokladu, že se § 41 odst. 3 vztahuje i na právní jednání (dříve úkony), jež ke své platnosti vyžadují písemnou formu. S účinností od 1. 7. 2009 to zákon stanoví jednoznačně. </a:t>
            </a:r>
            <a:r>
              <a:rPr lang="cs-CZ" i="1" dirty="0"/>
              <a:t>Pokud tedy např. nebyla dána nájemci výpověď nájmu bytu podle § 711a odst. 1 </a:t>
            </a:r>
            <a:r>
              <a:rPr lang="cs-CZ" i="1" dirty="0" err="1"/>
              <a:t>obč</a:t>
            </a:r>
            <a:r>
              <a:rPr lang="cs-CZ" i="1" dirty="0"/>
              <a:t>. zák. 1964 (§ 2286 </a:t>
            </a:r>
            <a:r>
              <a:rPr lang="cs-CZ" i="1" dirty="0" err="1"/>
              <a:t>obč</a:t>
            </a:r>
            <a:r>
              <a:rPr lang="cs-CZ" i="1" dirty="0"/>
              <a:t>. zák.), a pronajímatel se přesto u soudu domáhá jejího přivolení, lze tento nedostatek napravit tím, že při nařízeném jednání pronajímatel do protokolu (na záznam) výpověď, jejíž forma je </a:t>
            </a:r>
            <a:r>
              <a:rPr lang="cs-CZ" i="1" dirty="0" smtClean="0"/>
              <a:t>povinně </a:t>
            </a:r>
            <a:r>
              <a:rPr lang="cs-CZ" i="1" dirty="0"/>
              <a:t>písemná, nájemci dá.“</a:t>
            </a:r>
            <a:endParaRPr lang="cs-CZ" dirty="0"/>
          </a:p>
        </p:txBody>
      </p:sp>
      <p:sp>
        <p:nvSpPr>
          <p:cNvPr id="4" name="Zástupný symbol pro zápatí 3"/>
          <p:cNvSpPr>
            <a:spLocks noGrp="1"/>
          </p:cNvSpPr>
          <p:nvPr>
            <p:ph type="ftr" sz="quarter" idx="3"/>
          </p:nvPr>
        </p:nvSpPr>
        <p:spPr/>
        <p:txBody>
          <a:bodyPr/>
          <a:lstStyle/>
          <a:p>
            <a:r>
              <a:rPr lang="cs-CZ" dirty="0"/>
              <a:t>Judikatura ÚS 2014-2021 k pracovněprávním věcem</a:t>
            </a:r>
          </a:p>
        </p:txBody>
      </p:sp>
    </p:spTree>
    <p:extLst>
      <p:ext uri="{BB962C8B-B14F-4D97-AF65-F5344CB8AC3E}">
        <p14:creationId xmlns:p14="http://schemas.microsoft.com/office/powerpoint/2010/main" val="186990244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normAutofit fontScale="92500" lnSpcReduction="20000"/>
          </a:bodyPr>
          <a:lstStyle/>
          <a:p>
            <a:pPr marL="0" indent="0" algn="just">
              <a:buNone/>
            </a:pPr>
            <a:r>
              <a:rPr lang="cs-CZ" sz="3000" b="1" dirty="0" smtClean="0"/>
              <a:t>Tajné zvukové záznamy</a:t>
            </a:r>
          </a:p>
          <a:p>
            <a:pPr marL="0" indent="0" algn="just">
              <a:buNone/>
            </a:pPr>
            <a:endParaRPr lang="cs-CZ" b="1" dirty="0" smtClean="0"/>
          </a:p>
          <a:p>
            <a:pPr marL="0" indent="0" algn="just">
              <a:buNone/>
            </a:pPr>
            <a:r>
              <a:rPr lang="cs-CZ" b="1" dirty="0" smtClean="0"/>
              <a:t>Nález</a:t>
            </a:r>
            <a:r>
              <a:rPr lang="cs-CZ" dirty="0" smtClean="0"/>
              <a:t> </a:t>
            </a:r>
            <a:r>
              <a:rPr lang="cs-CZ" b="1" dirty="0" smtClean="0"/>
              <a:t>Ústavního soudu </a:t>
            </a:r>
            <a:r>
              <a:rPr lang="cs-CZ" dirty="0" smtClean="0"/>
              <a:t>ze </a:t>
            </a:r>
            <a:r>
              <a:rPr lang="cs-CZ" dirty="0"/>
              <a:t>dne 9. 12. 2014, </a:t>
            </a:r>
            <a:r>
              <a:rPr lang="cs-CZ" b="1" dirty="0" err="1"/>
              <a:t>sp</a:t>
            </a:r>
            <a:r>
              <a:rPr lang="cs-CZ" b="1" dirty="0"/>
              <a:t>. zn.: II. ÚS </a:t>
            </a:r>
            <a:r>
              <a:rPr lang="cs-CZ" b="1" dirty="0" smtClean="0"/>
              <a:t>1774/14: </a:t>
            </a:r>
            <a:endParaRPr lang="cs-CZ" b="1" dirty="0"/>
          </a:p>
          <a:p>
            <a:pPr marL="0" indent="0" algn="just">
              <a:buNone/>
            </a:pPr>
            <a:r>
              <a:rPr lang="cs-CZ" dirty="0" smtClean="0"/>
              <a:t>„</a:t>
            </a:r>
            <a:r>
              <a:rPr lang="cs-CZ" dirty="0"/>
              <a:t>Hovory fyzických osob, ke kterým dochází při </a:t>
            </a:r>
            <a:r>
              <a:rPr lang="cs-CZ" b="1" dirty="0"/>
              <a:t>výkonu povolání, při obchodní či jiné veřejné činnosti</a:t>
            </a:r>
            <a:r>
              <a:rPr lang="cs-CZ" dirty="0"/>
              <a:t>, zpravidla nemají charakter projevů osobní povahy a důkaz tajným zvukovým záznamem takových hovorů proto není v občanském soudním řízení nepřípustný</a:t>
            </a:r>
            <a:r>
              <a:rPr lang="cs-CZ" dirty="0" smtClean="0"/>
              <a:t>.“</a:t>
            </a:r>
            <a:endParaRPr lang="cs-CZ" dirty="0"/>
          </a:p>
          <a:p>
            <a:pPr marL="0" indent="0" algn="just">
              <a:buNone/>
            </a:pPr>
            <a:r>
              <a:rPr lang="cs-CZ" dirty="0" smtClean="0"/>
              <a:t>Rovněž </a:t>
            </a:r>
            <a:r>
              <a:rPr lang="cs-CZ" b="1" dirty="0" smtClean="0"/>
              <a:t>nález</a:t>
            </a:r>
            <a:r>
              <a:rPr lang="cs-CZ" dirty="0" smtClean="0"/>
              <a:t> </a:t>
            </a:r>
            <a:r>
              <a:rPr lang="cs-CZ" dirty="0"/>
              <a:t>ze dne 27. 2. 2018, </a:t>
            </a:r>
            <a:r>
              <a:rPr lang="cs-CZ" b="1" dirty="0" err="1"/>
              <a:t>sp</a:t>
            </a:r>
            <a:r>
              <a:rPr lang="cs-CZ" b="1" dirty="0"/>
              <a:t>. zn. II. ÚS 2299/17 </a:t>
            </a:r>
            <a:endParaRPr lang="cs-CZ" b="1" dirty="0" smtClean="0"/>
          </a:p>
          <a:p>
            <a:pPr marL="0" indent="0" algn="just">
              <a:buNone/>
            </a:pPr>
            <a:r>
              <a:rPr lang="cs-CZ" dirty="0" smtClean="0"/>
              <a:t>Opačně KS Ostrava, </a:t>
            </a:r>
            <a:r>
              <a:rPr lang="pl-PL" b="1" dirty="0"/>
              <a:t>č. j. 71 Co 43/2018 -414</a:t>
            </a:r>
            <a:endParaRPr lang="cs-CZ" b="1" dirty="0"/>
          </a:p>
          <a:p>
            <a:pPr marL="0" indent="0">
              <a:buNone/>
            </a:pPr>
            <a:endParaRPr lang="cs-CZ" dirty="0"/>
          </a:p>
        </p:txBody>
      </p:sp>
      <p:sp>
        <p:nvSpPr>
          <p:cNvPr id="5" name="Zástupný symbol pro zápatí 3"/>
          <p:cNvSpPr>
            <a:spLocks noGrp="1"/>
          </p:cNvSpPr>
          <p:nvPr>
            <p:ph type="ftr" sz="quarter" idx="3"/>
          </p:nvPr>
        </p:nvSpPr>
        <p:spPr>
          <a:xfrm>
            <a:off x="611560" y="5963611"/>
            <a:ext cx="6317454" cy="365125"/>
          </a:xfrm>
        </p:spPr>
        <p:txBody>
          <a:bodyPr/>
          <a:lstStyle/>
          <a:p>
            <a:r>
              <a:rPr lang="cs-CZ" dirty="0"/>
              <a:t>Judikatura ÚS 2014-2021 k pracovněprávním věcem</a:t>
            </a:r>
          </a:p>
        </p:txBody>
      </p:sp>
      <p:sp>
        <p:nvSpPr>
          <p:cNvPr id="7" name="Nadpis 1"/>
          <p:cNvSpPr>
            <a:spLocks noGrp="1"/>
          </p:cNvSpPr>
          <p:nvPr>
            <p:ph type="title"/>
          </p:nvPr>
        </p:nvSpPr>
        <p:spPr>
          <a:xfrm>
            <a:off x="612000" y="274638"/>
            <a:ext cx="7920000" cy="1143000"/>
          </a:xfrm>
        </p:spPr>
        <p:txBody>
          <a:bodyPr/>
          <a:lstStyle/>
          <a:p>
            <a:r>
              <a:rPr lang="cs-CZ" sz="3200" dirty="0"/>
              <a:t>VYBRANÉ PROCESNÍ ASPEKTY PRÁVA NA SOUDNÍ OCHRANU</a:t>
            </a:r>
          </a:p>
        </p:txBody>
      </p:sp>
    </p:spTree>
    <p:extLst>
      <p:ext uri="{BB962C8B-B14F-4D97-AF65-F5344CB8AC3E}">
        <p14:creationId xmlns:p14="http://schemas.microsoft.com/office/powerpoint/2010/main" val="373556530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2800"/>
              <a:t>VYBRANÉ PROCESNÍ ASPEKTY PRÁVA NA SOUDNÍ OCHRANU</a:t>
            </a:r>
            <a:endParaRPr lang="cs-CZ" dirty="0"/>
          </a:p>
        </p:txBody>
      </p:sp>
      <p:sp>
        <p:nvSpPr>
          <p:cNvPr id="3" name="Zástupný symbol pro obsah 2"/>
          <p:cNvSpPr>
            <a:spLocks noGrp="1"/>
          </p:cNvSpPr>
          <p:nvPr>
            <p:ph idx="1"/>
          </p:nvPr>
        </p:nvSpPr>
        <p:spPr/>
        <p:txBody>
          <a:bodyPr>
            <a:normAutofit fontScale="92500" lnSpcReduction="10000"/>
          </a:bodyPr>
          <a:lstStyle/>
          <a:p>
            <a:pPr marL="0" indent="0" algn="just">
              <a:buNone/>
            </a:pPr>
            <a:r>
              <a:rPr lang="cs-CZ" dirty="0"/>
              <a:t>Nález Ústavního soudu </a:t>
            </a:r>
            <a:r>
              <a:rPr lang="cs-CZ" b="1" dirty="0" err="1"/>
              <a:t>sp</a:t>
            </a:r>
            <a:r>
              <a:rPr lang="cs-CZ" b="1" dirty="0"/>
              <a:t>. zn. IV. ÚS 2434/19 </a:t>
            </a:r>
            <a:r>
              <a:rPr lang="cs-CZ" dirty="0"/>
              <a:t>ze dne 24. 3. 2020:</a:t>
            </a:r>
          </a:p>
          <a:p>
            <a:pPr marL="0" indent="0" algn="just">
              <a:buNone/>
            </a:pPr>
            <a:endParaRPr lang="cs-CZ" b="1" dirty="0"/>
          </a:p>
          <a:p>
            <a:pPr marL="0" indent="0" algn="just">
              <a:buNone/>
            </a:pPr>
            <a:r>
              <a:rPr lang="cs-CZ" i="1" dirty="0"/>
              <a:t>„Neodůvodní-li obecný soud dostatečně přesvědčivě přiznání náhrady nákladů právního zastoupení statutárnímu městu, a není-li tak z jeho rozhodnutí patrno, v čem spočívá jedinečnost, unikátnost, složitost případu, a proč statutární město není schopno výkon svých účastnických práv zajistit vlastními silami a z vlastních zdrojů, je takový postup v rozporu s požadavkem náležitého odůvodnění plynoucím z čl. 36 odst. 1 Listiny základních práv a svobod. “</a:t>
            </a:r>
          </a:p>
          <a:p>
            <a:endParaRPr lang="cs-CZ" dirty="0"/>
          </a:p>
        </p:txBody>
      </p:sp>
      <p:sp>
        <p:nvSpPr>
          <p:cNvPr id="5" name="Zástupný symbol pro zápatí 3"/>
          <p:cNvSpPr>
            <a:spLocks noGrp="1"/>
          </p:cNvSpPr>
          <p:nvPr>
            <p:ph type="ftr" sz="quarter" idx="3"/>
          </p:nvPr>
        </p:nvSpPr>
        <p:spPr>
          <a:xfrm>
            <a:off x="612000" y="5963611"/>
            <a:ext cx="6317454" cy="365125"/>
          </a:xfrm>
        </p:spPr>
        <p:txBody>
          <a:bodyPr/>
          <a:lstStyle/>
          <a:p>
            <a:r>
              <a:rPr lang="cs-CZ" dirty="0"/>
              <a:t>Judikatura ÚS 2014-2021 k pracovněprávním věcem</a:t>
            </a:r>
          </a:p>
        </p:txBody>
      </p:sp>
    </p:spTree>
    <p:extLst>
      <p:ext uri="{BB962C8B-B14F-4D97-AF65-F5344CB8AC3E}">
        <p14:creationId xmlns:p14="http://schemas.microsoft.com/office/powerpoint/2010/main" val="6124330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ástupný symbol pro text 5"/>
          <p:cNvSpPr>
            <a:spLocks noGrp="1"/>
          </p:cNvSpPr>
          <p:nvPr>
            <p:ph type="body" sz="quarter" idx="12"/>
          </p:nvPr>
        </p:nvSpPr>
        <p:spPr/>
        <p:txBody>
          <a:bodyPr/>
          <a:lstStyle/>
          <a:p>
            <a:r>
              <a:rPr lang="cs-CZ" sz="3600" dirty="0" smtClean="0"/>
              <a:t>Děkuji Vám za pozornost</a:t>
            </a:r>
            <a:r>
              <a:rPr lang="cs-CZ" dirty="0" smtClean="0"/>
              <a:t>.</a:t>
            </a:r>
            <a:endParaRPr lang="cs-CZ" dirty="0"/>
          </a:p>
        </p:txBody>
      </p:sp>
      <p:sp>
        <p:nvSpPr>
          <p:cNvPr id="7" name="Zástupný symbol pro text 6"/>
          <p:cNvSpPr>
            <a:spLocks noGrp="1"/>
          </p:cNvSpPr>
          <p:nvPr>
            <p:ph type="body" sz="quarter" idx="13"/>
          </p:nvPr>
        </p:nvSpPr>
        <p:spPr/>
        <p:txBody>
          <a:bodyPr/>
          <a:lstStyle/>
          <a:p>
            <a:pPr algn="ctr"/>
            <a:endParaRPr lang="cs-CZ" sz="3200" dirty="0" smtClean="0"/>
          </a:p>
          <a:p>
            <a:pPr algn="ctr"/>
            <a:r>
              <a:rPr lang="cs-CZ" sz="3200" b="1" dirty="0" smtClean="0"/>
              <a:t>jaromir.jirsa@usoud.cz</a:t>
            </a:r>
            <a:endParaRPr lang="cs-CZ" sz="3200" b="1" dirty="0"/>
          </a:p>
        </p:txBody>
      </p:sp>
    </p:spTree>
    <p:extLst>
      <p:ext uri="{BB962C8B-B14F-4D97-AF65-F5344CB8AC3E}">
        <p14:creationId xmlns:p14="http://schemas.microsoft.com/office/powerpoint/2010/main" val="20369372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Nadpis 6"/>
          <p:cNvSpPr>
            <a:spLocks noGrp="1"/>
          </p:cNvSpPr>
          <p:nvPr>
            <p:ph type="title"/>
          </p:nvPr>
        </p:nvSpPr>
        <p:spPr/>
        <p:txBody>
          <a:bodyPr/>
          <a:lstStyle/>
          <a:p>
            <a:r>
              <a:rPr lang="cs-CZ" dirty="0" smtClean="0"/>
              <a:t>Obsah</a:t>
            </a:r>
            <a:endParaRPr lang="cs-CZ" dirty="0"/>
          </a:p>
        </p:txBody>
      </p:sp>
      <p:sp>
        <p:nvSpPr>
          <p:cNvPr id="8" name="Zástupný symbol pro obsah 7"/>
          <p:cNvSpPr>
            <a:spLocks noGrp="1"/>
          </p:cNvSpPr>
          <p:nvPr>
            <p:ph idx="1"/>
          </p:nvPr>
        </p:nvSpPr>
        <p:spPr>
          <a:xfrm>
            <a:off x="539552" y="1628800"/>
            <a:ext cx="8280920" cy="4176464"/>
          </a:xfrm>
        </p:spPr>
        <p:txBody>
          <a:bodyPr numCol="2">
            <a:noAutofit/>
          </a:bodyPr>
          <a:lstStyle/>
          <a:p>
            <a:pPr marL="0" indent="0">
              <a:buNone/>
            </a:pPr>
            <a:r>
              <a:rPr lang="cs-CZ" sz="1600" dirty="0"/>
              <a:t>VZNIK, ZMĚNA A ZÁNIK PRACOVNÍHO </a:t>
            </a:r>
            <a:r>
              <a:rPr lang="cs-CZ" sz="1600" dirty="0" smtClean="0"/>
              <a:t>POMĚRU</a:t>
            </a:r>
            <a:r>
              <a:rPr lang="cs-CZ" sz="1600" dirty="0"/>
              <a:t>	</a:t>
            </a:r>
            <a:endParaRPr lang="cs-CZ" sz="1600" dirty="0" smtClean="0"/>
          </a:p>
          <a:p>
            <a:r>
              <a:rPr lang="cs-CZ" sz="1600" dirty="0" smtClean="0"/>
              <a:t>Faktický </a:t>
            </a:r>
            <a:r>
              <a:rPr lang="cs-CZ" sz="1600" dirty="0"/>
              <a:t>pracovní poměr	</a:t>
            </a:r>
          </a:p>
          <a:p>
            <a:r>
              <a:rPr lang="cs-CZ" sz="1600" dirty="0"/>
              <a:t>Změna pracovního poměru	</a:t>
            </a:r>
          </a:p>
          <a:p>
            <a:r>
              <a:rPr lang="cs-CZ" sz="1600" dirty="0"/>
              <a:t>Zánik pracovního poměru	</a:t>
            </a:r>
          </a:p>
          <a:p>
            <a:r>
              <a:rPr lang="cs-CZ" sz="1600" dirty="0" smtClean="0"/>
              <a:t>Kvalifikace </a:t>
            </a:r>
            <a:r>
              <a:rPr lang="cs-CZ" sz="1600" dirty="0"/>
              <a:t>zaměstnance	</a:t>
            </a:r>
          </a:p>
          <a:p>
            <a:pPr marL="0" indent="0">
              <a:buNone/>
            </a:pPr>
            <a:endParaRPr lang="cs-CZ" sz="1600" dirty="0" smtClean="0"/>
          </a:p>
          <a:p>
            <a:pPr marL="0" indent="0">
              <a:buNone/>
            </a:pPr>
            <a:endParaRPr lang="cs-CZ" sz="1600" dirty="0" smtClean="0"/>
          </a:p>
          <a:p>
            <a:pPr marL="0" indent="0">
              <a:buNone/>
            </a:pPr>
            <a:r>
              <a:rPr lang="cs-CZ" sz="1600" dirty="0" smtClean="0"/>
              <a:t>SMLUVNÍ VOLNOST</a:t>
            </a:r>
          </a:p>
          <a:p>
            <a:r>
              <a:rPr lang="cs-CZ" sz="1600" dirty="0" smtClean="0"/>
              <a:t>Zlatý </a:t>
            </a:r>
            <a:r>
              <a:rPr lang="cs-CZ" sz="1600" dirty="0"/>
              <a:t>padák – dobré mravy	</a:t>
            </a:r>
          </a:p>
          <a:p>
            <a:r>
              <a:rPr lang="cs-CZ" sz="1600" dirty="0"/>
              <a:t>Konkurenční doložka	</a:t>
            </a:r>
          </a:p>
          <a:p>
            <a:r>
              <a:rPr lang="cs-CZ" sz="1600" dirty="0"/>
              <a:t>Souběh funkcí předsedy představenstva a generálního ředitele	</a:t>
            </a:r>
          </a:p>
          <a:p>
            <a:pPr marL="0" indent="0">
              <a:buNone/>
            </a:pPr>
            <a:endParaRPr lang="cs-CZ" sz="1600" dirty="0" smtClean="0"/>
          </a:p>
          <a:p>
            <a:pPr marL="0" indent="0">
              <a:buNone/>
            </a:pPr>
            <a:r>
              <a:rPr lang="cs-CZ" sz="1600" dirty="0" smtClean="0"/>
              <a:t>OCHRANA </a:t>
            </a:r>
            <a:r>
              <a:rPr lang="cs-CZ" sz="1600" dirty="0"/>
              <a:t>SLABŠÍ STRANY	</a:t>
            </a:r>
            <a:endParaRPr lang="cs-CZ" sz="1600" dirty="0" smtClean="0"/>
          </a:p>
          <a:p>
            <a:r>
              <a:rPr lang="cs-CZ" sz="1600" dirty="0" smtClean="0"/>
              <a:t>Důkazní </a:t>
            </a:r>
            <a:r>
              <a:rPr lang="cs-CZ" sz="1600" dirty="0"/>
              <a:t>břemeno	</a:t>
            </a:r>
          </a:p>
          <a:p>
            <a:r>
              <a:rPr lang="cs-CZ" sz="1600" dirty="0"/>
              <a:t>Odčinění pracovního úrazu	</a:t>
            </a:r>
          </a:p>
          <a:p>
            <a:pPr marL="0" indent="0">
              <a:buNone/>
            </a:pPr>
            <a:endParaRPr lang="cs-CZ" sz="1600" dirty="0" smtClean="0"/>
          </a:p>
          <a:p>
            <a:pPr marL="0" indent="0">
              <a:buNone/>
            </a:pPr>
            <a:endParaRPr lang="cs-CZ" sz="1600" dirty="0" smtClean="0"/>
          </a:p>
          <a:p>
            <a:pPr marL="0" indent="0">
              <a:buNone/>
            </a:pPr>
            <a:r>
              <a:rPr lang="cs-CZ" sz="1600" dirty="0" smtClean="0"/>
              <a:t>VYBRANÉ PROCESNÍ ASPEKTY</a:t>
            </a:r>
            <a:r>
              <a:rPr lang="cs-CZ" sz="1600" dirty="0"/>
              <a:t> </a:t>
            </a:r>
            <a:r>
              <a:rPr lang="cs-CZ" sz="1600" dirty="0" smtClean="0"/>
              <a:t>PRÁVA NA SOUDNÍ OCHRANU</a:t>
            </a:r>
            <a:endParaRPr lang="cs-CZ" sz="1600" dirty="0"/>
          </a:p>
          <a:p>
            <a:pPr marL="0" indent="0">
              <a:buNone/>
            </a:pPr>
            <a:endParaRPr lang="cs-CZ" sz="1600" dirty="0"/>
          </a:p>
        </p:txBody>
      </p:sp>
      <p:sp>
        <p:nvSpPr>
          <p:cNvPr id="4" name="Zástupný symbol pro zápatí 3"/>
          <p:cNvSpPr>
            <a:spLocks noGrp="1"/>
          </p:cNvSpPr>
          <p:nvPr>
            <p:ph type="ftr" sz="quarter" idx="3"/>
          </p:nvPr>
        </p:nvSpPr>
        <p:spPr/>
        <p:txBody>
          <a:bodyPr/>
          <a:lstStyle/>
          <a:p>
            <a:r>
              <a:rPr lang="cs-CZ" dirty="0"/>
              <a:t>Judikatura ÚS </a:t>
            </a:r>
            <a:r>
              <a:rPr lang="cs-CZ" dirty="0" smtClean="0"/>
              <a:t>2014-2021 k pracovněprávním </a:t>
            </a:r>
            <a:r>
              <a:rPr lang="cs-CZ" dirty="0"/>
              <a:t>věcem</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a:xfrm>
            <a:off x="612000" y="274638"/>
            <a:ext cx="8136464" cy="1143000"/>
          </a:xfrm>
        </p:spPr>
        <p:txBody>
          <a:bodyPr/>
          <a:lstStyle/>
          <a:p>
            <a:r>
              <a:rPr lang="pl-PL" dirty="0"/>
              <a:t>VZNIK, ZMĚNA A </a:t>
            </a:r>
            <a:r>
              <a:rPr lang="pl-PL" dirty="0" smtClean="0"/>
              <a:t>ZÁNIK PRACOVNÍHO </a:t>
            </a:r>
            <a:r>
              <a:rPr lang="pl-PL" dirty="0"/>
              <a:t>POMĚRU</a:t>
            </a:r>
            <a:endParaRPr lang="cs-CZ" dirty="0"/>
          </a:p>
        </p:txBody>
      </p:sp>
      <p:sp>
        <p:nvSpPr>
          <p:cNvPr id="6" name="Zástupný symbol pro obsah 5"/>
          <p:cNvSpPr>
            <a:spLocks noGrp="1"/>
          </p:cNvSpPr>
          <p:nvPr>
            <p:ph idx="1"/>
          </p:nvPr>
        </p:nvSpPr>
        <p:spPr>
          <a:xfrm>
            <a:off x="612000" y="2285992"/>
            <a:ext cx="8136464" cy="3447264"/>
          </a:xfrm>
        </p:spPr>
        <p:txBody>
          <a:bodyPr>
            <a:normAutofit fontScale="40000" lnSpcReduction="20000"/>
          </a:bodyPr>
          <a:lstStyle/>
          <a:p>
            <a:r>
              <a:rPr lang="cs-CZ" sz="2900" dirty="0" smtClean="0"/>
              <a:t>Nález </a:t>
            </a:r>
            <a:r>
              <a:rPr lang="cs-CZ" sz="2900" dirty="0"/>
              <a:t>sp. zn. </a:t>
            </a:r>
            <a:r>
              <a:rPr lang="cs-CZ" sz="2900" u="sng" dirty="0">
                <a:hlinkClick r:id="rId2"/>
              </a:rPr>
              <a:t>IV. ÚS 3073/15</a:t>
            </a:r>
            <a:r>
              <a:rPr lang="cs-CZ" sz="2900" dirty="0"/>
              <a:t> ze dne 8. 3. 2016 (Jirsa)</a:t>
            </a:r>
          </a:p>
          <a:p>
            <a:r>
              <a:rPr lang="cs-CZ" sz="2900" b="1" dirty="0"/>
              <a:t>K podmínkám vzniku faktického pracovního poměru a vázanosti soudu právním názorem soudu vyšší </a:t>
            </a:r>
            <a:r>
              <a:rPr lang="cs-CZ" sz="2900" b="1" dirty="0" smtClean="0"/>
              <a:t>instance</a:t>
            </a:r>
          </a:p>
          <a:p>
            <a:endParaRPr lang="cs-CZ" sz="2800" dirty="0"/>
          </a:p>
          <a:p>
            <a:r>
              <a:rPr lang="cs-CZ" sz="2800" i="1" dirty="0"/>
              <a:t>Právní věta</a:t>
            </a:r>
            <a:endParaRPr lang="cs-CZ" sz="2800" dirty="0"/>
          </a:p>
          <a:p>
            <a:pPr algn="just"/>
            <a:r>
              <a:rPr lang="cs-CZ" sz="2800" dirty="0"/>
              <a:t>Faktickým pracovním poměrem se rozumí právní vztah, který vzniká tím, že fyzická osoba koná pro zaměstnavatele s jeho vědomím a podle jeho pokynů práci (závislou práci). Kritérium "podle pokynů zaměstnavatele" je nutno chápat a posuzovat jako znak závislé práce, nikoliv vyžadovat výslovné sdělení jednoznačného pokynu k práci zaměstnanci. Pokud v rámci faktického pracovního poměru dojde k úrazu, posuzuje se jako úraz pracovní ve smyslu § 366 a 380 zákona č. 262/2006 Sb., zákoník práce, ve znění pozdějších předpisů.</a:t>
            </a:r>
          </a:p>
          <a:p>
            <a:pPr algn="just"/>
            <a:r>
              <a:rPr lang="cs-CZ" sz="2800" dirty="0"/>
              <a:t> </a:t>
            </a:r>
          </a:p>
          <a:p>
            <a:pPr algn="just"/>
            <a:r>
              <a:rPr lang="cs-CZ" sz="2800" dirty="0"/>
              <a:t>V novém rozhodnutí, následujícím po rozhodnutí kasačním, je třeba vždy pečlivě a jasně vysvětlit, jak se soud do podrobností vypořádal se všemi aspekty závazného právního názoru, jak s nimi "pracoval" a jaké z nich vyvodil nové právní závěry. Tyto závěry nemusejí být nutně odlišné od závěrů dříve vyslovených, z rozhodnutí však musí být zřejmé, že zavázaný soud postupoval ve smyslu (v duchu) ustanovení § 243g ve spojení s § 226 o. s. ř. a vysloveným závazným názorem se bezvýhradně řídil. Kasační rozhodnutí je třeba číst pečlivě, "mezi řádky" a řídit se jím nikoliv jen formálně, ale především materiálně a detailně se vypořádat se vším, co nadřízený soud naznačil. Opačný postup, tedy snaží-li se zavázaný soud za každou cenu obhájit svůj původní verdikt, je projevem nepřípustné svévole znamenající také porušení ústavně zaručeného práva na spravedlivý proces.</a:t>
            </a:r>
          </a:p>
          <a:p>
            <a:pPr algn="just"/>
            <a:endParaRPr lang="cs-CZ" sz="2800" dirty="0" smtClean="0"/>
          </a:p>
          <a:p>
            <a:pPr algn="just"/>
            <a:r>
              <a:rPr lang="cs-CZ" sz="2800" dirty="0" smtClean="0"/>
              <a:t>(následuje rozsudek Nejvyššího soudu ze dne 19. 12. 2017, č. j. 21 </a:t>
            </a:r>
            <a:r>
              <a:rPr lang="cs-CZ" sz="2800" dirty="0" err="1" smtClean="0"/>
              <a:t>Cdo</a:t>
            </a:r>
            <a:r>
              <a:rPr lang="cs-CZ" sz="2800" dirty="0" smtClean="0"/>
              <a:t> 6014/2016-215 a rozsudek Krajského soudu v Hradci Králové ze dne 24. 1. 2018, sp. zn. 20 Co 77/2013)</a:t>
            </a:r>
            <a:endParaRPr lang="cs-CZ" sz="2800" dirty="0"/>
          </a:p>
        </p:txBody>
      </p:sp>
      <p:sp>
        <p:nvSpPr>
          <p:cNvPr id="4" name="Zástupný symbol pro zápatí 3"/>
          <p:cNvSpPr>
            <a:spLocks noGrp="1"/>
          </p:cNvSpPr>
          <p:nvPr>
            <p:ph type="ftr" sz="quarter" idx="3"/>
          </p:nvPr>
        </p:nvSpPr>
        <p:spPr/>
        <p:txBody>
          <a:bodyPr/>
          <a:lstStyle/>
          <a:p>
            <a:r>
              <a:rPr lang="cs-CZ" dirty="0"/>
              <a:t>Judikatura ÚS 2014-2021 k pracovněprávním věcem</a:t>
            </a:r>
          </a:p>
        </p:txBody>
      </p:sp>
      <p:sp>
        <p:nvSpPr>
          <p:cNvPr id="7" name="Zástupný symbol pro obsah 6"/>
          <p:cNvSpPr>
            <a:spLocks noGrp="1"/>
          </p:cNvSpPr>
          <p:nvPr>
            <p:ph idx="10"/>
          </p:nvPr>
        </p:nvSpPr>
        <p:spPr/>
        <p:txBody>
          <a:bodyPr/>
          <a:lstStyle/>
          <a:p>
            <a:r>
              <a:rPr lang="cs-CZ" dirty="0"/>
              <a:t>Faktický pracovní poměr</a:t>
            </a:r>
          </a:p>
        </p:txBody>
      </p:sp>
    </p:spTree>
    <p:extLst>
      <p:ext uri="{BB962C8B-B14F-4D97-AF65-F5344CB8AC3E}">
        <p14:creationId xmlns:p14="http://schemas.microsoft.com/office/powerpoint/2010/main" val="20028716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a:xfrm>
            <a:off x="612000" y="274638"/>
            <a:ext cx="8136464" cy="1143000"/>
          </a:xfrm>
        </p:spPr>
        <p:txBody>
          <a:bodyPr/>
          <a:lstStyle/>
          <a:p>
            <a:r>
              <a:rPr lang="pl-PL" dirty="0"/>
              <a:t>VZNIK, ZMĚNA A </a:t>
            </a:r>
            <a:r>
              <a:rPr lang="pl-PL" dirty="0" smtClean="0"/>
              <a:t>ZÁNIK PRACOVNÍHO </a:t>
            </a:r>
            <a:r>
              <a:rPr lang="pl-PL" dirty="0"/>
              <a:t>POMĚRU</a:t>
            </a:r>
            <a:endParaRPr lang="cs-CZ" dirty="0"/>
          </a:p>
        </p:txBody>
      </p:sp>
      <p:sp>
        <p:nvSpPr>
          <p:cNvPr id="6" name="Zástupný symbol pro obsah 5"/>
          <p:cNvSpPr>
            <a:spLocks noGrp="1"/>
          </p:cNvSpPr>
          <p:nvPr>
            <p:ph idx="1"/>
          </p:nvPr>
        </p:nvSpPr>
        <p:spPr/>
        <p:txBody>
          <a:bodyPr>
            <a:normAutofit fontScale="62500" lnSpcReduction="20000"/>
          </a:bodyPr>
          <a:lstStyle/>
          <a:p>
            <a:r>
              <a:rPr lang="cs-CZ" dirty="0"/>
              <a:t>Nález sp. zn. </a:t>
            </a:r>
            <a:r>
              <a:rPr lang="cs-CZ" u="sng" dirty="0">
                <a:hlinkClick r:id="rId2"/>
              </a:rPr>
              <a:t>II. ÚS 3350/15</a:t>
            </a:r>
            <a:r>
              <a:rPr lang="cs-CZ" dirty="0"/>
              <a:t> ze dne 10. 2. 2017 (Šimíček)</a:t>
            </a:r>
          </a:p>
          <a:p>
            <a:r>
              <a:rPr lang="cs-CZ" b="1" dirty="0"/>
              <a:t>Výpověď z pracovního poměru pro nesplnění předpokladů pro výkon pedagogického </a:t>
            </a:r>
            <a:r>
              <a:rPr lang="cs-CZ" b="1" dirty="0" smtClean="0"/>
              <a:t>pracovníka</a:t>
            </a:r>
          </a:p>
          <a:p>
            <a:endParaRPr lang="cs-CZ" dirty="0"/>
          </a:p>
          <a:p>
            <a:r>
              <a:rPr lang="cs-CZ" i="1" dirty="0"/>
              <a:t>Právní věta</a:t>
            </a:r>
            <a:endParaRPr lang="cs-CZ" dirty="0"/>
          </a:p>
          <a:p>
            <a:pPr algn="just"/>
            <a:r>
              <a:rPr lang="cs-CZ" dirty="0"/>
              <a:t>1. Pokud z právní úpravy, podmiňující práci učitele na druhém stupni základní školy doplňkovým pedagogickým studiem, přímo a jednoznačně nevyplývá, že pojem "doplněné" (pedagogické studium) je vztažen k časové souslednosti "neučitelského a učitelského" vzdělávání, a nikoliv k doplňkovosti ve smyslu obsahovém, není důvod klást důraz na to, v jakém pořadí daná osoba dosáhne určitého vzdělání, nýbrž zda se skutečně jedná o dostatečné vzdělání, které bude dávat všechny potřebné předpoklady pro odpovídající odbornou i pedagogickou činnost příslušného učitele. Pořadí dosažení vzdělání se z tohoto hlediska nejeví jako rozhodující.</a:t>
            </a:r>
          </a:p>
          <a:p>
            <a:r>
              <a:rPr lang="cs-CZ" dirty="0"/>
              <a:t> </a:t>
            </a:r>
          </a:p>
          <a:p>
            <a:endParaRPr lang="cs-CZ" dirty="0"/>
          </a:p>
        </p:txBody>
      </p:sp>
      <p:sp>
        <p:nvSpPr>
          <p:cNvPr id="4" name="Zástupný symbol pro zápatí 3"/>
          <p:cNvSpPr>
            <a:spLocks noGrp="1"/>
          </p:cNvSpPr>
          <p:nvPr>
            <p:ph type="ftr" sz="quarter" idx="3"/>
          </p:nvPr>
        </p:nvSpPr>
        <p:spPr/>
        <p:txBody>
          <a:bodyPr/>
          <a:lstStyle/>
          <a:p>
            <a:r>
              <a:rPr lang="cs-CZ" dirty="0"/>
              <a:t>Judikatura ÚS 2014-2021 k pracovněprávním věcem</a:t>
            </a:r>
          </a:p>
        </p:txBody>
      </p:sp>
      <p:sp>
        <p:nvSpPr>
          <p:cNvPr id="7" name="Zástupný symbol pro obsah 6"/>
          <p:cNvSpPr>
            <a:spLocks noGrp="1"/>
          </p:cNvSpPr>
          <p:nvPr>
            <p:ph idx="10"/>
          </p:nvPr>
        </p:nvSpPr>
        <p:spPr/>
        <p:txBody>
          <a:bodyPr/>
          <a:lstStyle/>
          <a:p>
            <a:r>
              <a:rPr lang="cs-CZ" dirty="0" smtClean="0"/>
              <a:t>Kvalifikace zaměstnance - učitelka SŠ</a:t>
            </a:r>
            <a:endParaRPr lang="cs-CZ" dirty="0"/>
          </a:p>
        </p:txBody>
      </p:sp>
    </p:spTree>
    <p:extLst>
      <p:ext uri="{BB962C8B-B14F-4D97-AF65-F5344CB8AC3E}">
        <p14:creationId xmlns:p14="http://schemas.microsoft.com/office/powerpoint/2010/main" val="28657419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a:xfrm>
            <a:off x="612000" y="274638"/>
            <a:ext cx="8136464" cy="1143000"/>
          </a:xfrm>
        </p:spPr>
        <p:txBody>
          <a:bodyPr/>
          <a:lstStyle/>
          <a:p>
            <a:r>
              <a:rPr lang="pl-PL" dirty="0"/>
              <a:t>VZNIK, ZMĚNA A </a:t>
            </a:r>
            <a:r>
              <a:rPr lang="pl-PL" dirty="0" smtClean="0"/>
              <a:t>ZÁNIK PRACOVNÍHO </a:t>
            </a:r>
            <a:r>
              <a:rPr lang="pl-PL" dirty="0"/>
              <a:t>POMĚRU</a:t>
            </a:r>
            <a:endParaRPr lang="cs-CZ" dirty="0"/>
          </a:p>
        </p:txBody>
      </p:sp>
      <p:sp>
        <p:nvSpPr>
          <p:cNvPr id="6" name="Zástupný symbol pro obsah 5"/>
          <p:cNvSpPr>
            <a:spLocks noGrp="1"/>
          </p:cNvSpPr>
          <p:nvPr>
            <p:ph idx="1"/>
          </p:nvPr>
        </p:nvSpPr>
        <p:spPr/>
        <p:txBody>
          <a:bodyPr>
            <a:normAutofit fontScale="70000" lnSpcReduction="20000"/>
          </a:bodyPr>
          <a:lstStyle/>
          <a:p>
            <a:r>
              <a:rPr lang="cs-CZ" dirty="0"/>
              <a:t>Nález sp. zn. </a:t>
            </a:r>
            <a:r>
              <a:rPr lang="cs-CZ" u="sng" dirty="0">
                <a:hlinkClick r:id="rId2"/>
              </a:rPr>
              <a:t>II. ÚS 705/14</a:t>
            </a:r>
            <a:r>
              <a:rPr lang="cs-CZ" dirty="0"/>
              <a:t> ze dne 13. 8. 2015 (Fenyk)</a:t>
            </a:r>
          </a:p>
          <a:p>
            <a:r>
              <a:rPr lang="cs-CZ" b="1" dirty="0"/>
              <a:t>Výpověď </a:t>
            </a:r>
            <a:r>
              <a:rPr lang="cs-CZ" b="1" dirty="0" smtClean="0"/>
              <a:t>pro nesplnění </a:t>
            </a:r>
            <a:r>
              <a:rPr lang="cs-CZ" b="1" dirty="0"/>
              <a:t>kvalifikačních předpokladů pro výkon </a:t>
            </a:r>
            <a:r>
              <a:rPr lang="cs-CZ" b="1" dirty="0" smtClean="0"/>
              <a:t>práce – není podstatné, že zaměstnavatel toleroval nedostatek kvalifikace</a:t>
            </a:r>
          </a:p>
          <a:p>
            <a:endParaRPr lang="cs-CZ" dirty="0"/>
          </a:p>
          <a:p>
            <a:r>
              <a:rPr lang="cs-CZ" i="1" dirty="0"/>
              <a:t>Právní věta</a:t>
            </a:r>
            <a:endParaRPr lang="cs-CZ" dirty="0"/>
          </a:p>
          <a:p>
            <a:pPr algn="just"/>
            <a:r>
              <a:rPr lang="cs-CZ" dirty="0" smtClean="0"/>
              <a:t>Není </a:t>
            </a:r>
            <a:r>
              <a:rPr lang="cs-CZ" dirty="0"/>
              <a:t>podstatné, jak dlouhou dobu trval stav, kdy byl dán důvod výpovědi, aniž se zaměstnavatel rozhodl jej uplatnit. Rozhodující je, že tento stav trval v době, kdy byla výpověď z pracovního poměru stěžovateli dána. Není tedy důležité, že zaměstnavatel stěžovatele na dané pozici v minulosti po určitou dobu zaměstnával navzdory skutečnosti, že příslušné odborné vzdělávání nesplňoval. Důležité je, že za situace, kdy se absence příslušného vzdělání začala u stěžovatele negativně projevovat, stěžovatel oprávněný požadavek zaměstnavatele na vzdělání nesplňoval, a byl tak u něj naplněn výpovědní důvod dle § 46 odst. 1 písm. e) zákoníku práce.</a:t>
            </a:r>
          </a:p>
          <a:p>
            <a:endParaRPr lang="cs-CZ" dirty="0"/>
          </a:p>
        </p:txBody>
      </p:sp>
      <p:sp>
        <p:nvSpPr>
          <p:cNvPr id="4" name="Zástupný symbol pro zápatí 3"/>
          <p:cNvSpPr>
            <a:spLocks noGrp="1"/>
          </p:cNvSpPr>
          <p:nvPr>
            <p:ph type="ftr" sz="quarter" idx="3"/>
          </p:nvPr>
        </p:nvSpPr>
        <p:spPr/>
        <p:txBody>
          <a:bodyPr/>
          <a:lstStyle/>
          <a:p>
            <a:r>
              <a:rPr lang="cs-CZ" dirty="0"/>
              <a:t>Judikatura ÚS 2014-2021 k pracovněprávním věcem</a:t>
            </a:r>
          </a:p>
        </p:txBody>
      </p:sp>
      <p:sp>
        <p:nvSpPr>
          <p:cNvPr id="7" name="Zástupný symbol pro obsah 6"/>
          <p:cNvSpPr>
            <a:spLocks noGrp="1"/>
          </p:cNvSpPr>
          <p:nvPr>
            <p:ph idx="10"/>
          </p:nvPr>
        </p:nvSpPr>
        <p:spPr/>
        <p:txBody>
          <a:bodyPr/>
          <a:lstStyle/>
          <a:p>
            <a:r>
              <a:rPr lang="cs-CZ" dirty="0" smtClean="0"/>
              <a:t>Kvalifikace zaměstnance</a:t>
            </a:r>
            <a:endParaRPr lang="cs-CZ" dirty="0"/>
          </a:p>
        </p:txBody>
      </p:sp>
    </p:spTree>
    <p:extLst>
      <p:ext uri="{BB962C8B-B14F-4D97-AF65-F5344CB8AC3E}">
        <p14:creationId xmlns:p14="http://schemas.microsoft.com/office/powerpoint/2010/main" val="22272595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a:xfrm>
            <a:off x="612000" y="274638"/>
            <a:ext cx="8136464" cy="1143000"/>
          </a:xfrm>
        </p:spPr>
        <p:txBody>
          <a:bodyPr/>
          <a:lstStyle/>
          <a:p>
            <a:r>
              <a:rPr lang="pl-PL" dirty="0" smtClean="0"/>
              <a:t>SMLUVNÍ VOLNOST</a:t>
            </a:r>
            <a:endParaRPr lang="cs-CZ" dirty="0"/>
          </a:p>
        </p:txBody>
      </p:sp>
      <p:sp>
        <p:nvSpPr>
          <p:cNvPr id="6" name="Zástupný symbol pro obsah 5"/>
          <p:cNvSpPr>
            <a:spLocks noGrp="1"/>
          </p:cNvSpPr>
          <p:nvPr>
            <p:ph idx="1"/>
          </p:nvPr>
        </p:nvSpPr>
        <p:spPr/>
        <p:txBody>
          <a:bodyPr>
            <a:normAutofit fontScale="47500" lnSpcReduction="20000"/>
          </a:bodyPr>
          <a:lstStyle/>
          <a:p>
            <a:r>
              <a:rPr lang="cs-CZ" dirty="0"/>
              <a:t>Nález sp. zn. </a:t>
            </a:r>
            <a:r>
              <a:rPr lang="cs-CZ" u="sng" dirty="0">
                <a:hlinkClick r:id="rId2"/>
              </a:rPr>
              <a:t>II. ÚS 129/16</a:t>
            </a:r>
            <a:r>
              <a:rPr lang="cs-CZ" dirty="0"/>
              <a:t> ze dne 7. 3. 2017 (Fenyk)</a:t>
            </a:r>
          </a:p>
          <a:p>
            <a:r>
              <a:rPr lang="cs-CZ" b="1" dirty="0"/>
              <a:t>K výkladu pojmu dobrých mravů dle zákoníku práce (vyplácení odstupného aneb tzv. zlatý padák</a:t>
            </a:r>
            <a:r>
              <a:rPr lang="cs-CZ" b="1" dirty="0" smtClean="0"/>
              <a:t>)</a:t>
            </a:r>
          </a:p>
          <a:p>
            <a:endParaRPr lang="cs-CZ" dirty="0"/>
          </a:p>
          <a:p>
            <a:r>
              <a:rPr lang="cs-CZ" i="1" dirty="0"/>
              <a:t>Právní věta</a:t>
            </a:r>
            <a:endParaRPr lang="cs-CZ" dirty="0"/>
          </a:p>
          <a:p>
            <a:pPr algn="just"/>
            <a:r>
              <a:rPr lang="cs-CZ" dirty="0"/>
              <a:t>Pro použití korektivu "dobré mravy" podle § 14 odst. 1 zákona č. 262/2006 Sb., zákoník práce, v době před nabytím účinnosti zákona č. 303/2013 Sb., kterým se mění některé zákony v souvislosti s přijetím rekodifikace soukromého práva, zákoník práce nestanovil, z jakých hledisek má soud vycházet, a bylo tak přenecháno soudu, aby podle svého uvážení v každém jednotlivém případě vymezil sám hypotézu dané právní normy ze širokého, předem neomezeného okruhu okolností. </a:t>
            </a:r>
          </a:p>
          <a:p>
            <a:pPr algn="just"/>
            <a:r>
              <a:rPr lang="cs-CZ" dirty="0"/>
              <a:t> </a:t>
            </a:r>
          </a:p>
          <a:p>
            <a:pPr algn="just"/>
            <a:r>
              <a:rPr lang="cs-CZ" dirty="0"/>
              <a:t>Odpovídající úsudek soudu musí být podložen konkrétními skutkovými zjištěními a musí současně přesvědčivě dokládat, že tato zjištění dovolují přijmout závěr, zda výkon práva je či není v rozporu s dobrými mravy. Zásada zákazu přenosu rizika z výkonu závislé práce na zaměstnance se proto uplatní v rámci uvedeného posouzení, zda se z hlediska konkrétního případu, ve vzájemném jednání účastníků pracovněprávního vztahu, jedná o porušení "dobrých mravů", aniž by to bylo důvodem pro odlišování významu daného pojmu od právní úpravy "dobrých mravů" v § 3 odst. 1 zákona č. 40/1964 Sb., občanský zákoník, ve znění pozdějších předpisů. Takové odlišování vede k rozporu se zásadou vnitřní jednoty a bezrozpornosti právního řádu.</a:t>
            </a:r>
          </a:p>
          <a:p>
            <a:pPr algn="just"/>
            <a:r>
              <a:rPr lang="cs-CZ" dirty="0"/>
              <a:t> </a:t>
            </a:r>
          </a:p>
          <a:p>
            <a:pPr algn="just"/>
            <a:r>
              <a:rPr lang="cs-CZ" dirty="0"/>
              <a:t>Uvedený závěr o stejném významu porušení "dobrých mravů" v právních úpravách zákoníku práce a občanského zákoníku ostatně odpovídá i následnému legislativnímu vývoji, kdy právní úprava neplatnosti právního jednání, které se příčí dobrým mravům, byla ponechána přímo na právní úpravě nového občanského zákoníku (§ 580 odst. 1 zákona č. 89/2012 Sb., občanský zákoník) a zákoník práce od účinnosti zákona č. 303/2013 Sb. již žádnou vlastní právní úpravu neplatnosti právního jednání z důvodu porušení "dobrých mravů" pro pracovněprávní vztahy neobsahuje.</a:t>
            </a:r>
          </a:p>
          <a:p>
            <a:endParaRPr lang="cs-CZ" dirty="0"/>
          </a:p>
        </p:txBody>
      </p:sp>
      <p:sp>
        <p:nvSpPr>
          <p:cNvPr id="4" name="Zástupný symbol pro zápatí 3"/>
          <p:cNvSpPr>
            <a:spLocks noGrp="1"/>
          </p:cNvSpPr>
          <p:nvPr>
            <p:ph type="ftr" sz="quarter" idx="3"/>
          </p:nvPr>
        </p:nvSpPr>
        <p:spPr/>
        <p:txBody>
          <a:bodyPr/>
          <a:lstStyle/>
          <a:p>
            <a:r>
              <a:rPr lang="cs-CZ" dirty="0"/>
              <a:t>Judikatura ÚS 2014-2021 k pracovněprávním věcem</a:t>
            </a:r>
          </a:p>
        </p:txBody>
      </p:sp>
      <p:sp>
        <p:nvSpPr>
          <p:cNvPr id="7" name="Zástupný symbol pro obsah 6"/>
          <p:cNvSpPr>
            <a:spLocks noGrp="1"/>
          </p:cNvSpPr>
          <p:nvPr>
            <p:ph idx="10"/>
          </p:nvPr>
        </p:nvSpPr>
        <p:spPr/>
        <p:txBody>
          <a:bodyPr/>
          <a:lstStyle/>
          <a:p>
            <a:r>
              <a:rPr lang="cs-CZ" dirty="0"/>
              <a:t>Zlatý padák – dobré mravy</a:t>
            </a:r>
          </a:p>
        </p:txBody>
      </p:sp>
    </p:spTree>
    <p:extLst>
      <p:ext uri="{BB962C8B-B14F-4D97-AF65-F5344CB8AC3E}">
        <p14:creationId xmlns:p14="http://schemas.microsoft.com/office/powerpoint/2010/main" val="23982114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a:xfrm>
            <a:off x="612000" y="274638"/>
            <a:ext cx="8136464" cy="1143000"/>
          </a:xfrm>
        </p:spPr>
        <p:txBody>
          <a:bodyPr/>
          <a:lstStyle/>
          <a:p>
            <a:r>
              <a:rPr lang="pl-PL" dirty="0" smtClean="0"/>
              <a:t>SMLUVNÍ VOLNOST</a:t>
            </a:r>
            <a:endParaRPr lang="cs-CZ" dirty="0"/>
          </a:p>
        </p:txBody>
      </p:sp>
      <p:sp>
        <p:nvSpPr>
          <p:cNvPr id="6" name="Zástupný symbol pro obsah 5"/>
          <p:cNvSpPr>
            <a:spLocks noGrp="1"/>
          </p:cNvSpPr>
          <p:nvPr>
            <p:ph idx="1"/>
          </p:nvPr>
        </p:nvSpPr>
        <p:spPr/>
        <p:txBody>
          <a:bodyPr>
            <a:normAutofit fontScale="55000" lnSpcReduction="20000"/>
          </a:bodyPr>
          <a:lstStyle/>
          <a:p>
            <a:r>
              <a:rPr lang="cs-CZ" dirty="0"/>
              <a:t>Nález sp. zn. </a:t>
            </a:r>
            <a:r>
              <a:rPr lang="cs-CZ" u="sng" dirty="0">
                <a:hlinkClick r:id="rId2"/>
              </a:rPr>
              <a:t>II. ÚS 3101/18</a:t>
            </a:r>
            <a:r>
              <a:rPr lang="cs-CZ" dirty="0"/>
              <a:t> ze dne 2. 5. 2019 (Šimíček)</a:t>
            </a:r>
          </a:p>
          <a:p>
            <a:r>
              <a:rPr lang="cs-CZ" b="1" dirty="0"/>
              <a:t>K ústavně konformnímu výkladu konkurenční </a:t>
            </a:r>
            <a:r>
              <a:rPr lang="cs-CZ" b="1" dirty="0" smtClean="0"/>
              <a:t>doložky – 3 dny konkurence stačí</a:t>
            </a:r>
            <a:endParaRPr lang="cs-CZ" dirty="0"/>
          </a:p>
          <a:p>
            <a:r>
              <a:rPr lang="cs-CZ" i="1" dirty="0"/>
              <a:t>Právní věta</a:t>
            </a:r>
            <a:endParaRPr lang="cs-CZ" dirty="0"/>
          </a:p>
          <a:p>
            <a:pPr algn="just"/>
            <a:r>
              <a:rPr lang="cs-CZ" dirty="0"/>
              <a:t>I. Úprava konkurenčních doložek, jak je provedena v zákoníku práce, je navázána zejména na čl. 26 Listiny, který zaručuje svobodné podnikání. Toto ustanovení přímo chrání jednotlivce primárně před zásahy ze strany veřejné moci, avšak ovlivňuje i výklad zákonné úpravy, která má sloužit k ochraně podnikatelské činnosti před škodlivými zásahy jednotlivců (tj. v horizontální rovině). Takto vyloženo dává čl. 26 Listiny obecným soudům povinnost poskytnout ochranu podnikatelské činnosti, pokud je do ní v souvislosti s porušením smluvního závazku plynoucího z konkurenční doložky zasaženo způsobem, který, byť jen potenciálně, zvýhodňuje konkurenci. Ústavně konformní výklad ustanovení § 310 zákoníku práce by tedy měl podnikateli (zaměstnavateli) v co možná nejvyšší míře zaručit právo na podnikání, které však může být plnohodnotně rozvíjeno pouze v prostředí, jež důsledně brání případnému zneužití informací nabytých při výkonu zaměstnání a potenciálnímu konkurenčnímu střetu zájmů, k němuž by mohlo dojít mezi bývalým zaměstnavatelem a bývalým zaměstnancem, příp. třetí osobou, pro niž bývalý zaměstnanec vykonává výdělečnou činnost. </a:t>
            </a:r>
          </a:p>
          <a:p>
            <a:r>
              <a:rPr lang="cs-CZ" dirty="0"/>
              <a:t> </a:t>
            </a:r>
          </a:p>
          <a:p>
            <a:pPr algn="just"/>
            <a:r>
              <a:rPr lang="cs-CZ" dirty="0"/>
              <a:t>II. Vzhledem ke smluvní povaze konkurenčních doložek je nezbytné vykládat předmětné ustanovení § 310 zákoníku práce rovněž v souladu s ústavní zásadou </a:t>
            </a:r>
            <a:r>
              <a:rPr lang="cs-CZ" i="1" dirty="0"/>
              <a:t>pacta sunt servanda</a:t>
            </a:r>
            <a:r>
              <a:rPr lang="cs-CZ" dirty="0"/>
              <a:t> (smlouvy je třeba dodržovat).</a:t>
            </a:r>
          </a:p>
          <a:p>
            <a:endParaRPr lang="cs-CZ" dirty="0"/>
          </a:p>
        </p:txBody>
      </p:sp>
      <p:sp>
        <p:nvSpPr>
          <p:cNvPr id="4" name="Zástupný symbol pro zápatí 3"/>
          <p:cNvSpPr>
            <a:spLocks noGrp="1"/>
          </p:cNvSpPr>
          <p:nvPr>
            <p:ph type="ftr" sz="quarter" idx="3"/>
          </p:nvPr>
        </p:nvSpPr>
        <p:spPr/>
        <p:txBody>
          <a:bodyPr/>
          <a:lstStyle/>
          <a:p>
            <a:r>
              <a:rPr lang="cs-CZ" dirty="0"/>
              <a:t>Judikatura ÚS 2014-2021 k pracovněprávním věcem</a:t>
            </a:r>
          </a:p>
        </p:txBody>
      </p:sp>
      <p:sp>
        <p:nvSpPr>
          <p:cNvPr id="7" name="Zástupný symbol pro obsah 6"/>
          <p:cNvSpPr>
            <a:spLocks noGrp="1"/>
          </p:cNvSpPr>
          <p:nvPr>
            <p:ph idx="10"/>
          </p:nvPr>
        </p:nvSpPr>
        <p:spPr/>
        <p:txBody>
          <a:bodyPr/>
          <a:lstStyle/>
          <a:p>
            <a:r>
              <a:rPr lang="cs-CZ" dirty="0"/>
              <a:t>Konkurenční doložka</a:t>
            </a:r>
          </a:p>
        </p:txBody>
      </p:sp>
    </p:spTree>
    <p:extLst>
      <p:ext uri="{BB962C8B-B14F-4D97-AF65-F5344CB8AC3E}">
        <p14:creationId xmlns:p14="http://schemas.microsoft.com/office/powerpoint/2010/main" val="42425419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a:xfrm>
            <a:off x="612000" y="274638"/>
            <a:ext cx="8136464" cy="1143000"/>
          </a:xfrm>
        </p:spPr>
        <p:txBody>
          <a:bodyPr/>
          <a:lstStyle/>
          <a:p>
            <a:r>
              <a:rPr lang="pl-PL" dirty="0" smtClean="0"/>
              <a:t>SMLUVNÍ VOLNOST</a:t>
            </a:r>
            <a:endParaRPr lang="cs-CZ" dirty="0"/>
          </a:p>
        </p:txBody>
      </p:sp>
      <p:sp>
        <p:nvSpPr>
          <p:cNvPr id="6" name="Zástupný symbol pro obsah 5"/>
          <p:cNvSpPr>
            <a:spLocks noGrp="1"/>
          </p:cNvSpPr>
          <p:nvPr>
            <p:ph idx="1"/>
          </p:nvPr>
        </p:nvSpPr>
        <p:spPr>
          <a:xfrm>
            <a:off x="612000" y="2285992"/>
            <a:ext cx="7920000" cy="3447264"/>
          </a:xfrm>
        </p:spPr>
        <p:txBody>
          <a:bodyPr>
            <a:normAutofit fontScale="47500" lnSpcReduction="20000"/>
          </a:bodyPr>
          <a:lstStyle/>
          <a:p>
            <a:r>
              <a:rPr lang="cs-CZ" sz="2900" dirty="0"/>
              <a:t>Nález sp. zn. </a:t>
            </a:r>
            <a:r>
              <a:rPr lang="cs-CZ" sz="2900" u="sng" dirty="0" smtClean="0">
                <a:hlinkClick r:id="rId2"/>
              </a:rPr>
              <a:t>II. ÚS 1889/19 </a:t>
            </a:r>
            <a:r>
              <a:rPr lang="cs-CZ" sz="2900" dirty="0" smtClean="0"/>
              <a:t>ze </a:t>
            </a:r>
            <a:r>
              <a:rPr lang="cs-CZ" sz="2900" dirty="0"/>
              <a:t>dne </a:t>
            </a:r>
            <a:r>
              <a:rPr lang="cs-CZ" sz="2900" dirty="0" smtClean="0"/>
              <a:t>21. 5. 2021 (David)</a:t>
            </a:r>
            <a:endParaRPr lang="cs-CZ" sz="2900" dirty="0"/>
          </a:p>
          <a:p>
            <a:pPr algn="just"/>
            <a:r>
              <a:rPr lang="cs-CZ" b="1" dirty="0"/>
              <a:t>Ústavnost dotváření práva při interpretaci smyslu a účelu konkurenční doložky v souvislosti s odstoupením zaměstnavatele od </a:t>
            </a:r>
            <a:r>
              <a:rPr lang="cs-CZ" b="1" dirty="0" smtClean="0"/>
              <a:t>ní – zaměstnavatel může vypovědět konkurenční doložku</a:t>
            </a:r>
          </a:p>
          <a:p>
            <a:r>
              <a:rPr lang="cs-CZ" i="1" dirty="0" smtClean="0"/>
              <a:t>Právní </a:t>
            </a:r>
            <a:r>
              <a:rPr lang="cs-CZ" i="1" dirty="0"/>
              <a:t>věta</a:t>
            </a:r>
            <a:endParaRPr lang="cs-CZ" dirty="0"/>
          </a:p>
          <a:p>
            <a:pPr indent="0" algn="just"/>
            <a:r>
              <a:rPr lang="cs-CZ" dirty="0" smtClean="0"/>
              <a:t>I. Konkurenční </a:t>
            </a:r>
            <a:r>
              <a:rPr lang="cs-CZ" dirty="0"/>
              <a:t>doložka je obecně přípustným prostředkem smluvního omezení základních práv zaměstnance, jenž – ač má synallagmatickou povahu – slouží primárně k ochraně práv a zájmů zaměstnavatele. Naopak v zájmu zaměstnance zásadně je, aby konkurenční doložkou vázán nebyl, neboť se jedná o institut smluvního práva, který jej po skončení pracovního poměru nezanedbatelným způsobem omezuje a zasahuje do jeho práva na svobodnou volbu povolání a podnikání (čl. 26 odst. 1 Listiny základních práv a svobod), práva získávat prostředky pro své životní potřeby prací (čl. 26 odst. 3 Listiny základních práv a svobod) nebo práva na ochranu vlastnictví (čl. 11 odst. 1 Listiny základních práv a svobod</a:t>
            </a:r>
            <a:r>
              <a:rPr lang="cs-CZ" dirty="0" smtClean="0"/>
              <a:t>). </a:t>
            </a:r>
          </a:p>
          <a:p>
            <a:pPr indent="0" algn="just"/>
            <a:r>
              <a:rPr lang="cs-CZ" dirty="0"/>
              <a:t>…</a:t>
            </a:r>
            <a:endParaRPr lang="cs-CZ" dirty="0" smtClean="0"/>
          </a:p>
          <a:p>
            <a:pPr indent="0" algn="just"/>
            <a:r>
              <a:rPr lang="cs-CZ" dirty="0" smtClean="0"/>
              <a:t>IV</a:t>
            </a:r>
            <a:r>
              <a:rPr lang="cs-CZ" dirty="0"/>
              <a:t>. Plošný zákaz smluvních ujednání výslovně umožňujících zaměstnavateli odstoupit od konkurenční doložky po dobu trávní pracovního poměru zaměstnance bez uvedení důvodu, jenž je stanoven toliko judikaturou obecných soudů, nikoli zákonem, je ústavně nepřípustným soudcovským dotvářením práva a porušuje princip dělby moci (čl. 1 odst. 1 Ústavy České republiky), princip autonomie vůle a smluvní svobody jednotlivců (čl. 2 odst. 3 Listiny základních práv a svobod) a základní práva </a:t>
            </a:r>
            <a:r>
              <a:rPr lang="cs-CZ" dirty="0" smtClean="0"/>
              <a:t>zaměstnavatele </a:t>
            </a:r>
            <a:r>
              <a:rPr lang="cs-CZ" dirty="0"/>
              <a:t>podle čl. 2 odst. 3 a čl. 26 odst. 1 Listiny základních práv a svobod</a:t>
            </a:r>
            <a:r>
              <a:rPr lang="cs-CZ" dirty="0" smtClean="0"/>
              <a:t>. </a:t>
            </a:r>
          </a:p>
          <a:p>
            <a:pPr indent="0" algn="just"/>
            <a:endParaRPr lang="cs-CZ" dirty="0"/>
          </a:p>
          <a:p>
            <a:pPr indent="0" algn="just"/>
            <a:r>
              <a:rPr lang="cs-CZ" dirty="0" smtClean="0"/>
              <a:t>Podle ÚS může zaměstnavatel vypovědět konkurenční doložku a zaměstnanec se poté nemůže domáhat výhod z ní plynoucích (roční plat).</a:t>
            </a:r>
          </a:p>
        </p:txBody>
      </p:sp>
      <p:sp>
        <p:nvSpPr>
          <p:cNvPr id="4" name="Zástupný symbol pro zápatí 3"/>
          <p:cNvSpPr>
            <a:spLocks noGrp="1"/>
          </p:cNvSpPr>
          <p:nvPr>
            <p:ph type="ftr" sz="quarter" idx="3"/>
          </p:nvPr>
        </p:nvSpPr>
        <p:spPr/>
        <p:txBody>
          <a:bodyPr/>
          <a:lstStyle/>
          <a:p>
            <a:r>
              <a:rPr lang="cs-CZ" dirty="0"/>
              <a:t>Judikatura ÚS </a:t>
            </a:r>
            <a:r>
              <a:rPr lang="cs-CZ" dirty="0" smtClean="0"/>
              <a:t>2014-2021 </a:t>
            </a:r>
            <a:r>
              <a:rPr lang="cs-CZ" dirty="0"/>
              <a:t>k </a:t>
            </a:r>
            <a:r>
              <a:rPr lang="cs-CZ" dirty="0" smtClean="0"/>
              <a:t>pracovněprávním </a:t>
            </a:r>
            <a:r>
              <a:rPr lang="cs-CZ" dirty="0"/>
              <a:t>věcem</a:t>
            </a:r>
          </a:p>
        </p:txBody>
      </p:sp>
      <p:sp>
        <p:nvSpPr>
          <p:cNvPr id="7" name="Zástupný symbol pro obsah 6"/>
          <p:cNvSpPr>
            <a:spLocks noGrp="1"/>
          </p:cNvSpPr>
          <p:nvPr>
            <p:ph idx="10"/>
          </p:nvPr>
        </p:nvSpPr>
        <p:spPr/>
        <p:txBody>
          <a:bodyPr/>
          <a:lstStyle/>
          <a:p>
            <a:r>
              <a:rPr lang="cs-CZ" dirty="0"/>
              <a:t>Konkurenční doložka</a:t>
            </a:r>
          </a:p>
        </p:txBody>
      </p:sp>
    </p:spTree>
    <p:extLst>
      <p:ext uri="{BB962C8B-B14F-4D97-AF65-F5344CB8AC3E}">
        <p14:creationId xmlns:p14="http://schemas.microsoft.com/office/powerpoint/2010/main" val="21183579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a:xfrm>
            <a:off x="612000" y="274638"/>
            <a:ext cx="8136464" cy="1143000"/>
          </a:xfrm>
        </p:spPr>
        <p:txBody>
          <a:bodyPr/>
          <a:lstStyle/>
          <a:p>
            <a:r>
              <a:rPr lang="pl-PL" dirty="0" smtClean="0"/>
              <a:t>SMLUVNÍ VOLNOST</a:t>
            </a:r>
            <a:endParaRPr lang="cs-CZ" dirty="0"/>
          </a:p>
        </p:txBody>
      </p:sp>
      <p:sp>
        <p:nvSpPr>
          <p:cNvPr id="6" name="Zástupný symbol pro obsah 5"/>
          <p:cNvSpPr>
            <a:spLocks noGrp="1"/>
          </p:cNvSpPr>
          <p:nvPr>
            <p:ph idx="1"/>
          </p:nvPr>
        </p:nvSpPr>
        <p:spPr/>
        <p:txBody>
          <a:bodyPr>
            <a:normAutofit fontScale="62500" lnSpcReduction="20000"/>
          </a:bodyPr>
          <a:lstStyle/>
          <a:p>
            <a:r>
              <a:rPr lang="cs-CZ" dirty="0"/>
              <a:t>Nález sp. zn. </a:t>
            </a:r>
            <a:r>
              <a:rPr lang="cs-CZ" u="sng" dirty="0">
                <a:hlinkClick r:id="rId2"/>
              </a:rPr>
              <a:t>I. ÚS 190/15</a:t>
            </a:r>
            <a:r>
              <a:rPr lang="cs-CZ" dirty="0"/>
              <a:t> ze dne 13. 9. 2016 (Šimáčková)</a:t>
            </a:r>
          </a:p>
          <a:p>
            <a:r>
              <a:rPr lang="cs-CZ" b="1" dirty="0"/>
              <a:t>Smluvní volnost a souběh funkcí předsedy představenstva a generálního ředitele akciové společnosti v pracovněprávním poměru</a:t>
            </a:r>
            <a:endParaRPr lang="cs-CZ" dirty="0"/>
          </a:p>
          <a:p>
            <a:r>
              <a:rPr lang="cs-CZ" dirty="0"/>
              <a:t> </a:t>
            </a:r>
          </a:p>
          <a:p>
            <a:r>
              <a:rPr lang="cs-CZ" i="1" dirty="0"/>
              <a:t>Z abstraktu</a:t>
            </a:r>
            <a:endParaRPr lang="cs-CZ" dirty="0"/>
          </a:p>
          <a:p>
            <a:pPr algn="just"/>
            <a:r>
              <a:rPr lang="cs-CZ" dirty="0" smtClean="0"/>
              <a:t>Zákoník </a:t>
            </a:r>
            <a:r>
              <a:rPr lang="cs-CZ" dirty="0"/>
              <a:t>práce přitom tím, že podřizuje veškeré vztahy, jejichž předmětem je výkon závislé práce, svému režimu, na druhou stranu nezapovídá možnost stran sjednat si na základě vůle podřízenost režimu zákoníku práce i v jiných právních vztazích, v nichž o výkon závislé práce nejde. Z pracovněprávního pohledu tedy Ústavní soud nenalezl důvod, pro který by nemohl člen statutárního orgánu vykonávat svou činnost nebo její část na základě smlouvy, v níž bude ujednán režim zákoníku práce. Při absenci výslovného zákazu člena statutárního orgánu obchodní korporace vykonávat činnost, která přísluší statutárnímu orgánu, v pracovněprávním vztahu, v zákoníku práce je tak ústavně konformním výkladem pouze výklad, který respektuje zásadu pacta sunt servanda.</a:t>
            </a:r>
          </a:p>
          <a:p>
            <a:endParaRPr lang="cs-CZ" dirty="0"/>
          </a:p>
        </p:txBody>
      </p:sp>
      <p:sp>
        <p:nvSpPr>
          <p:cNvPr id="4" name="Zástupný symbol pro zápatí 3"/>
          <p:cNvSpPr>
            <a:spLocks noGrp="1"/>
          </p:cNvSpPr>
          <p:nvPr>
            <p:ph type="ftr" sz="quarter" idx="3"/>
          </p:nvPr>
        </p:nvSpPr>
        <p:spPr/>
        <p:txBody>
          <a:bodyPr/>
          <a:lstStyle/>
          <a:p>
            <a:r>
              <a:rPr lang="cs-CZ" dirty="0"/>
              <a:t>Judikatura ÚS 2014-2021 k pracovněprávním věcem</a:t>
            </a:r>
          </a:p>
        </p:txBody>
      </p:sp>
      <p:sp>
        <p:nvSpPr>
          <p:cNvPr id="7" name="Zástupný symbol pro obsah 6"/>
          <p:cNvSpPr>
            <a:spLocks noGrp="1"/>
          </p:cNvSpPr>
          <p:nvPr>
            <p:ph idx="10"/>
          </p:nvPr>
        </p:nvSpPr>
        <p:spPr/>
        <p:txBody>
          <a:bodyPr>
            <a:normAutofit fontScale="77500" lnSpcReduction="20000"/>
          </a:bodyPr>
          <a:lstStyle/>
          <a:p>
            <a:r>
              <a:rPr lang="cs-CZ" dirty="0"/>
              <a:t>Souběh funkcí předsedy představenstva a generálního ředitele </a:t>
            </a:r>
          </a:p>
        </p:txBody>
      </p:sp>
    </p:spTree>
    <p:extLst>
      <p:ext uri="{BB962C8B-B14F-4D97-AF65-F5344CB8AC3E}">
        <p14:creationId xmlns:p14="http://schemas.microsoft.com/office/powerpoint/2010/main" val="483486528"/>
      </p:ext>
    </p:extLst>
  </p:cSld>
  <p:clrMapOvr>
    <a:masterClrMapping/>
  </p:clrMapOvr>
</p:sld>
</file>

<file path=ppt/theme/theme1.xml><?xml version="1.0" encoding="utf-8"?>
<a:theme xmlns:a="http://schemas.openxmlformats.org/drawingml/2006/main" name="Ústavní_soud_PPT">
  <a:themeElements>
    <a:clrScheme name="Ústavní soud 3">
      <a:dk1>
        <a:sysClr val="windowText" lastClr="000000"/>
      </a:dk1>
      <a:lt1>
        <a:sysClr val="window" lastClr="FFFFFF"/>
      </a:lt1>
      <a:dk2>
        <a:srgbClr val="000000"/>
      </a:dk2>
      <a:lt2>
        <a:srgbClr val="FFFFFF"/>
      </a:lt2>
      <a:accent1>
        <a:srgbClr val="8F8B7C"/>
      </a:accent1>
      <a:accent2>
        <a:srgbClr val="B9B295"/>
      </a:accent2>
      <a:accent3>
        <a:srgbClr val="C0BFB8"/>
      </a:accent3>
      <a:accent4>
        <a:srgbClr val="646461"/>
      </a:accent4>
      <a:accent5>
        <a:srgbClr val="8F8B7C"/>
      </a:accent5>
      <a:accent6>
        <a:srgbClr val="B9B295"/>
      </a:accent6>
      <a:hlink>
        <a:srgbClr val="8F8B7C"/>
      </a:hlink>
      <a:folHlink>
        <a:srgbClr val="646461"/>
      </a:folHlink>
    </a:clrScheme>
    <a:fontScheme name="Ustavni soud">
      <a:majorFont>
        <a:latin typeface="Georgia"/>
        <a:ea typeface=""/>
        <a:cs typeface=""/>
      </a:majorFont>
      <a:minorFont>
        <a:latin typeface="Georgia"/>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vert="horz" wrap="square" lIns="91440" tIns="45720" rIns="91440" bIns="45720" rtlCol="0" anchor="b" anchorCtr="0">
        <a:noAutofit/>
      </a:bodyPr>
      <a:lstStyle>
        <a:defPPr marL="0" marR="0" indent="0" algn="l" defTabSz="914400" rtl="0" eaLnBrk="1" fontAlgn="auto" latinLnBrk="0" hangingPunct="1">
          <a:lnSpc>
            <a:spcPct val="100000"/>
          </a:lnSpc>
          <a:spcBef>
            <a:spcPct val="0"/>
          </a:spcBef>
          <a:spcAft>
            <a:spcPts val="0"/>
          </a:spcAft>
          <a:buClrTx/>
          <a:buSzTx/>
          <a:buFontTx/>
          <a:buNone/>
          <a:tabLst/>
          <a:defRPr kumimoji="0" sz="1800" b="0" i="0" u="none" strike="noStrike" kern="1200" cap="none" spc="0" normalizeH="0" baseline="0" noProof="0" dirty="0" err="1" smtClean="0">
            <a:ln>
              <a:noFill/>
            </a:ln>
            <a:solidFill>
              <a:schemeClr val="bg1"/>
            </a:solidFill>
            <a:effectLst/>
            <a:uLnTx/>
            <a:uFillTx/>
            <a:latin typeface="+mj-lt"/>
            <a:ea typeface="+mj-ea"/>
            <a:cs typeface="+mj-cs"/>
          </a:defRPr>
        </a:defPPr>
      </a:lstStyle>
    </a:txDef>
  </a:objectDefaults>
  <a:extraClrSchemeLst/>
</a:theme>
</file>

<file path=ppt/theme/theme2.xml><?xml version="1.0" encoding="utf-8"?>
<a:theme xmlns:a="http://schemas.openxmlformats.org/drawingml/2006/main" name="Obsahové snímky">
  <a:themeElements>
    <a:clrScheme name="Ústavní soud 3">
      <a:dk1>
        <a:sysClr val="windowText" lastClr="000000"/>
      </a:dk1>
      <a:lt1>
        <a:sysClr val="window" lastClr="FFFFFF"/>
      </a:lt1>
      <a:dk2>
        <a:srgbClr val="000000"/>
      </a:dk2>
      <a:lt2>
        <a:srgbClr val="FFFFFF"/>
      </a:lt2>
      <a:accent1>
        <a:srgbClr val="8F8B7C"/>
      </a:accent1>
      <a:accent2>
        <a:srgbClr val="B9B295"/>
      </a:accent2>
      <a:accent3>
        <a:srgbClr val="C0BFB8"/>
      </a:accent3>
      <a:accent4>
        <a:srgbClr val="646461"/>
      </a:accent4>
      <a:accent5>
        <a:srgbClr val="8F8B7C"/>
      </a:accent5>
      <a:accent6>
        <a:srgbClr val="B9B295"/>
      </a:accent6>
      <a:hlink>
        <a:srgbClr val="8F8B7C"/>
      </a:hlink>
      <a:folHlink>
        <a:srgbClr val="646461"/>
      </a:folHlink>
    </a:clrScheme>
    <a:fontScheme name="Ustavni soud">
      <a:majorFont>
        <a:latin typeface="Georgia"/>
        <a:ea typeface=""/>
        <a:cs typeface=""/>
      </a:majorFont>
      <a:minorFont>
        <a:latin typeface="Georgia"/>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JJ Judikatura ÚS k exekučním věcem</Template>
  <TotalTime>828</TotalTime>
  <Words>2089</Words>
  <Application>Microsoft Office PowerPoint</Application>
  <PresentationFormat>Předvádění na obrazovce (4:3)</PresentationFormat>
  <Paragraphs>165</Paragraphs>
  <Slides>19</Slides>
  <Notes>0</Notes>
  <HiddenSlides>0</HiddenSlides>
  <MMClips>0</MMClips>
  <ScaleCrop>false</ScaleCrop>
  <HeadingPairs>
    <vt:vector size="6" baseType="variant">
      <vt:variant>
        <vt:lpstr>Použitá písma</vt:lpstr>
      </vt:variant>
      <vt:variant>
        <vt:i4>3</vt:i4>
      </vt:variant>
      <vt:variant>
        <vt:lpstr>Motiv</vt:lpstr>
      </vt:variant>
      <vt:variant>
        <vt:i4>2</vt:i4>
      </vt:variant>
      <vt:variant>
        <vt:lpstr>Nadpisy snímků</vt:lpstr>
      </vt:variant>
      <vt:variant>
        <vt:i4>19</vt:i4>
      </vt:variant>
    </vt:vector>
  </HeadingPairs>
  <TitlesOfParts>
    <vt:vector size="24" baseType="lpstr">
      <vt:lpstr>Arial</vt:lpstr>
      <vt:lpstr>Calibri</vt:lpstr>
      <vt:lpstr>Georgia</vt:lpstr>
      <vt:lpstr>Ústavní_soud_PPT</vt:lpstr>
      <vt:lpstr>Obsahové snímky</vt:lpstr>
      <vt:lpstr>Judikatura ÚS 2014-2021         k pracovněprávním věcem</vt:lpstr>
      <vt:lpstr>Obsah</vt:lpstr>
      <vt:lpstr>VZNIK, ZMĚNA A ZÁNIK PRACOVNÍHO POMĚRU</vt:lpstr>
      <vt:lpstr>VZNIK, ZMĚNA A ZÁNIK PRACOVNÍHO POMĚRU</vt:lpstr>
      <vt:lpstr>VZNIK, ZMĚNA A ZÁNIK PRACOVNÍHO POMĚRU</vt:lpstr>
      <vt:lpstr>SMLUVNÍ VOLNOST</vt:lpstr>
      <vt:lpstr>SMLUVNÍ VOLNOST</vt:lpstr>
      <vt:lpstr>SMLUVNÍ VOLNOST</vt:lpstr>
      <vt:lpstr>SMLUVNÍ VOLNOST</vt:lpstr>
      <vt:lpstr>SMLUVNÍ VOLNOST</vt:lpstr>
      <vt:lpstr>SMLUVNÍ VOLNOST</vt:lpstr>
      <vt:lpstr>OCHRANA SLABŠÍ STRANY</vt:lpstr>
      <vt:lpstr>OCHRANA SLABŠÍ STRANY</vt:lpstr>
      <vt:lpstr>OCHRANA SLABŠÍ STRANY</vt:lpstr>
      <vt:lpstr>OCHRANA SLABŠÍ STRANY</vt:lpstr>
      <vt:lpstr>VYBRANÉ PROCESNÍ ASPEKTY PRÁVA NA SOUDNÍ OCHRANU</vt:lpstr>
      <vt:lpstr>VYBRANÉ PROCESNÍ ASPEKTY PRÁVA NA SOUDNÍ OCHRANU</vt:lpstr>
      <vt:lpstr>VYBRANÉ PROCESNÍ ASPEKTY PRÁVA NA SOUDNÍ OCHRANU</vt:lpstr>
      <vt:lpstr>Prezentace aplikace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Judikatura ÚS 2014-2019          k exekučním věcem</dc:title>
  <dc:creator>Pekařová Lenka</dc:creator>
  <cp:lastModifiedBy>Jaromír Jirsa</cp:lastModifiedBy>
  <cp:revision>100</cp:revision>
  <cp:lastPrinted>2021-02-17T09:58:11Z</cp:lastPrinted>
  <dcterms:created xsi:type="dcterms:W3CDTF">2019-05-29T08:32:37Z</dcterms:created>
  <dcterms:modified xsi:type="dcterms:W3CDTF">2021-09-14T15:09:46Z</dcterms:modified>
</cp:coreProperties>
</file>