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wmf" ContentType="image/x-wmf"/>
  <Override PartName="/ppt/media/image2.wmf" ContentType="image/x-wmf"/>
  <Override PartName="/ppt/media/image3.wmf" ContentType="image/x-wmf"/>
  <Override PartName="/ppt/media/image4.wmf" ContentType="image/x-wmf"/>
  <Override PartName="/ppt/media/image5.wmf" ContentType="image/x-wmf"/>
  <Override PartName="/ppt/media/image6.wmf" ContentType="image/x-wmf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5.wmf"/><Relationship Id="rId3" Type="http://schemas.openxmlformats.org/officeDocument/2006/relationships/image" Target="../media/image6.wmf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Obrázek 9" descr=""/>
          <p:cNvPicPr/>
          <p:nvPr/>
        </p:nvPicPr>
        <p:blipFill>
          <a:blip r:embed="rId2"/>
          <a:stretch/>
        </p:blipFill>
        <p:spPr>
          <a:xfrm>
            <a:off x="0" y="1989000"/>
            <a:ext cx="7908120" cy="486864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0" y="0"/>
            <a:ext cx="9143640" cy="260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260640"/>
            <a:ext cx="9143640" cy="14364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  <a:effectLst>
            <a:reflection algn="bl" blurRad="6350" dir="5400000" endA="300" endPos="35000" rotWithShape="0" stA="52000" sy="-10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BF2BF8A1-CE86-4F9E-B5D3-5777F184BF00}" type="datetime">
              <a:rPr b="0" lang="cs-CZ" sz="1800" spc="-1" strike="noStrike">
                <a:solidFill>
                  <a:srgbClr val="000000"/>
                </a:solidFill>
                <a:latin typeface="Arial"/>
              </a:rPr>
              <a:t>15. 9. 2021</a:t>
            </a:fld>
            <a:endParaRPr b="0" lang="cs-CZ" sz="1800" spc="-1" strike="noStrike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E249B31E-6B96-4BC8-B2AF-A56BB034E87F}" type="slidenum">
              <a:rPr b="0" lang="cs-CZ" sz="1800" spc="-1" strike="noStrike">
                <a:solidFill>
                  <a:srgbClr val="000000"/>
                </a:solidFill>
                <a:latin typeface="Arial"/>
              </a:rPr>
              <a:t>&lt;číslo&gt;</a:t>
            </a:fld>
            <a:endParaRPr b="0" lang="cs-CZ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Obrázek 9" descr=""/>
          <p:cNvPicPr/>
          <p:nvPr/>
        </p:nvPicPr>
        <p:blipFill>
          <a:blip r:embed="rId2"/>
          <a:stretch/>
        </p:blipFill>
        <p:spPr>
          <a:xfrm>
            <a:off x="0" y="1989000"/>
            <a:ext cx="7908120" cy="486864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0" y="0"/>
            <a:ext cx="9143640" cy="260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0" y="260640"/>
            <a:ext cx="9143640" cy="14364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  <a:effectLst>
            <a:reflection algn="bl" blurRad="6350" dir="5400000" endA="300" endPos="35000" rotWithShape="0" stA="52000" sy="-10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395640" y="2061000"/>
            <a:ext cx="8290800" cy="439200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Klepnutím vložíte text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395640" y="1412640"/>
            <a:ext cx="8290800" cy="5036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99"/>
                </a:solidFill>
                <a:latin typeface="Arial"/>
              </a:rPr>
              <a:t>NADPIS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" name="Obrázek 3" descr=""/>
          <p:cNvPicPr/>
          <p:nvPr/>
        </p:nvPicPr>
        <p:blipFill>
          <a:blip r:embed="rId3"/>
          <a:stretch/>
        </p:blipFill>
        <p:spPr>
          <a:xfrm>
            <a:off x="467640" y="620640"/>
            <a:ext cx="2016000" cy="44172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Obrázek 9" descr=""/>
          <p:cNvPicPr/>
          <p:nvPr/>
        </p:nvPicPr>
        <p:blipFill>
          <a:blip r:embed="rId2"/>
          <a:stretch/>
        </p:blipFill>
        <p:spPr>
          <a:xfrm>
            <a:off x="0" y="1989000"/>
            <a:ext cx="7908120" cy="4868640"/>
          </a:xfrm>
          <a:prstGeom prst="rect">
            <a:avLst/>
          </a:prstGeom>
          <a:ln>
            <a:noFill/>
          </a:ln>
        </p:spPr>
      </p:pic>
      <p:sp>
        <p:nvSpPr>
          <p:cNvPr id="87" name="CustomShape 1"/>
          <p:cNvSpPr/>
          <p:nvPr/>
        </p:nvSpPr>
        <p:spPr>
          <a:xfrm>
            <a:off x="0" y="0"/>
            <a:ext cx="9143640" cy="260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2"/>
          <p:cNvSpPr/>
          <p:nvPr/>
        </p:nvSpPr>
        <p:spPr>
          <a:xfrm>
            <a:off x="0" y="260640"/>
            <a:ext cx="9143640" cy="14364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  <a:effectLst>
            <a:reflection algn="bl" blurRad="6350" dir="5400000" endA="300" endPos="35000" rotWithShape="0" stA="52000" sy="-10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sldNum"/>
          </p:nvPr>
        </p:nvSpPr>
        <p:spPr>
          <a:xfrm>
            <a:off x="7010280" y="6483240"/>
            <a:ext cx="2133360" cy="36468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5AC05497-FAFD-4212-8737-A9ABE166E524}" type="slidenum">
              <a:rPr b="0" lang="cs-CZ" sz="1000" spc="-1" strike="noStrike">
                <a:solidFill>
                  <a:srgbClr val="153255"/>
                </a:solidFill>
                <a:latin typeface="Arial"/>
              </a:rPr>
              <a:t>1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Obrázek 9" descr=""/>
          <p:cNvPicPr/>
          <p:nvPr/>
        </p:nvPicPr>
        <p:blipFill>
          <a:blip r:embed="rId2"/>
          <a:stretch/>
        </p:blipFill>
        <p:spPr>
          <a:xfrm>
            <a:off x="0" y="1989000"/>
            <a:ext cx="7908120" cy="4868640"/>
          </a:xfrm>
          <a:prstGeom prst="rect">
            <a:avLst/>
          </a:prstGeom>
          <a:ln>
            <a:noFill/>
          </a:ln>
        </p:spPr>
      </p:pic>
      <p:sp>
        <p:nvSpPr>
          <p:cNvPr id="131" name="CustomShape 1"/>
          <p:cNvSpPr/>
          <p:nvPr/>
        </p:nvSpPr>
        <p:spPr>
          <a:xfrm>
            <a:off x="0" y="0"/>
            <a:ext cx="9143640" cy="260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2"/>
          <p:cNvSpPr/>
          <p:nvPr/>
        </p:nvSpPr>
        <p:spPr>
          <a:xfrm>
            <a:off x="0" y="260640"/>
            <a:ext cx="9143640" cy="14364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  <a:effectLst>
            <a:reflection algn="bl" blurRad="6350" dir="5400000" endA="300" endPos="35000" rotWithShape="0" stA="52000" sy="-10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395640" y="2061000"/>
            <a:ext cx="8290800" cy="439200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Klepnutím vložíte text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title"/>
          </p:nvPr>
        </p:nvSpPr>
        <p:spPr>
          <a:xfrm>
            <a:off x="395640" y="1412640"/>
            <a:ext cx="8290800" cy="5036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99"/>
                </a:solidFill>
                <a:latin typeface="Arial"/>
              </a:rPr>
              <a:t>NADPIS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5" name="Obrázek 3" descr=""/>
          <p:cNvPicPr/>
          <p:nvPr/>
        </p:nvPicPr>
        <p:blipFill>
          <a:blip r:embed="rId3"/>
          <a:stretch/>
        </p:blipFill>
        <p:spPr>
          <a:xfrm>
            <a:off x="467640" y="620640"/>
            <a:ext cx="2016000" cy="44172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0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80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80"/>
              </a:spcBef>
            </a:pPr>
            <a:r>
              <a:rPr b="1" lang="cs-CZ" sz="3900" spc="-1" strike="noStrike">
                <a:solidFill>
                  <a:srgbClr val="000099"/>
                </a:solidFill>
                <a:latin typeface="Arial"/>
              </a:rPr>
              <a:t>VEŘEJNÉ ZAKÁZKY</a:t>
            </a:r>
            <a:endParaRPr b="0" lang="cs-CZ" sz="3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80"/>
              </a:spcBef>
            </a:pPr>
            <a:r>
              <a:rPr b="1" lang="cs-CZ" sz="3900" spc="-1" strike="noStrike">
                <a:solidFill>
                  <a:srgbClr val="000099"/>
                </a:solidFill>
                <a:latin typeface="Arial"/>
              </a:rPr>
              <a:t>A ODPOVĚDNOST</a:t>
            </a:r>
            <a:endParaRPr b="0" lang="cs-CZ" sz="39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b="0" lang="cs-CZ" sz="39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b="0" lang="cs-CZ" sz="39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b="0" lang="cs-CZ" sz="39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b="0" lang="cs-CZ" sz="39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b="0" lang="cs-CZ" sz="39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b="1" lang="cs-CZ" sz="2000" spc="-1" strike="noStrike">
                <a:solidFill>
                  <a:srgbClr val="000099"/>
                </a:solidFill>
                <a:latin typeface="Arial"/>
              </a:rPr>
              <a:t>Vlastimil Fidler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b="1" lang="cs-CZ" sz="2000" spc="-1" strike="noStrike">
                <a:solidFill>
                  <a:srgbClr val="000099"/>
                </a:solidFill>
                <a:latin typeface="Arial"/>
              </a:rPr>
              <a:t>Ministerstvo pro místní rozvoj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„</a:t>
            </a:r>
            <a:r>
              <a:rPr b="0" i="1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Za dodržení tohoto zákona odpovídají při společném zadávání zúčastnění zadavatelé společně s výjimkou úkonů, které provádí zúčastněný zadavatel pouze svým jménem a na svůj účet.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“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speciální odpovědnost pro společné zadávání se zahraniční osobou – možnost volby práva – odpovědnost se řídí zvoleným právem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společné zadávání § 7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„</a:t>
            </a:r>
            <a:r>
              <a:rPr b="0" i="1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Za dodržení tohoto zákona odpovídá při centralizovaném zadávání centrální zadavatel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.“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Zadavatel však odpovídá za samostatně zadávané veřejné zakázky v DNS a RD.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centrální zadavatel § 9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§ 268 odst. 1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Zadavatel se dopustí přestupku tím, že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a) nedodrží pravidla stanovená tímto zákonem pro zadání veřejné zakázky nebo pro zvláštní postupy podle části šesté, přičemž tím ovlivní nebo může ovlivnit výběr dodavatele nebo výběr návrhu v soutěži o návrh, a zadá veřejnou zakázku, uzavře rámcovou dohodu nebo se soutěž o návrh považuje po výběru návrhu za ukončenou,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b) stanoví zadávací podmínky v rozporu se zákonem a zadá veřejnou zakázku, uzavře rámcovou dohodu nebo se soutěž o návrh považuje po výběru návrhu za ukončenou,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c) nepořídí nebo neuchová dokumentaci o zadávacím řízení podle § 216 odst. 1 nebo 2,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ffffff"/>
              </a:gs>
            </a:gsLst>
            <a:lin ang="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99"/>
                </a:solidFill>
                <a:latin typeface="Arial"/>
              </a:rPr>
              <a:t>Přestupky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395640" y="142956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odpovědnost za přestupky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§ 268 odst. 1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Zadavatel se dopustí přestupku tím, že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d) postupuje při vyřizování námitek v rozporu s § 245 odst. 1, 2, 3 nebo 4, nebo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e) nesplní některou z povinností podle § 252 odst. 1, 3 nebo 4, § 254 odst. 5 nebo 6 nebo § 258 odst. 1. (zaslání vyjádření Úřadu)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ffffff"/>
              </a:gs>
            </a:gsLst>
            <a:lin ang="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99"/>
                </a:solidFill>
                <a:latin typeface="Arial"/>
              </a:rPr>
              <a:t>Přestupky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95640" y="142956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odpovědnost za přestupky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§ 269 odst. 1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Zadavatel se dopustí přestupku při uveřejňování podle tohoto zákona tím, že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a) neodešle k uveřejnění oznámení o zadání veřejné zakázky nebo oznámení o uzavření rámcové dohody v souladu s tímto zákonem,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b) neodešle k uveřejnění oznámení o zrušení zadávacího řízení v souladu s tímto zákonem,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c) neodešle k uveřejnění oznámení o změně smlouvy na veřejnou zakázku v souladu s tímto zákonem,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d) neodešle k uveřejnění oznámení o změně doby trvání dynamického nákupního systému na veřejnou zakázku v souladu s tímto zákonem,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e) neuveřejní písemnou zprávu zadavatele v souladu s § 217 odst. 5.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ffffff"/>
              </a:gs>
            </a:gsLst>
            <a:lin ang="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000099"/>
                </a:solidFill>
                <a:latin typeface="Arial"/>
              </a:rPr>
              <a:t>Přestupky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TextShape 3"/>
          <p:cNvSpPr txBox="1"/>
          <p:nvPr/>
        </p:nvSpPr>
        <p:spPr>
          <a:xfrm>
            <a:off x="395640" y="142956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odpovědnost za přestupky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dodavatel nemůže spáchat přestupek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„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sankcí“ vyloučení ze zadávacího řízení i z budoucích zadávacích řízení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nesprávnost nabídky nebo bez objasnění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nabídka proti předpisům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není složena jistota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neobjasněná mimořádně nízká cena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narušení hospodářské soutěže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(střet zájmů)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odpovědnost dodavatele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pochybení při plnění smlouvy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profesní pochybení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podezření na kartelovou dohodu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nezaknihovaná a.s.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nelze li zjistit skutečného majitele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odpovědnost za formu komunikace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odpovědnost dodavatele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možnost zprostit se odpovědnosti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v nabídce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při vyloučení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D se snaží prokázat, že přijal nápravná opatření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obnovení způsobilosti § 76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Herman P., Fidler V.: Komentář k zákonu o zadávání veřejných zakázek (autorský komentář),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</a:rPr>
              <a:t>2. vydání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Podešva V.: Zákon o zadávání veřejných zakázek. Zákon o registru smluv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Krutáková L., Kruták T.: Zákon o zadávání veřejných zakázek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Machurek T.: Zákon o zadávání veřejných zakázek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Derková R.: Zákon o zadávání veřejných zakázek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95640" y="14270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komentářová literatura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0" y="4572000"/>
            <a:ext cx="9143640" cy="456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99"/>
                </a:solidFill>
                <a:latin typeface="Arial"/>
              </a:rPr>
              <a:t>DĚKUJI ZA POZORNOST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0" y="5029200"/>
            <a:ext cx="8964000" cy="1207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ctr">
              <a:lnSpc>
                <a:spcPct val="90000"/>
              </a:lnSpc>
            </a:pPr>
            <a:endParaRPr b="0" lang="cs-CZ" sz="32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absolutní odpovědnost za zadávací řízení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dodržení zásad</a:t>
            </a:r>
            <a:endParaRPr b="0" lang="cs-CZ" sz="2400" spc="-1" strike="noStrike">
              <a:latin typeface="Times New Roman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zadávací podmínky</a:t>
            </a:r>
            <a:endParaRPr b="0" lang="cs-CZ" sz="2400" spc="-1" strike="noStrike">
              <a:latin typeface="Times New Roman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procesní úkony</a:t>
            </a:r>
            <a:endParaRPr b="0" lang="cs-CZ" sz="2400" spc="-1" strike="noStrike">
              <a:latin typeface="Times New Roman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uzavření smlouvy a její změny</a:t>
            </a:r>
            <a:endParaRPr b="0" lang="cs-CZ" sz="2400" spc="-1" strike="noStrike">
              <a:latin typeface="Times New Roman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uveřejňovací povinnosti</a:t>
            </a:r>
            <a:endParaRPr b="0" lang="cs-CZ" sz="2400" spc="-1" strike="noStrike"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odpovědnost zadavatele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nejde o procesní úkony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obecné znění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dodržení při postupech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absolutnost zásad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zásady společenské odpovědnosti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odpovědnost za zásady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i="1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Zadavatel nesmí přenášet odpovědnost za správnost a úplnost zadávacích podmínek na dodavatele.</a:t>
            </a:r>
            <a:endParaRPr b="0" i="1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jednoznačně stanovená odpovědnost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zákaz přenášet odpovědnost na dodavatele (ani skrytě)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např. povinnost kontrolovat ZD, souhlas se správoostí ZD podáním nabídky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zadávací podmínky § 36 odst. 3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procesní kroky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zkoumání vlivu na výsledek zadávacího řízení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povinnost vyloučit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správnost hodnocení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úkony vůči vybranému dodavateli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odpovědnost za zadávací řízení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uzavření smlouvy s vybraným dodavatelem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shoda smlouvy s nabídkou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zákaz podstatných změn smlouvy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odpovědnost za smlouvu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Věstník (zahájení, výsledek)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- profil (ZD, písemná zpráva, uhrazená cena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uveřejňovací povinnosti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nelze přenést odpovědnost na komisi ani na odborníky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pověřením „</a:t>
            </a:r>
            <a:r>
              <a:rPr b="0" i="1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není dotčena jeho odpovědnost za dodržení pravidel stanovených tímto zákonem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“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vyjádřením přizvaných odborníků „</a:t>
            </a:r>
            <a:r>
              <a:rPr b="0" i="1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není dotčena jeho odpovědnost za dodržení pravidel stanovených tímto zákonem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“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komise a přizvaní odborníci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„</a:t>
            </a:r>
            <a:r>
              <a:rPr b="0" i="1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Zadavatel se může při provádění úkonů podle tohoto zákona souvisejících se zadávacím řízením nechat smluvně zastoupit jinou osobou. Tím není dotčena jeho odpovědnost za dodržení pravidel stanovených tímto zákonem.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“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lze smluvně ošetřit regres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cs-CZ" sz="3200" spc="-1" strike="noStrike">
                <a:solidFill>
                  <a:srgbClr val="000099"/>
                </a:solidFill>
                <a:latin typeface="Arial"/>
                <a:ea typeface="Microsoft YaHei"/>
              </a:rPr>
              <a:t>smluvní zastoupení § 43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5618</TotalTime>
  <Application>LibreOffice/6.2.3.2$Windows_X86_64 LibreOffice_project/aecc05fe267cc68dde00352a451aa867b3b546ac</Application>
  <Words>8953</Words>
  <Paragraphs>588</Paragraphs>
  <Company>MMR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2012-11-28T11:32:44Z</dcterms:created>
  <dc:creator>*</dc:creator>
  <dc:description/>
  <dc:language>cs-CZ</dc:language>
  <cp:lastModifiedBy/>
  <cp:lastPrinted>2015-12-10T13:00:09Z</cp:lastPrinted>
  <dcterms:modified xsi:type="dcterms:W3CDTF">2021-09-15T00:08:11Z</dcterms:modified>
  <cp:revision>771</cp:revision>
  <dc:subject/>
  <dc:title>Snímek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MMR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117</vt:i4>
  </property>
</Properties>
</file>