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60" r:id="rId7"/>
    <p:sldId id="261" r:id="rId8"/>
    <p:sldId id="262" r:id="rId9"/>
    <p:sldId id="263" r:id="rId10"/>
    <p:sldId id="264" r:id="rId11"/>
    <p:sldId id="265" r:id="rId12"/>
    <p:sldId id="266" r:id="rId13"/>
    <p:sldId id="268" r:id="rId14"/>
    <p:sldId id="270" r:id="rId15"/>
    <p:sldId id="271" r:id="rId16"/>
    <p:sldId id="272" r:id="rId17"/>
    <p:sldId id="274" r:id="rId18"/>
    <p:sldId id="275" r:id="rId19"/>
    <p:sldId id="276" r:id="rId20"/>
    <p:sldId id="278" r:id="rId21"/>
    <p:sldId id="279" r:id="rId22"/>
    <p:sldId id="280" r:id="rId23"/>
    <p:sldId id="281" r:id="rId24"/>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7577EDD-8980-4738-8CDC-3209C2151B90}"/>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0E223914-B8C5-4910-906F-C0A4527989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23B3B7A7-BF87-481C-9443-79D6A9C7B1EA}"/>
              </a:ext>
            </a:extLst>
          </p:cNvPr>
          <p:cNvSpPr>
            <a:spLocks noGrp="1"/>
          </p:cNvSpPr>
          <p:nvPr>
            <p:ph type="dt" sz="half" idx="10"/>
          </p:nvPr>
        </p:nvSpPr>
        <p:spPr/>
        <p:txBody>
          <a:bodyPr/>
          <a:lstStyle/>
          <a:p>
            <a:fld id="{AF3CAC2E-2ABE-4B3A-8066-867B33BD3CD8}" type="datetimeFigureOut">
              <a:rPr lang="cs-CZ" smtClean="0"/>
              <a:t>13.09.2021</a:t>
            </a:fld>
            <a:endParaRPr lang="cs-CZ"/>
          </a:p>
        </p:txBody>
      </p:sp>
      <p:sp>
        <p:nvSpPr>
          <p:cNvPr id="5" name="Zástupný symbol pro zápatí 4">
            <a:extLst>
              <a:ext uri="{FF2B5EF4-FFF2-40B4-BE49-F238E27FC236}">
                <a16:creationId xmlns:a16="http://schemas.microsoft.com/office/drawing/2014/main" id="{6ADB8232-3AD9-4549-85CA-D39062AA4DF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FFFF145-5686-4024-A6CF-12FF77EA3203}"/>
              </a:ext>
            </a:extLst>
          </p:cNvPr>
          <p:cNvSpPr>
            <a:spLocks noGrp="1"/>
          </p:cNvSpPr>
          <p:nvPr>
            <p:ph type="sldNum" sz="quarter" idx="12"/>
          </p:nvPr>
        </p:nvSpPr>
        <p:spPr/>
        <p:txBody>
          <a:bodyPr/>
          <a:lstStyle/>
          <a:p>
            <a:fld id="{F0B835BB-63D4-4C56-973A-E4FA33977D12}" type="slidenum">
              <a:rPr lang="cs-CZ" smtClean="0"/>
              <a:t>‹#›</a:t>
            </a:fld>
            <a:endParaRPr lang="cs-CZ"/>
          </a:p>
        </p:txBody>
      </p:sp>
    </p:spTree>
    <p:extLst>
      <p:ext uri="{BB962C8B-B14F-4D97-AF65-F5344CB8AC3E}">
        <p14:creationId xmlns:p14="http://schemas.microsoft.com/office/powerpoint/2010/main" val="1401138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CDF0A8-E9C4-437D-81BA-DC1C00DFD8A6}"/>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5B520601-29EA-4199-BADA-ADB19A048E1E}"/>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341BDEF-917C-4DF4-AC69-59893AA31ACD}"/>
              </a:ext>
            </a:extLst>
          </p:cNvPr>
          <p:cNvSpPr>
            <a:spLocks noGrp="1"/>
          </p:cNvSpPr>
          <p:nvPr>
            <p:ph type="dt" sz="half" idx="10"/>
          </p:nvPr>
        </p:nvSpPr>
        <p:spPr/>
        <p:txBody>
          <a:bodyPr/>
          <a:lstStyle/>
          <a:p>
            <a:fld id="{AF3CAC2E-2ABE-4B3A-8066-867B33BD3CD8}" type="datetimeFigureOut">
              <a:rPr lang="cs-CZ" smtClean="0"/>
              <a:t>13.09.2021</a:t>
            </a:fld>
            <a:endParaRPr lang="cs-CZ"/>
          </a:p>
        </p:txBody>
      </p:sp>
      <p:sp>
        <p:nvSpPr>
          <p:cNvPr id="5" name="Zástupný symbol pro zápatí 4">
            <a:extLst>
              <a:ext uri="{FF2B5EF4-FFF2-40B4-BE49-F238E27FC236}">
                <a16:creationId xmlns:a16="http://schemas.microsoft.com/office/drawing/2014/main" id="{79DEA6B5-498B-465C-BA06-1E06EB99879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C556398-AF7F-4338-9EE6-472A13AEA58B}"/>
              </a:ext>
            </a:extLst>
          </p:cNvPr>
          <p:cNvSpPr>
            <a:spLocks noGrp="1"/>
          </p:cNvSpPr>
          <p:nvPr>
            <p:ph type="sldNum" sz="quarter" idx="12"/>
          </p:nvPr>
        </p:nvSpPr>
        <p:spPr/>
        <p:txBody>
          <a:bodyPr/>
          <a:lstStyle/>
          <a:p>
            <a:fld id="{F0B835BB-63D4-4C56-973A-E4FA33977D12}" type="slidenum">
              <a:rPr lang="cs-CZ" smtClean="0"/>
              <a:t>‹#›</a:t>
            </a:fld>
            <a:endParaRPr lang="cs-CZ"/>
          </a:p>
        </p:txBody>
      </p:sp>
    </p:spTree>
    <p:extLst>
      <p:ext uri="{BB962C8B-B14F-4D97-AF65-F5344CB8AC3E}">
        <p14:creationId xmlns:p14="http://schemas.microsoft.com/office/powerpoint/2010/main" val="4259234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80B8D582-662E-4EEF-8DB0-90D33BED56D4}"/>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6A065E48-4EA8-4A71-BDF7-B0587A60E114}"/>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E783856-DE9D-4727-A5AC-7B0F84829FEF}"/>
              </a:ext>
            </a:extLst>
          </p:cNvPr>
          <p:cNvSpPr>
            <a:spLocks noGrp="1"/>
          </p:cNvSpPr>
          <p:nvPr>
            <p:ph type="dt" sz="half" idx="10"/>
          </p:nvPr>
        </p:nvSpPr>
        <p:spPr/>
        <p:txBody>
          <a:bodyPr/>
          <a:lstStyle/>
          <a:p>
            <a:fld id="{AF3CAC2E-2ABE-4B3A-8066-867B33BD3CD8}" type="datetimeFigureOut">
              <a:rPr lang="cs-CZ" smtClean="0"/>
              <a:t>13.09.2021</a:t>
            </a:fld>
            <a:endParaRPr lang="cs-CZ"/>
          </a:p>
        </p:txBody>
      </p:sp>
      <p:sp>
        <p:nvSpPr>
          <p:cNvPr id="5" name="Zástupný symbol pro zápatí 4">
            <a:extLst>
              <a:ext uri="{FF2B5EF4-FFF2-40B4-BE49-F238E27FC236}">
                <a16:creationId xmlns:a16="http://schemas.microsoft.com/office/drawing/2014/main" id="{592E6C11-224A-463B-85B5-349B9144389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B9D792D-AE33-4F5D-BB03-CB67B399E8CD}"/>
              </a:ext>
            </a:extLst>
          </p:cNvPr>
          <p:cNvSpPr>
            <a:spLocks noGrp="1"/>
          </p:cNvSpPr>
          <p:nvPr>
            <p:ph type="sldNum" sz="quarter" idx="12"/>
          </p:nvPr>
        </p:nvSpPr>
        <p:spPr/>
        <p:txBody>
          <a:bodyPr/>
          <a:lstStyle/>
          <a:p>
            <a:fld id="{F0B835BB-63D4-4C56-973A-E4FA33977D12}" type="slidenum">
              <a:rPr lang="cs-CZ" smtClean="0"/>
              <a:t>‹#›</a:t>
            </a:fld>
            <a:endParaRPr lang="cs-CZ"/>
          </a:p>
        </p:txBody>
      </p:sp>
    </p:spTree>
    <p:extLst>
      <p:ext uri="{BB962C8B-B14F-4D97-AF65-F5344CB8AC3E}">
        <p14:creationId xmlns:p14="http://schemas.microsoft.com/office/powerpoint/2010/main" val="3940960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67C3996-264A-4270-9925-A5BBD0F3C163}"/>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5B550572-E3E6-4C76-B64C-342B9D10CECF}"/>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59BE00D-DD7C-47FB-B9F3-A3963DE29496}"/>
              </a:ext>
            </a:extLst>
          </p:cNvPr>
          <p:cNvSpPr>
            <a:spLocks noGrp="1"/>
          </p:cNvSpPr>
          <p:nvPr>
            <p:ph type="dt" sz="half" idx="10"/>
          </p:nvPr>
        </p:nvSpPr>
        <p:spPr/>
        <p:txBody>
          <a:bodyPr/>
          <a:lstStyle/>
          <a:p>
            <a:fld id="{AF3CAC2E-2ABE-4B3A-8066-867B33BD3CD8}" type="datetimeFigureOut">
              <a:rPr lang="cs-CZ" smtClean="0"/>
              <a:t>13.09.2021</a:t>
            </a:fld>
            <a:endParaRPr lang="cs-CZ"/>
          </a:p>
        </p:txBody>
      </p:sp>
      <p:sp>
        <p:nvSpPr>
          <p:cNvPr id="5" name="Zástupný symbol pro zápatí 4">
            <a:extLst>
              <a:ext uri="{FF2B5EF4-FFF2-40B4-BE49-F238E27FC236}">
                <a16:creationId xmlns:a16="http://schemas.microsoft.com/office/drawing/2014/main" id="{776AEEBE-0B25-4E08-A275-AD977EB24EF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517667F-750E-4FE1-B66E-A6C7A905440B}"/>
              </a:ext>
            </a:extLst>
          </p:cNvPr>
          <p:cNvSpPr>
            <a:spLocks noGrp="1"/>
          </p:cNvSpPr>
          <p:nvPr>
            <p:ph type="sldNum" sz="quarter" idx="12"/>
          </p:nvPr>
        </p:nvSpPr>
        <p:spPr/>
        <p:txBody>
          <a:bodyPr/>
          <a:lstStyle/>
          <a:p>
            <a:fld id="{F0B835BB-63D4-4C56-973A-E4FA33977D12}" type="slidenum">
              <a:rPr lang="cs-CZ" smtClean="0"/>
              <a:t>‹#›</a:t>
            </a:fld>
            <a:endParaRPr lang="cs-CZ"/>
          </a:p>
        </p:txBody>
      </p:sp>
    </p:spTree>
    <p:extLst>
      <p:ext uri="{BB962C8B-B14F-4D97-AF65-F5344CB8AC3E}">
        <p14:creationId xmlns:p14="http://schemas.microsoft.com/office/powerpoint/2010/main" val="4231193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428CCAB-1AF5-4F05-8F14-7E629412BA18}"/>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7B02298C-228D-4F24-A73C-5535CB12985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D3D077CC-F3F2-4158-A95E-6240920F4C74}"/>
              </a:ext>
            </a:extLst>
          </p:cNvPr>
          <p:cNvSpPr>
            <a:spLocks noGrp="1"/>
          </p:cNvSpPr>
          <p:nvPr>
            <p:ph type="dt" sz="half" idx="10"/>
          </p:nvPr>
        </p:nvSpPr>
        <p:spPr/>
        <p:txBody>
          <a:bodyPr/>
          <a:lstStyle/>
          <a:p>
            <a:fld id="{AF3CAC2E-2ABE-4B3A-8066-867B33BD3CD8}" type="datetimeFigureOut">
              <a:rPr lang="cs-CZ" smtClean="0"/>
              <a:t>13.09.2021</a:t>
            </a:fld>
            <a:endParaRPr lang="cs-CZ"/>
          </a:p>
        </p:txBody>
      </p:sp>
      <p:sp>
        <p:nvSpPr>
          <p:cNvPr id="5" name="Zástupný symbol pro zápatí 4">
            <a:extLst>
              <a:ext uri="{FF2B5EF4-FFF2-40B4-BE49-F238E27FC236}">
                <a16:creationId xmlns:a16="http://schemas.microsoft.com/office/drawing/2014/main" id="{4108377D-69BF-46ED-9FF5-BA109D8C265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4FE3C1E-5263-4790-80CA-921C7015A344}"/>
              </a:ext>
            </a:extLst>
          </p:cNvPr>
          <p:cNvSpPr>
            <a:spLocks noGrp="1"/>
          </p:cNvSpPr>
          <p:nvPr>
            <p:ph type="sldNum" sz="quarter" idx="12"/>
          </p:nvPr>
        </p:nvSpPr>
        <p:spPr/>
        <p:txBody>
          <a:bodyPr/>
          <a:lstStyle/>
          <a:p>
            <a:fld id="{F0B835BB-63D4-4C56-973A-E4FA33977D12}" type="slidenum">
              <a:rPr lang="cs-CZ" smtClean="0"/>
              <a:t>‹#›</a:t>
            </a:fld>
            <a:endParaRPr lang="cs-CZ"/>
          </a:p>
        </p:txBody>
      </p:sp>
    </p:spTree>
    <p:extLst>
      <p:ext uri="{BB962C8B-B14F-4D97-AF65-F5344CB8AC3E}">
        <p14:creationId xmlns:p14="http://schemas.microsoft.com/office/powerpoint/2010/main" val="2702380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B03C99-A7C3-4327-84B2-9083786CC06D}"/>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6D42DC8D-14FB-4BAC-A23C-75E4B43D1993}"/>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F603C074-AA6F-4E0E-965E-7C567B6523F7}"/>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3F8BC54A-5676-4ED1-9D11-B7FB33BE3507}"/>
              </a:ext>
            </a:extLst>
          </p:cNvPr>
          <p:cNvSpPr>
            <a:spLocks noGrp="1"/>
          </p:cNvSpPr>
          <p:nvPr>
            <p:ph type="dt" sz="half" idx="10"/>
          </p:nvPr>
        </p:nvSpPr>
        <p:spPr/>
        <p:txBody>
          <a:bodyPr/>
          <a:lstStyle/>
          <a:p>
            <a:fld id="{AF3CAC2E-2ABE-4B3A-8066-867B33BD3CD8}" type="datetimeFigureOut">
              <a:rPr lang="cs-CZ" smtClean="0"/>
              <a:t>13.09.2021</a:t>
            </a:fld>
            <a:endParaRPr lang="cs-CZ"/>
          </a:p>
        </p:txBody>
      </p:sp>
      <p:sp>
        <p:nvSpPr>
          <p:cNvPr id="6" name="Zástupný symbol pro zápatí 5">
            <a:extLst>
              <a:ext uri="{FF2B5EF4-FFF2-40B4-BE49-F238E27FC236}">
                <a16:creationId xmlns:a16="http://schemas.microsoft.com/office/drawing/2014/main" id="{3BB88E8D-98F6-4F15-8D65-4FC9A7097559}"/>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3F0C220-19A0-4BD7-917E-984DED3B05B7}"/>
              </a:ext>
            </a:extLst>
          </p:cNvPr>
          <p:cNvSpPr>
            <a:spLocks noGrp="1"/>
          </p:cNvSpPr>
          <p:nvPr>
            <p:ph type="sldNum" sz="quarter" idx="12"/>
          </p:nvPr>
        </p:nvSpPr>
        <p:spPr/>
        <p:txBody>
          <a:bodyPr/>
          <a:lstStyle/>
          <a:p>
            <a:fld id="{F0B835BB-63D4-4C56-973A-E4FA33977D12}" type="slidenum">
              <a:rPr lang="cs-CZ" smtClean="0"/>
              <a:t>‹#›</a:t>
            </a:fld>
            <a:endParaRPr lang="cs-CZ"/>
          </a:p>
        </p:txBody>
      </p:sp>
    </p:spTree>
    <p:extLst>
      <p:ext uri="{BB962C8B-B14F-4D97-AF65-F5344CB8AC3E}">
        <p14:creationId xmlns:p14="http://schemas.microsoft.com/office/powerpoint/2010/main" val="3059071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566DF8-ED97-424F-8C33-07B7EF2AABA1}"/>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F349C182-AB84-460A-BCF0-65A4D06591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FBD632C6-72EE-4927-B650-A361D0518F43}"/>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D31846DA-689F-419A-999E-1D931FB382F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AA22CE0C-1EDE-4635-9D21-C3E795922909}"/>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396CD80B-0C88-47B0-A63D-48A8E5CDD1A6}"/>
              </a:ext>
            </a:extLst>
          </p:cNvPr>
          <p:cNvSpPr>
            <a:spLocks noGrp="1"/>
          </p:cNvSpPr>
          <p:nvPr>
            <p:ph type="dt" sz="half" idx="10"/>
          </p:nvPr>
        </p:nvSpPr>
        <p:spPr/>
        <p:txBody>
          <a:bodyPr/>
          <a:lstStyle/>
          <a:p>
            <a:fld id="{AF3CAC2E-2ABE-4B3A-8066-867B33BD3CD8}" type="datetimeFigureOut">
              <a:rPr lang="cs-CZ" smtClean="0"/>
              <a:t>13.09.2021</a:t>
            </a:fld>
            <a:endParaRPr lang="cs-CZ"/>
          </a:p>
        </p:txBody>
      </p:sp>
      <p:sp>
        <p:nvSpPr>
          <p:cNvPr id="8" name="Zástupný symbol pro zápatí 7">
            <a:extLst>
              <a:ext uri="{FF2B5EF4-FFF2-40B4-BE49-F238E27FC236}">
                <a16:creationId xmlns:a16="http://schemas.microsoft.com/office/drawing/2014/main" id="{2C756DEF-ABF0-4783-8EF9-58F8B797633E}"/>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5B76A675-CAB1-44DF-9B69-66720DD14AD2}"/>
              </a:ext>
            </a:extLst>
          </p:cNvPr>
          <p:cNvSpPr>
            <a:spLocks noGrp="1"/>
          </p:cNvSpPr>
          <p:nvPr>
            <p:ph type="sldNum" sz="quarter" idx="12"/>
          </p:nvPr>
        </p:nvSpPr>
        <p:spPr/>
        <p:txBody>
          <a:bodyPr/>
          <a:lstStyle/>
          <a:p>
            <a:fld id="{F0B835BB-63D4-4C56-973A-E4FA33977D12}" type="slidenum">
              <a:rPr lang="cs-CZ" smtClean="0"/>
              <a:t>‹#›</a:t>
            </a:fld>
            <a:endParaRPr lang="cs-CZ"/>
          </a:p>
        </p:txBody>
      </p:sp>
    </p:spTree>
    <p:extLst>
      <p:ext uri="{BB962C8B-B14F-4D97-AF65-F5344CB8AC3E}">
        <p14:creationId xmlns:p14="http://schemas.microsoft.com/office/powerpoint/2010/main" val="3723156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DE35A31-5610-4971-BCEA-24EFDFAA598E}"/>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E216F704-09F3-40B6-A636-67D53D17A2C7}"/>
              </a:ext>
            </a:extLst>
          </p:cNvPr>
          <p:cNvSpPr>
            <a:spLocks noGrp="1"/>
          </p:cNvSpPr>
          <p:nvPr>
            <p:ph type="dt" sz="half" idx="10"/>
          </p:nvPr>
        </p:nvSpPr>
        <p:spPr/>
        <p:txBody>
          <a:bodyPr/>
          <a:lstStyle/>
          <a:p>
            <a:fld id="{AF3CAC2E-2ABE-4B3A-8066-867B33BD3CD8}" type="datetimeFigureOut">
              <a:rPr lang="cs-CZ" smtClean="0"/>
              <a:t>13.09.2021</a:t>
            </a:fld>
            <a:endParaRPr lang="cs-CZ"/>
          </a:p>
        </p:txBody>
      </p:sp>
      <p:sp>
        <p:nvSpPr>
          <p:cNvPr id="4" name="Zástupný symbol pro zápatí 3">
            <a:extLst>
              <a:ext uri="{FF2B5EF4-FFF2-40B4-BE49-F238E27FC236}">
                <a16:creationId xmlns:a16="http://schemas.microsoft.com/office/drawing/2014/main" id="{5FBEDF7F-BF20-4937-8561-987E687EF0A8}"/>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B1AC86BA-D779-4268-AE72-4751EA96543B}"/>
              </a:ext>
            </a:extLst>
          </p:cNvPr>
          <p:cNvSpPr>
            <a:spLocks noGrp="1"/>
          </p:cNvSpPr>
          <p:nvPr>
            <p:ph type="sldNum" sz="quarter" idx="12"/>
          </p:nvPr>
        </p:nvSpPr>
        <p:spPr/>
        <p:txBody>
          <a:bodyPr/>
          <a:lstStyle/>
          <a:p>
            <a:fld id="{F0B835BB-63D4-4C56-973A-E4FA33977D12}" type="slidenum">
              <a:rPr lang="cs-CZ" smtClean="0"/>
              <a:t>‹#›</a:t>
            </a:fld>
            <a:endParaRPr lang="cs-CZ"/>
          </a:p>
        </p:txBody>
      </p:sp>
    </p:spTree>
    <p:extLst>
      <p:ext uri="{BB962C8B-B14F-4D97-AF65-F5344CB8AC3E}">
        <p14:creationId xmlns:p14="http://schemas.microsoft.com/office/powerpoint/2010/main" val="968037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AC9E7797-3803-41A7-8175-7CB1D4BF31E4}"/>
              </a:ext>
            </a:extLst>
          </p:cNvPr>
          <p:cNvSpPr>
            <a:spLocks noGrp="1"/>
          </p:cNvSpPr>
          <p:nvPr>
            <p:ph type="dt" sz="half" idx="10"/>
          </p:nvPr>
        </p:nvSpPr>
        <p:spPr/>
        <p:txBody>
          <a:bodyPr/>
          <a:lstStyle/>
          <a:p>
            <a:fld id="{AF3CAC2E-2ABE-4B3A-8066-867B33BD3CD8}" type="datetimeFigureOut">
              <a:rPr lang="cs-CZ" smtClean="0"/>
              <a:t>13.09.2021</a:t>
            </a:fld>
            <a:endParaRPr lang="cs-CZ"/>
          </a:p>
        </p:txBody>
      </p:sp>
      <p:sp>
        <p:nvSpPr>
          <p:cNvPr id="3" name="Zástupný symbol pro zápatí 2">
            <a:extLst>
              <a:ext uri="{FF2B5EF4-FFF2-40B4-BE49-F238E27FC236}">
                <a16:creationId xmlns:a16="http://schemas.microsoft.com/office/drawing/2014/main" id="{E2E07000-0C01-4744-BE9D-0C4BA8360C63}"/>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7825B66A-A2B7-417C-8646-095A8203D134}"/>
              </a:ext>
            </a:extLst>
          </p:cNvPr>
          <p:cNvSpPr>
            <a:spLocks noGrp="1"/>
          </p:cNvSpPr>
          <p:nvPr>
            <p:ph type="sldNum" sz="quarter" idx="12"/>
          </p:nvPr>
        </p:nvSpPr>
        <p:spPr/>
        <p:txBody>
          <a:bodyPr/>
          <a:lstStyle/>
          <a:p>
            <a:fld id="{F0B835BB-63D4-4C56-973A-E4FA33977D12}" type="slidenum">
              <a:rPr lang="cs-CZ" smtClean="0"/>
              <a:t>‹#›</a:t>
            </a:fld>
            <a:endParaRPr lang="cs-CZ"/>
          </a:p>
        </p:txBody>
      </p:sp>
    </p:spTree>
    <p:extLst>
      <p:ext uri="{BB962C8B-B14F-4D97-AF65-F5344CB8AC3E}">
        <p14:creationId xmlns:p14="http://schemas.microsoft.com/office/powerpoint/2010/main" val="419816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006399B-D006-4631-867E-65E0A6F46AFD}"/>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38166C97-4744-4AF8-952F-D31505D1C9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16944A18-8015-4F31-BB39-0A3A40DA70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7EE9171A-748B-4289-87B3-3AC542DB2CD9}"/>
              </a:ext>
            </a:extLst>
          </p:cNvPr>
          <p:cNvSpPr>
            <a:spLocks noGrp="1"/>
          </p:cNvSpPr>
          <p:nvPr>
            <p:ph type="dt" sz="half" idx="10"/>
          </p:nvPr>
        </p:nvSpPr>
        <p:spPr/>
        <p:txBody>
          <a:bodyPr/>
          <a:lstStyle/>
          <a:p>
            <a:fld id="{AF3CAC2E-2ABE-4B3A-8066-867B33BD3CD8}" type="datetimeFigureOut">
              <a:rPr lang="cs-CZ" smtClean="0"/>
              <a:t>13.09.2021</a:t>
            </a:fld>
            <a:endParaRPr lang="cs-CZ"/>
          </a:p>
        </p:txBody>
      </p:sp>
      <p:sp>
        <p:nvSpPr>
          <p:cNvPr id="6" name="Zástupný symbol pro zápatí 5">
            <a:extLst>
              <a:ext uri="{FF2B5EF4-FFF2-40B4-BE49-F238E27FC236}">
                <a16:creationId xmlns:a16="http://schemas.microsoft.com/office/drawing/2014/main" id="{80DD8A5A-D407-4E84-9070-85C211AA2F12}"/>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B8422533-D7EB-4904-B289-6309F184ADD1}"/>
              </a:ext>
            </a:extLst>
          </p:cNvPr>
          <p:cNvSpPr>
            <a:spLocks noGrp="1"/>
          </p:cNvSpPr>
          <p:nvPr>
            <p:ph type="sldNum" sz="quarter" idx="12"/>
          </p:nvPr>
        </p:nvSpPr>
        <p:spPr/>
        <p:txBody>
          <a:bodyPr/>
          <a:lstStyle/>
          <a:p>
            <a:fld id="{F0B835BB-63D4-4C56-973A-E4FA33977D12}" type="slidenum">
              <a:rPr lang="cs-CZ" smtClean="0"/>
              <a:t>‹#›</a:t>
            </a:fld>
            <a:endParaRPr lang="cs-CZ"/>
          </a:p>
        </p:txBody>
      </p:sp>
    </p:spTree>
    <p:extLst>
      <p:ext uri="{BB962C8B-B14F-4D97-AF65-F5344CB8AC3E}">
        <p14:creationId xmlns:p14="http://schemas.microsoft.com/office/powerpoint/2010/main" val="1339357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E2AADA-1010-4E4A-894F-E3ED68307532}"/>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5F2CE61E-5AFF-421F-94F0-335D131994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4EAD352D-508E-4810-A9B1-2F06028C6C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6557D170-17F5-4523-B8D2-A95291286458}"/>
              </a:ext>
            </a:extLst>
          </p:cNvPr>
          <p:cNvSpPr>
            <a:spLocks noGrp="1"/>
          </p:cNvSpPr>
          <p:nvPr>
            <p:ph type="dt" sz="half" idx="10"/>
          </p:nvPr>
        </p:nvSpPr>
        <p:spPr/>
        <p:txBody>
          <a:bodyPr/>
          <a:lstStyle/>
          <a:p>
            <a:fld id="{AF3CAC2E-2ABE-4B3A-8066-867B33BD3CD8}" type="datetimeFigureOut">
              <a:rPr lang="cs-CZ" smtClean="0"/>
              <a:t>13.09.2021</a:t>
            </a:fld>
            <a:endParaRPr lang="cs-CZ"/>
          </a:p>
        </p:txBody>
      </p:sp>
      <p:sp>
        <p:nvSpPr>
          <p:cNvPr id="6" name="Zástupný symbol pro zápatí 5">
            <a:extLst>
              <a:ext uri="{FF2B5EF4-FFF2-40B4-BE49-F238E27FC236}">
                <a16:creationId xmlns:a16="http://schemas.microsoft.com/office/drawing/2014/main" id="{5238F945-75A3-4E42-B026-56D711278A7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0A355DE0-660A-472D-A916-C3913308DE06}"/>
              </a:ext>
            </a:extLst>
          </p:cNvPr>
          <p:cNvSpPr>
            <a:spLocks noGrp="1"/>
          </p:cNvSpPr>
          <p:nvPr>
            <p:ph type="sldNum" sz="quarter" idx="12"/>
          </p:nvPr>
        </p:nvSpPr>
        <p:spPr/>
        <p:txBody>
          <a:bodyPr/>
          <a:lstStyle/>
          <a:p>
            <a:fld id="{F0B835BB-63D4-4C56-973A-E4FA33977D12}" type="slidenum">
              <a:rPr lang="cs-CZ" smtClean="0"/>
              <a:t>‹#›</a:t>
            </a:fld>
            <a:endParaRPr lang="cs-CZ"/>
          </a:p>
        </p:txBody>
      </p:sp>
    </p:spTree>
    <p:extLst>
      <p:ext uri="{BB962C8B-B14F-4D97-AF65-F5344CB8AC3E}">
        <p14:creationId xmlns:p14="http://schemas.microsoft.com/office/powerpoint/2010/main" val="1137634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55E4DE65-F77B-4805-89E5-EA03EA4446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C29B9103-AF28-4567-B284-017CD1B3CC8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0A2A1131-6FDA-43E7-8693-70B32D8F64A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3CAC2E-2ABE-4B3A-8066-867B33BD3CD8}" type="datetimeFigureOut">
              <a:rPr lang="cs-CZ" smtClean="0"/>
              <a:t>13.09.2021</a:t>
            </a:fld>
            <a:endParaRPr lang="cs-CZ"/>
          </a:p>
        </p:txBody>
      </p:sp>
      <p:sp>
        <p:nvSpPr>
          <p:cNvPr id="5" name="Zástupný symbol pro zápatí 4">
            <a:extLst>
              <a:ext uri="{FF2B5EF4-FFF2-40B4-BE49-F238E27FC236}">
                <a16:creationId xmlns:a16="http://schemas.microsoft.com/office/drawing/2014/main" id="{D0ED549E-2AF5-42E0-91F4-6CAA6330CC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0CD8E80A-1607-4785-9026-FB0B53FD08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B835BB-63D4-4C56-973A-E4FA33977D12}" type="slidenum">
              <a:rPr lang="cs-CZ" smtClean="0"/>
              <a:t>‹#›</a:t>
            </a:fld>
            <a:endParaRPr lang="cs-CZ"/>
          </a:p>
        </p:txBody>
      </p:sp>
    </p:spTree>
    <p:extLst>
      <p:ext uri="{BB962C8B-B14F-4D97-AF65-F5344CB8AC3E}">
        <p14:creationId xmlns:p14="http://schemas.microsoft.com/office/powerpoint/2010/main" val="39214966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6E0DF38-6FB6-465B-A4EE-9D4D3EC6B840}"/>
              </a:ext>
            </a:extLst>
          </p:cNvPr>
          <p:cNvSpPr>
            <a:spLocks noGrp="1"/>
          </p:cNvSpPr>
          <p:nvPr>
            <p:ph type="ctrTitle"/>
          </p:nvPr>
        </p:nvSpPr>
        <p:spPr/>
        <p:txBody>
          <a:bodyPr>
            <a:normAutofit/>
          </a:bodyPr>
          <a:lstStyle/>
          <a:p>
            <a:r>
              <a:rPr lang="cs-CZ" sz="2800" b="1" dirty="0">
                <a:effectLst/>
                <a:latin typeface="Times New Roman" panose="02020603050405020304" pitchFamily="18" charset="0"/>
                <a:ea typeface="Calibri" panose="020F0502020204030204" pitchFamily="34" charset="0"/>
              </a:rPr>
              <a:t>Průběh správního řízení se zaměřením na řešení obstrukcí účastníků</a:t>
            </a:r>
            <a:endParaRPr lang="cs-CZ" sz="2800" dirty="0"/>
          </a:p>
        </p:txBody>
      </p:sp>
      <p:sp>
        <p:nvSpPr>
          <p:cNvPr id="3" name="Podnadpis 2">
            <a:extLst>
              <a:ext uri="{FF2B5EF4-FFF2-40B4-BE49-F238E27FC236}">
                <a16:creationId xmlns:a16="http://schemas.microsoft.com/office/drawing/2014/main" id="{E27905C5-4D58-459A-8248-E067A0961F09}"/>
              </a:ext>
            </a:extLst>
          </p:cNvPr>
          <p:cNvSpPr>
            <a:spLocks noGrp="1"/>
          </p:cNvSpPr>
          <p:nvPr>
            <p:ph type="subTitle" idx="1"/>
          </p:nvPr>
        </p:nvSpPr>
        <p:spPr/>
        <p:txBody>
          <a:bodyPr/>
          <a:lstStyle/>
          <a:p>
            <a:endParaRPr lang="cs-CZ" dirty="0"/>
          </a:p>
          <a:p>
            <a:r>
              <a:rPr lang="cs-CZ" dirty="0"/>
              <a:t>prof. JUDr. Martin Kopecký, CSc.</a:t>
            </a:r>
          </a:p>
          <a:p>
            <a:r>
              <a:rPr lang="cs-CZ" dirty="0"/>
              <a:t>15.9.2021</a:t>
            </a:r>
          </a:p>
        </p:txBody>
      </p:sp>
    </p:spTree>
    <p:extLst>
      <p:ext uri="{BB962C8B-B14F-4D97-AF65-F5344CB8AC3E}">
        <p14:creationId xmlns:p14="http://schemas.microsoft.com/office/powerpoint/2010/main" val="16081930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2262722-C445-4ECB-B65D-DE566D70A37A}"/>
              </a:ext>
            </a:extLst>
          </p:cNvPr>
          <p:cNvSpPr>
            <a:spLocks noGrp="1"/>
          </p:cNvSpPr>
          <p:nvPr>
            <p:ph type="title"/>
          </p:nvPr>
        </p:nvSpPr>
        <p:spPr/>
        <p:txBody>
          <a:bodyPr>
            <a:normAutofit/>
          </a:bodyPr>
          <a:lstStyle/>
          <a:p>
            <a:r>
              <a:rPr lang="cs-CZ" sz="4400" b="1" i="1" dirty="0">
                <a:solidFill>
                  <a:srgbClr val="000000"/>
                </a:solidFill>
                <a:effectLst/>
                <a:latin typeface="Times New Roman" panose="02020603050405020304" pitchFamily="18" charset="0"/>
                <a:ea typeface="Times New Roman" panose="02020603050405020304" pitchFamily="18" charset="0"/>
              </a:rPr>
              <a:t>Možné zneužití práva na volbu zmocněnce k zastoupení v řízení</a:t>
            </a:r>
            <a:endParaRPr lang="cs-CZ" dirty="0"/>
          </a:p>
        </p:txBody>
      </p:sp>
      <p:sp>
        <p:nvSpPr>
          <p:cNvPr id="3" name="Zástupný obsah 2">
            <a:extLst>
              <a:ext uri="{FF2B5EF4-FFF2-40B4-BE49-F238E27FC236}">
                <a16:creationId xmlns:a16="http://schemas.microsoft.com/office/drawing/2014/main" id="{23FFC02E-3918-413F-B8E6-3772713CC0D3}"/>
              </a:ext>
            </a:extLst>
          </p:cNvPr>
          <p:cNvSpPr>
            <a:spLocks noGrp="1"/>
          </p:cNvSpPr>
          <p:nvPr>
            <p:ph idx="1"/>
          </p:nvPr>
        </p:nvSpPr>
        <p:spPr>
          <a:xfrm>
            <a:off x="838200" y="1690688"/>
            <a:ext cx="10515600" cy="4486275"/>
          </a:xfrm>
        </p:spPr>
        <p:txBody>
          <a:bodyPr>
            <a:noAutofit/>
          </a:bodyPr>
          <a:lstStyle/>
          <a:p>
            <a:pPr algn="just">
              <a:lnSpc>
                <a:spcPct val="100000"/>
              </a:lnSpc>
              <a:spcBef>
                <a:spcPts val="0"/>
              </a:spcBef>
              <a:tabLst>
                <a:tab pos="179705" algn="l"/>
              </a:tabLst>
            </a:pPr>
            <a:r>
              <a:rPr lang="cs-CZ" sz="1400" b="1" dirty="0">
                <a:solidFill>
                  <a:srgbClr val="000000"/>
                </a:solidFill>
                <a:effectLst/>
                <a:latin typeface="Times New Roman" panose="02020603050405020304" pitchFamily="18" charset="0"/>
                <a:ea typeface="Times New Roman" panose="02020603050405020304" pitchFamily="18" charset="0"/>
              </a:rPr>
              <a:t>(rozsudek NSS z 4. 5. 2011, čj. 1 As 27/2011-81)</a:t>
            </a:r>
            <a:endParaRPr lang="cs-CZ" sz="1400" dirty="0">
              <a:solidFill>
                <a:srgbClr val="000000"/>
              </a:solidFill>
              <a:effectLst/>
              <a:latin typeface="Times New Roman" panose="02020603050405020304" pitchFamily="18" charset="0"/>
              <a:ea typeface="Times New Roman" panose="02020603050405020304" pitchFamily="18" charset="0"/>
            </a:endParaRPr>
          </a:p>
          <a:p>
            <a:pPr marL="0" indent="0" algn="just">
              <a:lnSpc>
                <a:spcPct val="100000"/>
              </a:lnSpc>
              <a:spcBef>
                <a:spcPts val="0"/>
              </a:spcBef>
              <a:buNone/>
              <a:tabLst>
                <a:tab pos="179705" algn="l"/>
              </a:tabLst>
            </a:pPr>
            <a:r>
              <a:rPr lang="cs-CZ" sz="1400" dirty="0">
                <a:solidFill>
                  <a:srgbClr val="000000"/>
                </a:solidFill>
                <a:effectLst/>
                <a:latin typeface="Times New Roman" panose="02020603050405020304" pitchFamily="18" charset="0"/>
                <a:ea typeface="Times New Roman" panose="02020603050405020304" pitchFamily="18" charset="0"/>
              </a:rPr>
              <a:t>§ 33 odst. 1 SŘ: Účastník si může zvolit zmocněnce. Zmocnění k zastoupení se prokazuje písemnou plnou mocí. …</a:t>
            </a:r>
          </a:p>
          <a:p>
            <a:pPr marL="0" indent="0" algn="just">
              <a:lnSpc>
                <a:spcPct val="100000"/>
              </a:lnSpc>
              <a:spcBef>
                <a:spcPts val="0"/>
              </a:spcBef>
              <a:buNone/>
              <a:tabLst>
                <a:tab pos="179705" algn="l"/>
              </a:tabLst>
            </a:pPr>
            <a:r>
              <a:rPr lang="cs-CZ" sz="1400" dirty="0">
                <a:solidFill>
                  <a:srgbClr val="000000"/>
                </a:solidFill>
                <a:effectLst/>
                <a:latin typeface="Times New Roman" panose="02020603050405020304" pitchFamily="18" charset="0"/>
                <a:ea typeface="Times New Roman" panose="02020603050405020304" pitchFamily="18" charset="0"/>
              </a:rPr>
              <a:t>§ 33 odst. 4 SŘ: Jestliže se nedaří doručovat písemnosti zmocněnci, postupuje se podle § 32 odst. 2 písm. d) nebo podle § 32 odst. 3 a účastník se o tomto postupu, jakož i o obsahu písemnosti vyrozumí. (</a:t>
            </a:r>
            <a:r>
              <a:rPr lang="cs-CZ" sz="1400" i="1" dirty="0">
                <a:solidFill>
                  <a:srgbClr val="000000"/>
                </a:solidFill>
                <a:effectLst/>
                <a:latin typeface="Times New Roman" panose="02020603050405020304" pitchFamily="18" charset="0"/>
                <a:ea typeface="Times New Roman" panose="02020603050405020304" pitchFamily="18" charset="0"/>
              </a:rPr>
              <a:t>odkazuje se na ustanovení o důvodech ustanovení opatrovníka)</a:t>
            </a:r>
            <a:endParaRPr lang="cs-CZ" sz="1400" dirty="0">
              <a:solidFill>
                <a:srgbClr val="000000"/>
              </a:solidFill>
              <a:effectLst/>
              <a:latin typeface="Times New Roman" panose="02020603050405020304" pitchFamily="18" charset="0"/>
              <a:ea typeface="Times New Roman" panose="02020603050405020304" pitchFamily="18" charset="0"/>
            </a:endParaRPr>
          </a:p>
          <a:p>
            <a:pPr marL="0" indent="0" algn="just">
              <a:lnSpc>
                <a:spcPct val="100000"/>
              </a:lnSpc>
              <a:spcBef>
                <a:spcPts val="0"/>
              </a:spcBef>
              <a:buNone/>
              <a:tabLst>
                <a:tab pos="179705" algn="l"/>
              </a:tabLst>
            </a:pPr>
            <a:r>
              <a:rPr lang="cs-CZ" sz="1400" dirty="0">
                <a:solidFill>
                  <a:srgbClr val="000000"/>
                </a:solidFill>
                <a:effectLst/>
                <a:latin typeface="Times New Roman" panose="02020603050405020304" pitchFamily="18" charset="0"/>
                <a:ea typeface="Times New Roman" panose="02020603050405020304" pitchFamily="18" charset="0"/>
              </a:rPr>
              <a:t>§ 34 odst. 2 SŘ: s výjimkou případů, kdy má zastoupený něco v řízení osobně vykonat, doručují se písemnosti pouze zástupci. Doručení zastoupenému nemá účinky pro běh lhůt, nestanoví-li zákon jinak.</a:t>
            </a:r>
          </a:p>
          <a:p>
            <a:pPr marL="0" indent="0" algn="just">
              <a:lnSpc>
                <a:spcPct val="100000"/>
              </a:lnSpc>
              <a:spcBef>
                <a:spcPts val="0"/>
              </a:spcBef>
              <a:buNone/>
              <a:tabLst>
                <a:tab pos="179705" algn="l"/>
              </a:tabLst>
            </a:pPr>
            <a:endParaRPr lang="cs-CZ" sz="1400" dirty="0">
              <a:solidFill>
                <a:srgbClr val="000000"/>
              </a:solidFill>
              <a:effectLst/>
              <a:latin typeface="Times New Roman" panose="02020603050405020304" pitchFamily="18" charset="0"/>
              <a:ea typeface="Times New Roman" panose="02020603050405020304" pitchFamily="18" charset="0"/>
            </a:endParaRPr>
          </a:p>
          <a:p>
            <a:pPr algn="just">
              <a:lnSpc>
                <a:spcPct val="100000"/>
              </a:lnSpc>
              <a:spcBef>
                <a:spcPts val="0"/>
              </a:spcBef>
              <a:tabLst>
                <a:tab pos="179705" algn="l"/>
              </a:tabLst>
            </a:pPr>
            <a:r>
              <a:rPr lang="cs-CZ" sz="1200" dirty="0">
                <a:solidFill>
                  <a:srgbClr val="000000"/>
                </a:solidFill>
                <a:effectLst/>
                <a:latin typeface="Times New Roman" panose="02020603050405020304" pitchFamily="18" charset="0"/>
                <a:ea typeface="Times New Roman" panose="02020603050405020304" pitchFamily="18" charset="0"/>
              </a:rPr>
              <a:t>Rozhodnutím Magistrátu města Liberce byl žalobce uznán vinným ze spáchání přestupku proti bezpečnosti a plynulosti provozu na pozemních komunikacích podle ustanovení § 22 odst. 1 písm. e) bod 1 zákona č. 200/1990 Sb., o přestupcích, neboť svým jednáním porušil ustanovení § 3 odst. 3 písm. a) zákona č. 361/2000 Sb., o provozu na pozemních komunikacích, za což mu byla uložena pokuta v částce 35 000 Kč, zákaz činnosti spočívající v zákazu řízení motorových vozidel na dobu 16 měsíců od nabytí právní moci rozhodnutí a povinnost zaplatit náklady řízení spojené s projednáním přestupku ve výši 1000 Kč. Výše uvedeného přestupku se žalobce dopustil tím, že opakovaně řídil bez řidičského oprávnění. </a:t>
            </a:r>
          </a:p>
          <a:p>
            <a:pPr algn="just">
              <a:lnSpc>
                <a:spcPct val="100000"/>
              </a:lnSpc>
              <a:spcBef>
                <a:spcPts val="0"/>
              </a:spcBef>
              <a:tabLst>
                <a:tab pos="179705" algn="l"/>
              </a:tabLst>
            </a:pPr>
            <a:r>
              <a:rPr lang="cs-CZ" sz="1200" dirty="0">
                <a:solidFill>
                  <a:srgbClr val="000000"/>
                </a:solidFill>
                <a:effectLst/>
                <a:latin typeface="Times New Roman" panose="02020603050405020304" pitchFamily="18" charset="0"/>
                <a:ea typeface="Times New Roman" panose="02020603050405020304" pitchFamily="18" charset="0"/>
              </a:rPr>
              <a:t>Dne 6. 4. 2010 podal žalobce odvolání proti rozhodnutí Magistrátu, k němuž přiložil plnou moc pro zmocněnce: A. E.-K., narozeného X, bytem S., </a:t>
            </a:r>
            <a:r>
              <a:rPr lang="cs-CZ" sz="1200" dirty="0" err="1">
                <a:solidFill>
                  <a:srgbClr val="000000"/>
                </a:solidFill>
                <a:effectLst/>
                <a:latin typeface="Times New Roman" panose="02020603050405020304" pitchFamily="18" charset="0"/>
                <a:ea typeface="Times New Roman" panose="02020603050405020304" pitchFamily="18" charset="0"/>
              </a:rPr>
              <a:t>State</a:t>
            </a:r>
            <a:r>
              <a:rPr lang="cs-CZ" sz="1200" dirty="0">
                <a:solidFill>
                  <a:srgbClr val="000000"/>
                </a:solidFill>
                <a:effectLst/>
                <a:latin typeface="Times New Roman" panose="02020603050405020304" pitchFamily="18" charset="0"/>
                <a:ea typeface="Times New Roman" panose="02020603050405020304" pitchFamily="18" charset="0"/>
              </a:rPr>
              <a:t> </a:t>
            </a:r>
            <a:r>
              <a:rPr lang="cs-CZ" sz="1200" dirty="0" err="1">
                <a:solidFill>
                  <a:srgbClr val="000000"/>
                </a:solidFill>
                <a:effectLst/>
                <a:latin typeface="Times New Roman" panose="02020603050405020304" pitchFamily="18" charset="0"/>
                <a:ea typeface="Times New Roman" panose="02020603050405020304" pitchFamily="18" charset="0"/>
              </a:rPr>
              <a:t>of</a:t>
            </a:r>
            <a:r>
              <a:rPr lang="cs-CZ" sz="1200" dirty="0">
                <a:solidFill>
                  <a:srgbClr val="000000"/>
                </a:solidFill>
                <a:effectLst/>
                <a:latin typeface="Times New Roman" panose="02020603050405020304" pitchFamily="18" charset="0"/>
                <a:ea typeface="Times New Roman" panose="02020603050405020304" pitchFamily="18" charset="0"/>
              </a:rPr>
              <a:t> </a:t>
            </a:r>
            <a:r>
              <a:rPr lang="cs-CZ" sz="1200" dirty="0" err="1">
                <a:solidFill>
                  <a:srgbClr val="000000"/>
                </a:solidFill>
                <a:effectLst/>
                <a:latin typeface="Times New Roman" panose="02020603050405020304" pitchFamily="18" charset="0"/>
                <a:ea typeface="Times New Roman" panose="02020603050405020304" pitchFamily="18" charset="0"/>
              </a:rPr>
              <a:t>Kuwait</a:t>
            </a:r>
            <a:r>
              <a:rPr lang="cs-CZ" sz="1200" dirty="0">
                <a:solidFill>
                  <a:srgbClr val="000000"/>
                </a:solidFill>
                <a:effectLst/>
                <a:latin typeface="Times New Roman" panose="02020603050405020304" pitchFamily="18" charset="0"/>
                <a:ea typeface="Times New Roman" panose="02020603050405020304" pitchFamily="18" charset="0"/>
              </a:rPr>
              <a:t>, aby ho v plném rozsahu zastupoval a činil všechny úkony podle správního řádu ve věci týkající se předmětného správního řízení o přestupku.</a:t>
            </a:r>
          </a:p>
          <a:p>
            <a:pPr algn="just">
              <a:lnSpc>
                <a:spcPct val="100000"/>
              </a:lnSpc>
              <a:spcBef>
                <a:spcPts val="0"/>
              </a:spcBef>
              <a:tabLst>
                <a:tab pos="179705" algn="l"/>
              </a:tabLst>
            </a:pPr>
            <a:r>
              <a:rPr lang="cs-CZ" sz="1200" dirty="0">
                <a:solidFill>
                  <a:srgbClr val="000000"/>
                </a:solidFill>
                <a:effectLst/>
                <a:latin typeface="Times New Roman" panose="02020603050405020304" pitchFamily="18" charset="0"/>
                <a:ea typeface="Times New Roman" panose="02020603050405020304" pitchFamily="18" charset="0"/>
              </a:rPr>
              <a:t>Přípisem správní orgán prvního stupně vyrozuměl zmocněnce, že v souladu s § 88 odst. 1 SŘ postupuje stěžovatelem podané odvolání Krajskému úřadu Libereckého kraje. Ve spise není založena doručenka zmocněnci stěžovatele. Krajský úřad informoval, že se zmocněnci citovanou písemnost nepodařilo doručit. Poté krajský úřad rozhodnutím ze dne 30. 4. 2010, podané odvolání zamítl. Současně v rozhodnutí k předložené plné moci ze dne 1. 4. 2010 krajský úřad uvedl: „Správní orgán II. stupně tímto odvolatele vyrozumívá, že k této plné moci nepřihlíží z níže uvedených důvodů, a proto své rozhodnutí doručuje pouze na adresu odvolatelova bydliště.“ </a:t>
            </a:r>
            <a:r>
              <a:rPr lang="cs-CZ" sz="1200" i="1" dirty="0">
                <a:solidFill>
                  <a:srgbClr val="000000"/>
                </a:solidFill>
                <a:effectLst/>
                <a:latin typeface="Times New Roman" panose="02020603050405020304" pitchFamily="18" charset="0"/>
                <a:ea typeface="Times New Roman" panose="02020603050405020304" pitchFamily="18" charset="0"/>
              </a:rPr>
              <a:t>Podle krajského úřadu zmocnění osoby pobývající v zahraničí k zastupování ve správním řízení je úkonem odporujícím smyslu a podstatě zastoupení podle správního řádu, který maří vlastní správní řízení.</a:t>
            </a:r>
            <a:r>
              <a:rPr lang="cs-CZ" sz="1200" dirty="0">
                <a:solidFill>
                  <a:srgbClr val="000000"/>
                </a:solidFill>
                <a:effectLst/>
                <a:latin typeface="Times New Roman" panose="02020603050405020304" pitchFamily="18" charset="0"/>
                <a:ea typeface="Times New Roman" panose="02020603050405020304" pitchFamily="18" charset="0"/>
              </a:rPr>
              <a:t> Je-li volba zmocněnce činěna s úmyslem zmařit správní řízení, jde o úkon čistě spekulativní, jehož akceptování správním orgánem by bylo v rozporu se základními zásadami správního řízení (§ 2 odst. 4 a § 6 odst. 1 SŘ).</a:t>
            </a:r>
          </a:p>
        </p:txBody>
      </p:sp>
    </p:spTree>
    <p:extLst>
      <p:ext uri="{BB962C8B-B14F-4D97-AF65-F5344CB8AC3E}">
        <p14:creationId xmlns:p14="http://schemas.microsoft.com/office/powerpoint/2010/main" val="10850501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5F354D-4901-41FF-9F22-DC11CEA2D80C}"/>
              </a:ext>
            </a:extLst>
          </p:cNvPr>
          <p:cNvSpPr>
            <a:spLocks noGrp="1"/>
          </p:cNvSpPr>
          <p:nvPr>
            <p:ph type="title"/>
          </p:nvPr>
        </p:nvSpPr>
        <p:spPr/>
        <p:txBody>
          <a:bodyPr/>
          <a:lstStyle/>
          <a:p>
            <a:r>
              <a:rPr lang="cs-CZ" i="1" dirty="0"/>
              <a:t>Nepřípustnost zastoupení nezletilým zmocněncem</a:t>
            </a:r>
          </a:p>
        </p:txBody>
      </p:sp>
      <p:sp>
        <p:nvSpPr>
          <p:cNvPr id="3" name="Zástupný obsah 2">
            <a:extLst>
              <a:ext uri="{FF2B5EF4-FFF2-40B4-BE49-F238E27FC236}">
                <a16:creationId xmlns:a16="http://schemas.microsoft.com/office/drawing/2014/main" id="{70E5272E-4A42-400E-B806-0DB927DA362A}"/>
              </a:ext>
            </a:extLst>
          </p:cNvPr>
          <p:cNvSpPr>
            <a:spLocks noGrp="1"/>
          </p:cNvSpPr>
          <p:nvPr>
            <p:ph idx="1"/>
          </p:nvPr>
        </p:nvSpPr>
        <p:spPr/>
        <p:txBody>
          <a:bodyPr>
            <a:normAutofit fontScale="70000" lnSpcReduction="20000"/>
          </a:bodyPr>
          <a:lstStyle/>
          <a:p>
            <a:pPr algn="just">
              <a:lnSpc>
                <a:spcPct val="120000"/>
              </a:lnSpc>
              <a:spcBef>
                <a:spcPts val="0"/>
              </a:spcBef>
              <a:tabLst>
                <a:tab pos="179705" algn="l"/>
              </a:tabLst>
            </a:pPr>
            <a:r>
              <a:rPr lang="cs-CZ" sz="1800" b="1" baseline="30000" dirty="0">
                <a:solidFill>
                  <a:srgbClr val="000000"/>
                </a:solidFill>
                <a:effectLst/>
                <a:latin typeface="Times New Roman" panose="02020603050405020304" pitchFamily="18" charset="0"/>
                <a:ea typeface="Times New Roman" panose="02020603050405020304" pitchFamily="18" charset="0"/>
              </a:rPr>
              <a:t>(Rozsudek KS v Hradci Králové z 27. 2. 2019, čj. 51 A 2/2017-40)</a:t>
            </a:r>
            <a:endParaRPr lang="cs-CZ" sz="1800" b="1" dirty="0">
              <a:solidFill>
                <a:srgbClr val="000000"/>
              </a:solidFill>
              <a:effectLst/>
              <a:latin typeface="Times New Roman" panose="02020603050405020304" pitchFamily="18" charset="0"/>
              <a:ea typeface="Times New Roman" panose="02020603050405020304" pitchFamily="18" charset="0"/>
            </a:endParaRPr>
          </a:p>
          <a:p>
            <a:pPr algn="just">
              <a:lnSpc>
                <a:spcPct val="120000"/>
              </a:lnSpc>
              <a:spcBef>
                <a:spcPts val="0"/>
              </a:spcBef>
              <a:tabLst>
                <a:tab pos="179705" algn="l"/>
              </a:tabLst>
            </a:pPr>
            <a:r>
              <a:rPr lang="cs-CZ" sz="1800" b="1" baseline="30000" dirty="0">
                <a:solidFill>
                  <a:srgbClr val="000000"/>
                </a:solidFill>
                <a:effectLst/>
                <a:latin typeface="Times New Roman" panose="02020603050405020304" pitchFamily="18" charset="0"/>
                <a:ea typeface="Times New Roman" panose="02020603050405020304" pitchFamily="18" charset="0"/>
              </a:rPr>
              <a:t>§ 27 odst. 1 OSŘ: Účastník se může dát zastoupit také kteroukoliv fyzickou osobou, která je plně svéprávná. … </a:t>
            </a:r>
            <a:endParaRPr lang="cs-CZ" sz="1800" b="1" dirty="0">
              <a:solidFill>
                <a:srgbClr val="000000"/>
              </a:solidFill>
              <a:effectLst/>
              <a:latin typeface="Times New Roman" panose="02020603050405020304" pitchFamily="18" charset="0"/>
              <a:ea typeface="Times New Roman" panose="02020603050405020304" pitchFamily="18" charset="0"/>
            </a:endParaRPr>
          </a:p>
          <a:p>
            <a:pPr algn="just">
              <a:lnSpc>
                <a:spcPct val="120000"/>
              </a:lnSpc>
              <a:spcBef>
                <a:spcPts val="0"/>
              </a:spcBef>
              <a:tabLst>
                <a:tab pos="179705" algn="l"/>
              </a:tabLst>
            </a:pPr>
            <a:r>
              <a:rPr lang="cs-CZ" sz="1800" b="1" baseline="30000" dirty="0">
                <a:solidFill>
                  <a:srgbClr val="000000"/>
                </a:solidFill>
                <a:effectLst/>
                <a:latin typeface="Times New Roman" panose="02020603050405020304" pitchFamily="18" charset="0"/>
                <a:ea typeface="Times New Roman" panose="02020603050405020304" pitchFamily="18" charset="0"/>
              </a:rPr>
              <a:t>§ 35 odst. 7 SŘS: Účastník se může dát zastoupit také fyzickou osobou, která má způsobilost k právním úkonům v plném rozsahu. </a:t>
            </a:r>
            <a:r>
              <a:rPr lang="cs-CZ" sz="1800" b="1" i="1" baseline="30000" dirty="0">
                <a:solidFill>
                  <a:srgbClr val="000000"/>
                </a:solidFill>
                <a:effectLst/>
                <a:latin typeface="Times New Roman" panose="02020603050405020304" pitchFamily="18" charset="0"/>
                <a:ea typeface="Times New Roman" panose="02020603050405020304" pitchFamily="18" charset="0"/>
              </a:rPr>
              <a:t>(„stará terminologie“ před NOZ)</a:t>
            </a:r>
            <a:endParaRPr lang="cs-CZ" sz="1800" b="1" dirty="0">
              <a:solidFill>
                <a:srgbClr val="000000"/>
              </a:solidFill>
              <a:effectLst/>
              <a:latin typeface="Times New Roman" panose="02020603050405020304" pitchFamily="18" charset="0"/>
              <a:ea typeface="Times New Roman" panose="02020603050405020304" pitchFamily="18" charset="0"/>
            </a:endParaRPr>
          </a:p>
          <a:p>
            <a:pPr algn="just">
              <a:lnSpc>
                <a:spcPct val="120000"/>
              </a:lnSpc>
              <a:spcBef>
                <a:spcPts val="0"/>
              </a:spcBef>
              <a:tabLst>
                <a:tab pos="179705" algn="l"/>
              </a:tabLst>
            </a:pPr>
            <a:r>
              <a:rPr lang="cs-CZ" sz="1800" b="1" baseline="30000" dirty="0">
                <a:solidFill>
                  <a:srgbClr val="000000"/>
                </a:solidFill>
                <a:effectLst/>
                <a:latin typeface="Times New Roman" panose="02020603050405020304" pitchFamily="18" charset="0"/>
                <a:ea typeface="Times New Roman" panose="02020603050405020304" pitchFamily="18" charset="0"/>
              </a:rPr>
              <a:t>SŘ obdobné ustanovení nemá.</a:t>
            </a:r>
            <a:endParaRPr lang="cs-CZ" sz="1800" b="1" dirty="0">
              <a:solidFill>
                <a:srgbClr val="000000"/>
              </a:solidFill>
              <a:effectLst/>
              <a:latin typeface="Times New Roman" panose="02020603050405020304" pitchFamily="18" charset="0"/>
              <a:ea typeface="Times New Roman" panose="02020603050405020304" pitchFamily="18" charset="0"/>
            </a:endParaRPr>
          </a:p>
          <a:p>
            <a:pPr marL="0" indent="0" algn="just">
              <a:lnSpc>
                <a:spcPct val="120000"/>
              </a:lnSpc>
              <a:spcBef>
                <a:spcPts val="0"/>
              </a:spcBef>
              <a:buNone/>
              <a:tabLst>
                <a:tab pos="179705" algn="l"/>
              </a:tabLst>
            </a:pPr>
            <a:endParaRPr lang="cs-CZ" sz="1800" dirty="0">
              <a:solidFill>
                <a:srgbClr val="000000"/>
              </a:solidFill>
              <a:effectLst/>
              <a:latin typeface="Times New Roman" panose="02020603050405020304" pitchFamily="18" charset="0"/>
              <a:ea typeface="Times New Roman" panose="02020603050405020304" pitchFamily="18" charset="0"/>
            </a:endParaRPr>
          </a:p>
          <a:p>
            <a:pPr algn="just">
              <a:lnSpc>
                <a:spcPct val="120000"/>
              </a:lnSpc>
              <a:spcBef>
                <a:spcPts val="0"/>
              </a:spcBef>
              <a:tabLst>
                <a:tab pos="179705" algn="l"/>
              </a:tabLst>
            </a:pPr>
            <a:r>
              <a:rPr lang="cs-CZ" sz="1800" baseline="30000" dirty="0">
                <a:solidFill>
                  <a:srgbClr val="000000"/>
                </a:solidFill>
                <a:effectLst/>
                <a:latin typeface="Times New Roman" panose="02020603050405020304" pitchFamily="18" charset="0"/>
                <a:ea typeface="Times New Roman" panose="02020603050405020304" pitchFamily="18" charset="0"/>
              </a:rPr>
              <a:t>Účastník přestupkového řízení podepsal plnou moc, podle které ho měla v řízení zastupovat jako zmocněnec nezletilá K.V. (v průběhu řízení pak dovršila věk 18 let a stala se plně svéprávnou). K.V. podala za obviněného odpor proti příkazu, správní orgány s ní jednaly v řízení jako se zmocněncem obviněného. K.V. podala odvolání proti rozhodnutí správního orgánu I. stupně, rozhodnutí odvolacího správního orgánu bylo taktéž doručeno jí. </a:t>
            </a:r>
            <a:endParaRPr lang="cs-CZ" sz="1800" dirty="0">
              <a:solidFill>
                <a:srgbClr val="000000"/>
              </a:solidFill>
              <a:effectLst/>
              <a:latin typeface="Times New Roman" panose="02020603050405020304" pitchFamily="18" charset="0"/>
              <a:ea typeface="Times New Roman" panose="02020603050405020304" pitchFamily="18" charset="0"/>
            </a:endParaRPr>
          </a:p>
          <a:p>
            <a:pPr algn="just">
              <a:lnSpc>
                <a:spcPct val="120000"/>
              </a:lnSpc>
              <a:spcBef>
                <a:spcPts val="0"/>
              </a:spcBef>
              <a:tabLst>
                <a:tab pos="179705" algn="l"/>
              </a:tabLst>
            </a:pPr>
            <a:r>
              <a:rPr lang="cs-CZ" sz="1800" baseline="30000" dirty="0">
                <a:solidFill>
                  <a:srgbClr val="000000"/>
                </a:solidFill>
                <a:effectLst/>
                <a:latin typeface="Times New Roman" panose="02020603050405020304" pitchFamily="18" charset="0"/>
                <a:ea typeface="Times New Roman" panose="02020603050405020304" pitchFamily="18" charset="0"/>
              </a:rPr>
              <a:t>Žalobou ve správním soudnictví se obviněný, zastoupený advokátem, domáhal zrušení rozhodnutí odvolacího správního orgánu, které bylo doručeno K.V., ačkoli ta neměla být vůbec oprávněna za obviněného jednat. Soud žalobě vyhověl, ale </a:t>
            </a:r>
            <a:r>
              <a:rPr lang="cs-CZ" sz="1800" baseline="30000" dirty="0" err="1">
                <a:solidFill>
                  <a:srgbClr val="000000"/>
                </a:solidFill>
                <a:effectLst/>
                <a:latin typeface="Times New Roman" panose="02020603050405020304" pitchFamily="18" charset="0"/>
                <a:ea typeface="Times New Roman" panose="02020603050405020304" pitchFamily="18" charset="0"/>
              </a:rPr>
              <a:t>obiter</a:t>
            </a:r>
            <a:r>
              <a:rPr lang="cs-CZ" sz="1800" baseline="30000" dirty="0">
                <a:solidFill>
                  <a:srgbClr val="000000"/>
                </a:solidFill>
                <a:effectLst/>
                <a:latin typeface="Times New Roman" panose="02020603050405020304" pitchFamily="18" charset="0"/>
                <a:ea typeface="Times New Roman" panose="02020603050405020304" pitchFamily="18" charset="0"/>
              </a:rPr>
              <a:t> </a:t>
            </a:r>
            <a:r>
              <a:rPr lang="cs-CZ" sz="1800" baseline="30000" dirty="0" err="1">
                <a:solidFill>
                  <a:srgbClr val="000000"/>
                </a:solidFill>
                <a:effectLst/>
                <a:latin typeface="Times New Roman" panose="02020603050405020304" pitchFamily="18" charset="0"/>
                <a:ea typeface="Times New Roman" panose="02020603050405020304" pitchFamily="18" charset="0"/>
              </a:rPr>
              <a:t>dictum</a:t>
            </a:r>
            <a:r>
              <a:rPr lang="cs-CZ" sz="1800" baseline="30000" dirty="0">
                <a:solidFill>
                  <a:srgbClr val="000000"/>
                </a:solidFill>
                <a:effectLst/>
                <a:latin typeface="Times New Roman" panose="02020603050405020304" pitchFamily="18" charset="0"/>
                <a:ea typeface="Times New Roman" panose="02020603050405020304" pitchFamily="18" charset="0"/>
              </a:rPr>
              <a:t> vyslovil, že neplatný byl i odpor podaný slečnou K.V., a že proto již příkaz, kterým byl obviněný uznán vinným, je v právní moci.</a:t>
            </a:r>
            <a:endParaRPr lang="cs-CZ" sz="1800" dirty="0">
              <a:solidFill>
                <a:srgbClr val="000000"/>
              </a:solidFill>
              <a:effectLst/>
              <a:latin typeface="Times New Roman" panose="02020603050405020304" pitchFamily="18" charset="0"/>
              <a:ea typeface="Times New Roman" panose="02020603050405020304" pitchFamily="18" charset="0"/>
            </a:endParaRPr>
          </a:p>
          <a:p>
            <a:pPr algn="just">
              <a:lnSpc>
                <a:spcPct val="120000"/>
              </a:lnSpc>
              <a:spcBef>
                <a:spcPts val="0"/>
              </a:spcBef>
              <a:tabLst>
                <a:tab pos="179705" algn="l"/>
              </a:tabLst>
            </a:pPr>
            <a:r>
              <a:rPr lang="cs-CZ" sz="1800" dirty="0">
                <a:solidFill>
                  <a:srgbClr val="000000"/>
                </a:solidFill>
                <a:effectLst/>
                <a:latin typeface="Times New Roman" panose="02020603050405020304" pitchFamily="18" charset="0"/>
                <a:ea typeface="Times New Roman" panose="02020603050405020304" pitchFamily="18" charset="0"/>
              </a:rPr>
              <a:t>K. V. nesplňovala základní předpoklady být obecnou zmocněnkyní žalobce pro svoji nezletilost a že tento nedostatek již nebylo možno zhojit ani její následnou zletilostí, a to právě pro vadnost původní plné moci k zastupování. </a:t>
            </a:r>
          </a:p>
          <a:p>
            <a:pPr algn="just">
              <a:lnSpc>
                <a:spcPct val="120000"/>
              </a:lnSpc>
              <a:spcBef>
                <a:spcPts val="0"/>
              </a:spcBef>
              <a:tabLst>
                <a:tab pos="179705" algn="l"/>
              </a:tabLst>
            </a:pPr>
            <a:r>
              <a:rPr lang="cs-CZ" sz="1800" dirty="0">
                <a:solidFill>
                  <a:srgbClr val="000000"/>
                </a:solidFill>
                <a:effectLst/>
                <a:latin typeface="Times New Roman" panose="02020603050405020304" pitchFamily="18" charset="0"/>
                <a:ea typeface="Times New Roman" panose="02020603050405020304" pitchFamily="18" charset="0"/>
              </a:rPr>
              <a:t>Správní orgán vedl přestupkové řízení s někým, kdo nebyl k zastupování žalobce oprávněn a že již jen vzhledem k této skutečnosti nemohl zjistit náležitý skutkový stav věci. Již jen z tohoto důvodu byly všechny jeho úkony v řízení provedené zcela bez významu. Odvolací správní orgán tuto vadu nezjistil, neodstranil a naopak v ní pokračoval, namísto toho, aby konstatoval nezákonnost prvoinstančního správního rozhodnutí, když to bylo vydáno bez toho, aniž by v řízení, jež mu předcházelo, bylo jednáno se skutečným účastníkem řízení, respektive jeho zástupcem. </a:t>
            </a:r>
          </a:p>
          <a:p>
            <a:pPr>
              <a:lnSpc>
                <a:spcPct val="120000"/>
              </a:lnSpc>
              <a:spcBef>
                <a:spcPts val="0"/>
              </a:spcBef>
            </a:pPr>
            <a:r>
              <a:rPr lang="cs-CZ" sz="1800" dirty="0">
                <a:effectLst/>
                <a:latin typeface="Times New Roman" panose="02020603050405020304" pitchFamily="18" charset="0"/>
                <a:ea typeface="Calibri" panose="020F0502020204030204" pitchFamily="34" charset="0"/>
              </a:rPr>
              <a:t>Ty samé důvody, kterými žalobce odůvodňoval nezákonnost žalovaného rozhodnutí, jsou plně aplikovatelné i na odpor podaný K. V. proti příkazu o uložení pokuty žalobci. Bylo by totiž proti zásadě rozumnosti, aby relevantním odporem ve smyslu § 87 odst. 4 tehdy platného zákona č. 200/1990 Sb., o přestupcích, mohlo být jakékoliv podání označené jako odpor, bez ohledu na to, kým bylo podáno, zda k tomu oprávněnou osobou či nikoliv. V přezkoumávané věci byl podán odpor nezletilou K. V., která vzhledem ke svému věku neměla statut obecného zmocněnce žalobce v dané věci, a proto ani nemohla podat relevantní odpor. </a:t>
            </a:r>
            <a:r>
              <a:rPr lang="cs-CZ" sz="1800" dirty="0">
                <a:effectLst/>
                <a:latin typeface="Calibri" panose="020F0502020204030204" pitchFamily="34" charset="0"/>
                <a:ea typeface="Calibri" panose="020F0502020204030204" pitchFamily="34" charset="0"/>
                <a:cs typeface="Times New Roman" panose="02020603050405020304" pitchFamily="18" charset="0"/>
              </a:rPr>
              <a:t>Z</a:t>
            </a:r>
            <a:r>
              <a:rPr lang="cs-CZ" sz="1800" dirty="0">
                <a:effectLst/>
                <a:latin typeface="Times New Roman" panose="02020603050405020304" pitchFamily="18" charset="0"/>
                <a:ea typeface="Calibri" panose="020F0502020204030204" pitchFamily="34" charset="0"/>
              </a:rPr>
              <a:t>míněný příkaz nabyl právní moci dne 10. 11. 2015, neboť žalobce proti němu odpor nepodal.</a:t>
            </a:r>
            <a:endParaRPr lang="cs-CZ" dirty="0"/>
          </a:p>
        </p:txBody>
      </p:sp>
    </p:spTree>
    <p:extLst>
      <p:ext uri="{BB962C8B-B14F-4D97-AF65-F5344CB8AC3E}">
        <p14:creationId xmlns:p14="http://schemas.microsoft.com/office/powerpoint/2010/main" val="24205539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71C0EC-0962-4A41-A14E-9C1ADC776642}"/>
              </a:ext>
            </a:extLst>
          </p:cNvPr>
          <p:cNvSpPr>
            <a:spLocks noGrp="1"/>
          </p:cNvSpPr>
          <p:nvPr>
            <p:ph type="title"/>
          </p:nvPr>
        </p:nvSpPr>
        <p:spPr/>
        <p:txBody>
          <a:bodyPr/>
          <a:lstStyle/>
          <a:p>
            <a:r>
              <a:rPr lang="cs-CZ" sz="4400" b="1" i="1" dirty="0">
                <a:solidFill>
                  <a:srgbClr val="000000"/>
                </a:solidFill>
                <a:effectLst/>
                <a:latin typeface="Times New Roman" panose="02020603050405020304" pitchFamily="18" charset="0"/>
                <a:ea typeface="Times New Roman" panose="02020603050405020304" pitchFamily="18" charset="0"/>
              </a:rPr>
              <a:t>Odpor učiněný údajným zmocněncem</a:t>
            </a:r>
            <a:endParaRPr lang="cs-CZ" dirty="0"/>
          </a:p>
        </p:txBody>
      </p:sp>
      <p:sp>
        <p:nvSpPr>
          <p:cNvPr id="3" name="Zástupný obsah 2">
            <a:extLst>
              <a:ext uri="{FF2B5EF4-FFF2-40B4-BE49-F238E27FC236}">
                <a16:creationId xmlns:a16="http://schemas.microsoft.com/office/drawing/2014/main" id="{9C9E6AED-DF20-468F-B937-721CF91477A2}"/>
              </a:ext>
            </a:extLst>
          </p:cNvPr>
          <p:cNvSpPr>
            <a:spLocks noGrp="1"/>
          </p:cNvSpPr>
          <p:nvPr>
            <p:ph idx="1"/>
          </p:nvPr>
        </p:nvSpPr>
        <p:spPr/>
        <p:txBody>
          <a:bodyPr>
            <a:normAutofit fontScale="85000" lnSpcReduction="10000"/>
          </a:bodyPr>
          <a:lstStyle/>
          <a:p>
            <a:pPr algn="just">
              <a:lnSpc>
                <a:spcPct val="100000"/>
              </a:lnSpc>
              <a:spcBef>
                <a:spcPts val="600"/>
              </a:spcBef>
              <a:tabLst>
                <a:tab pos="179705" algn="l"/>
              </a:tabLst>
            </a:pPr>
            <a:r>
              <a:rPr lang="cs-CZ" sz="1800" dirty="0">
                <a:solidFill>
                  <a:srgbClr val="000000"/>
                </a:solidFill>
                <a:effectLst/>
                <a:latin typeface="Times New Roman" panose="02020603050405020304" pitchFamily="18" charset="0"/>
                <a:ea typeface="Times New Roman" panose="02020603050405020304" pitchFamily="18" charset="0"/>
              </a:rPr>
              <a:t>(Rozsudek NSS ze dne 25. 11. 2015, čj. 2 As 215/2015-72)</a:t>
            </a:r>
          </a:p>
          <a:p>
            <a:pPr marL="0" indent="0" algn="just">
              <a:lnSpc>
                <a:spcPct val="100000"/>
              </a:lnSpc>
              <a:spcBef>
                <a:spcPts val="600"/>
              </a:spcBef>
              <a:buNone/>
              <a:tabLst>
                <a:tab pos="179705" algn="l"/>
              </a:tabLst>
            </a:pPr>
            <a:endParaRPr lang="cs-CZ" sz="1800" dirty="0">
              <a:solidFill>
                <a:srgbClr val="000000"/>
              </a:solidFill>
              <a:effectLst/>
              <a:latin typeface="Times New Roman" panose="02020603050405020304" pitchFamily="18" charset="0"/>
              <a:ea typeface="Times New Roman" panose="02020603050405020304" pitchFamily="18" charset="0"/>
            </a:endParaRPr>
          </a:p>
          <a:p>
            <a:pPr algn="just">
              <a:lnSpc>
                <a:spcPct val="100000"/>
              </a:lnSpc>
              <a:spcBef>
                <a:spcPts val="600"/>
              </a:spcBef>
              <a:tabLst>
                <a:tab pos="179705" algn="l"/>
              </a:tabLst>
            </a:pPr>
            <a:r>
              <a:rPr lang="cs-CZ" sz="1800" dirty="0">
                <a:solidFill>
                  <a:srgbClr val="000000"/>
                </a:solidFill>
                <a:effectLst/>
                <a:latin typeface="Times New Roman" panose="02020603050405020304" pitchFamily="18" charset="0"/>
                <a:ea typeface="Times New Roman" panose="02020603050405020304" pitchFamily="18" charset="0"/>
              </a:rPr>
              <a:t>Příkazem celního úřadu byl J.K. uznán vinným ze spáchání přestupku zákona č. 13/1997 Sb., o pozemních komunikacích, jehož se měl dopustit tím, že dne 5. 9. 2014 užil osobním vozidlem zpoplatněnou pozemní komunikaci (rychlostní silnici R10), aniž by uhradil časový poplatek (resp. aniž by přilepil díl kupónu prokazující úhradu časového poplatku celou plochou na viditelném místě ve vozidle). Za tento přestupek byla J.K. uložena pokuta ve výši 3000 Kč. Příkaz byl J.K. doručen dne 30. 9. 2014. Proti příkazu podal dne 8. 10. 2014 prostřednictvím e-mailu podepsaného zaručeným elektronickým podpisem </a:t>
            </a:r>
            <a:r>
              <a:rPr lang="cs-CZ" sz="1800" dirty="0" err="1">
                <a:solidFill>
                  <a:srgbClr val="000000"/>
                </a:solidFill>
                <a:effectLst/>
                <a:latin typeface="Times New Roman" panose="02020603050405020304" pitchFamily="18" charset="0"/>
                <a:ea typeface="Times New Roman" panose="02020603050405020304" pitchFamily="18" charset="0"/>
              </a:rPr>
              <a:t>blanketní</a:t>
            </a:r>
            <a:r>
              <a:rPr lang="cs-CZ" sz="1800" dirty="0">
                <a:solidFill>
                  <a:srgbClr val="000000"/>
                </a:solidFill>
                <a:effectLst/>
                <a:latin typeface="Times New Roman" panose="02020603050405020304" pitchFamily="18" charset="0"/>
                <a:ea typeface="Times New Roman" panose="02020603050405020304" pitchFamily="18" charset="0"/>
              </a:rPr>
              <a:t> odpor Ing. M. J., který se označil jako zmocněnec žalobce; </a:t>
            </a:r>
            <a:r>
              <a:rPr lang="cs-CZ" sz="1800" i="1" dirty="0">
                <a:solidFill>
                  <a:srgbClr val="000000"/>
                </a:solidFill>
                <a:effectLst/>
                <a:latin typeface="Times New Roman" panose="02020603050405020304" pitchFamily="18" charset="0"/>
                <a:ea typeface="Times New Roman" panose="02020603050405020304" pitchFamily="18" charset="0"/>
              </a:rPr>
              <a:t>přílohou e-mailu byla nepodepsaná plná moc</a:t>
            </a:r>
            <a:r>
              <a:rPr lang="cs-CZ" sz="1800" dirty="0">
                <a:solidFill>
                  <a:srgbClr val="000000"/>
                </a:solidFill>
                <a:effectLst/>
                <a:latin typeface="Times New Roman" panose="02020603050405020304" pitchFamily="18" charset="0"/>
                <a:ea typeface="Times New Roman" panose="02020603050405020304" pitchFamily="18" charset="0"/>
              </a:rPr>
              <a:t>, kterou měl dne 3. 10. 2014 udělit J.K. k jeho „zastupování ve věci“ Ing. M. J. Celní úřad vydal dle § 37 odst. 3 SŘ výzvu k odstranění vady podání (spočívající v absenci podpisu zmocnitele na přiložené plné moci), kterou dne 24. 10. 2014 doručil Ing. M. J. Ing. M. J. však na tuto výzvu nereagoval, a proto žalovaný přípisem ze dne 19. 11. 2014 vyrozuměl žalobce o tom, že příkaz nabyl dne 16. 10. 2014 právní moci. Dne 2. 12. 2014 doručil J.K. Generálnímu ředitelství cel podání nadepsané „Žádost o uplatnění opatření proti nečinnosti úřadu“, v němž uvedl, že pokud měl správní orgán pochybnosti o udělení plné moci, měl povinnost obviněného vyzvat k odstranění vady podání, což však neučinil. Dle názoru J.K. zůstal žalovaný nečinný, neboť měl ve věci dále konat, zrušit příkaz, nařídit ústní jednání a vydat meritorní rozhodnutí. J.K. ke své žádosti přiložil podepsanou plnou moc ze dne 3. 10. 2014 udělenou Ing. M. J. Generální ředitelství cel přípisem ze dne 8. 12. 2014 pana J.K. žalobce vyrozumělo, že jeho podnět na ochranu před nečinností žalovaného neshledalo důvodným.</a:t>
            </a:r>
          </a:p>
          <a:p>
            <a:pPr algn="just">
              <a:lnSpc>
                <a:spcPct val="100000"/>
              </a:lnSpc>
              <a:spcBef>
                <a:spcPts val="600"/>
              </a:spcBef>
              <a:tabLst>
                <a:tab pos="179705" algn="l"/>
              </a:tabLst>
            </a:pPr>
            <a:r>
              <a:rPr lang="cs-CZ" sz="1800" dirty="0">
                <a:solidFill>
                  <a:srgbClr val="000000"/>
                </a:solidFill>
                <a:effectLst/>
                <a:latin typeface="Times New Roman" panose="02020603050405020304" pitchFamily="18" charset="0"/>
                <a:ea typeface="Times New Roman" panose="02020603050405020304" pitchFamily="18" charset="0"/>
              </a:rPr>
              <a:t>Krajský soud zamítl žalobu proti celnímu úřadu na ochranu proti nečinnosti, NSS zamítl kasační stížnost J.K. proti tomuto rozsudku.</a:t>
            </a:r>
          </a:p>
          <a:p>
            <a:endParaRPr lang="cs-CZ" dirty="0"/>
          </a:p>
        </p:txBody>
      </p:sp>
    </p:spTree>
    <p:extLst>
      <p:ext uri="{BB962C8B-B14F-4D97-AF65-F5344CB8AC3E}">
        <p14:creationId xmlns:p14="http://schemas.microsoft.com/office/powerpoint/2010/main" val="28860664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C57C2C8-1A78-4CF8-84A2-B2AFC6A70C6E}"/>
              </a:ext>
            </a:extLst>
          </p:cNvPr>
          <p:cNvSpPr>
            <a:spLocks noGrp="1"/>
          </p:cNvSpPr>
          <p:nvPr>
            <p:ph type="title"/>
          </p:nvPr>
        </p:nvSpPr>
        <p:spPr/>
        <p:txBody>
          <a:bodyPr/>
          <a:lstStyle/>
          <a:p>
            <a:r>
              <a:rPr lang="cs-CZ" sz="4400" b="1" i="1" dirty="0">
                <a:solidFill>
                  <a:srgbClr val="000000"/>
                </a:solidFill>
                <a:effectLst/>
                <a:latin typeface="Times New Roman" panose="02020603050405020304" pitchFamily="18" charset="0"/>
                <a:ea typeface="Times New Roman" panose="02020603050405020304" pitchFamily="18" charset="0"/>
              </a:rPr>
              <a:t>Systematické a úmyslné podávání nepodepsaných podání zmocněncem</a:t>
            </a:r>
            <a:endParaRPr lang="cs-CZ" dirty="0"/>
          </a:p>
        </p:txBody>
      </p:sp>
      <p:sp>
        <p:nvSpPr>
          <p:cNvPr id="3" name="Zástupný obsah 2">
            <a:extLst>
              <a:ext uri="{FF2B5EF4-FFF2-40B4-BE49-F238E27FC236}">
                <a16:creationId xmlns:a16="http://schemas.microsoft.com/office/drawing/2014/main" id="{1583F737-4F25-438B-8631-70A52B46D095}"/>
              </a:ext>
            </a:extLst>
          </p:cNvPr>
          <p:cNvSpPr>
            <a:spLocks noGrp="1"/>
          </p:cNvSpPr>
          <p:nvPr>
            <p:ph idx="1"/>
          </p:nvPr>
        </p:nvSpPr>
        <p:spPr/>
        <p:txBody>
          <a:bodyPr>
            <a:normAutofit/>
          </a:bodyPr>
          <a:lstStyle/>
          <a:p>
            <a:pPr algn="just">
              <a:lnSpc>
                <a:spcPct val="100000"/>
              </a:lnSpc>
              <a:spcBef>
                <a:spcPts val="0"/>
              </a:spcBef>
              <a:tabLst>
                <a:tab pos="179705" algn="l"/>
              </a:tabLst>
            </a:pPr>
            <a:r>
              <a:rPr lang="cs-CZ" sz="1800" dirty="0">
                <a:solidFill>
                  <a:srgbClr val="000000"/>
                </a:solidFill>
                <a:effectLst/>
                <a:latin typeface="Times New Roman" panose="02020603050405020304" pitchFamily="18" charset="0"/>
                <a:ea typeface="Times New Roman" panose="02020603050405020304" pitchFamily="18" charset="0"/>
              </a:rPr>
              <a:t>(Rozsudek rozšířeného senátu NSS z 18. 12. 2018, čj. 4 As 113/2018-39)</a:t>
            </a:r>
          </a:p>
          <a:p>
            <a:pPr marL="0" indent="0" algn="just">
              <a:lnSpc>
                <a:spcPct val="100000"/>
              </a:lnSpc>
              <a:spcBef>
                <a:spcPts val="0"/>
              </a:spcBef>
              <a:buNone/>
              <a:tabLst>
                <a:tab pos="179705" algn="l"/>
              </a:tabLst>
            </a:pPr>
            <a:r>
              <a:rPr lang="cs-CZ" sz="1800" dirty="0">
                <a:solidFill>
                  <a:srgbClr val="000000"/>
                </a:solidFill>
                <a:effectLst/>
                <a:latin typeface="Times New Roman" panose="02020603050405020304" pitchFamily="18" charset="0"/>
                <a:ea typeface="Times New Roman" panose="02020603050405020304" pitchFamily="18" charset="0"/>
              </a:rPr>
              <a:t> </a:t>
            </a:r>
          </a:p>
          <a:p>
            <a:pPr algn="just">
              <a:lnSpc>
                <a:spcPct val="100000"/>
              </a:lnSpc>
              <a:spcBef>
                <a:spcPts val="0"/>
              </a:spcBef>
              <a:tabLst>
                <a:tab pos="179705" algn="l"/>
              </a:tabLst>
            </a:pPr>
            <a:r>
              <a:rPr lang="cs-CZ" sz="1800" dirty="0">
                <a:solidFill>
                  <a:srgbClr val="000000"/>
                </a:solidFill>
                <a:effectLst/>
                <a:latin typeface="Times New Roman" panose="02020603050405020304" pitchFamily="18" charset="0"/>
                <a:ea typeface="Times New Roman" panose="02020603050405020304" pitchFamily="18" charset="0"/>
              </a:rPr>
              <a:t>Podpis na listinném podání je podstatnou náležitostí podání. Chybějící podpis na podání je vadou, pro kterou nelze pokračovat v řízení (§ 37 odst. 2 SŘ). </a:t>
            </a:r>
          </a:p>
          <a:p>
            <a:pPr algn="just">
              <a:lnSpc>
                <a:spcPct val="100000"/>
              </a:lnSpc>
              <a:spcBef>
                <a:spcPts val="0"/>
              </a:spcBef>
              <a:tabLst>
                <a:tab pos="179705" algn="l"/>
              </a:tabLst>
            </a:pPr>
            <a:r>
              <a:rPr lang="cs-CZ" sz="1800" dirty="0">
                <a:solidFill>
                  <a:srgbClr val="000000"/>
                </a:solidFill>
                <a:effectLst/>
                <a:latin typeface="Times New Roman" panose="02020603050405020304" pitchFamily="18" charset="0"/>
                <a:ea typeface="Times New Roman" panose="02020603050405020304" pitchFamily="18" charset="0"/>
              </a:rPr>
              <a:t>Chyběl-li podpis na odporu podle § 87 odst. 4 zákona o přestupcích, a nebyla-li tato vada přes výzvu odstraněna, odpor nevyvolal žádné právní účinky a příkaz o uložení napomenutí nebo pokuty nabyl právní moci. </a:t>
            </a:r>
          </a:p>
          <a:p>
            <a:pPr algn="just">
              <a:lnSpc>
                <a:spcPct val="100000"/>
              </a:lnSpc>
              <a:spcBef>
                <a:spcPts val="0"/>
              </a:spcBef>
              <a:tabLst>
                <a:tab pos="179705" algn="l"/>
              </a:tabLst>
            </a:pPr>
            <a:r>
              <a:rPr lang="cs-CZ" sz="1800" dirty="0">
                <a:solidFill>
                  <a:srgbClr val="000000"/>
                </a:solidFill>
                <a:effectLst/>
                <a:latin typeface="Times New Roman" panose="02020603050405020304" pitchFamily="18" charset="0"/>
                <a:ea typeface="Times New Roman" panose="02020603050405020304" pitchFamily="18" charset="0"/>
              </a:rPr>
              <a:t>Podává-li stejná osoba jako účastník či jako zmocněnec opakovaně listinná podání bez podpisu, není procesní chybou, pokud správní orgán nepostupuje podle § 37 odst. 3 SŘ a osobu nevyzve k odstranění nedostatku podání. Stejné závěry platí i pro osoby nějakým způsobem spojené s osobami tyto obstrukční taktiky využívajícími. Takovéto podání je v těchto výjimečných případech zneužitím práva, nepožívá právní ochrany a nevyvolá samo o sobě žádné procesní důsledky. Správní orgán na ně nemusí nijak procesně reagovat.</a:t>
            </a:r>
          </a:p>
        </p:txBody>
      </p:sp>
    </p:spTree>
    <p:extLst>
      <p:ext uri="{BB962C8B-B14F-4D97-AF65-F5344CB8AC3E}">
        <p14:creationId xmlns:p14="http://schemas.microsoft.com/office/powerpoint/2010/main" val="40506341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61652D-EEC6-40C5-977B-C1C75973B373}"/>
              </a:ext>
            </a:extLst>
          </p:cNvPr>
          <p:cNvSpPr>
            <a:spLocks noGrp="1"/>
          </p:cNvSpPr>
          <p:nvPr>
            <p:ph type="title"/>
          </p:nvPr>
        </p:nvSpPr>
        <p:spPr/>
        <p:txBody>
          <a:bodyPr/>
          <a:lstStyle/>
          <a:p>
            <a:r>
              <a:rPr lang="cs-CZ" sz="4400" b="1" i="1" dirty="0">
                <a:solidFill>
                  <a:srgbClr val="000000"/>
                </a:solidFill>
                <a:effectLst/>
                <a:latin typeface="Times New Roman" panose="02020603050405020304" pitchFamily="18" charset="0"/>
                <a:ea typeface="Times New Roman" panose="02020603050405020304" pitchFamily="18" charset="0"/>
              </a:rPr>
              <a:t>Účelové předložení </a:t>
            </a:r>
            <a:r>
              <a:rPr lang="cs-CZ" sz="4400" b="1" i="1" dirty="0" err="1">
                <a:solidFill>
                  <a:srgbClr val="000000"/>
                </a:solidFill>
                <a:effectLst/>
                <a:latin typeface="Times New Roman" panose="02020603050405020304" pitchFamily="18" charset="0"/>
                <a:ea typeface="Times New Roman" panose="02020603050405020304" pitchFamily="18" charset="0"/>
              </a:rPr>
              <a:t>scanu</a:t>
            </a:r>
            <a:r>
              <a:rPr lang="cs-CZ" sz="4400" b="1" i="1" dirty="0">
                <a:solidFill>
                  <a:srgbClr val="000000"/>
                </a:solidFill>
                <a:effectLst/>
                <a:latin typeface="Times New Roman" panose="02020603050405020304" pitchFamily="18" charset="0"/>
                <a:ea typeface="Times New Roman" panose="02020603050405020304" pitchFamily="18" charset="0"/>
              </a:rPr>
              <a:t> plné moci</a:t>
            </a:r>
            <a:endParaRPr lang="cs-CZ" dirty="0"/>
          </a:p>
        </p:txBody>
      </p:sp>
      <p:sp>
        <p:nvSpPr>
          <p:cNvPr id="3" name="Zástupný obsah 2">
            <a:extLst>
              <a:ext uri="{FF2B5EF4-FFF2-40B4-BE49-F238E27FC236}">
                <a16:creationId xmlns:a16="http://schemas.microsoft.com/office/drawing/2014/main" id="{C4BBA1BF-358A-4E51-A416-51C927AFF23C}"/>
              </a:ext>
            </a:extLst>
          </p:cNvPr>
          <p:cNvSpPr>
            <a:spLocks noGrp="1"/>
          </p:cNvSpPr>
          <p:nvPr>
            <p:ph idx="1"/>
          </p:nvPr>
        </p:nvSpPr>
        <p:spPr/>
        <p:txBody>
          <a:bodyPr>
            <a:normAutofit fontScale="70000" lnSpcReduction="20000"/>
          </a:bodyPr>
          <a:lstStyle/>
          <a:p>
            <a:pPr algn="just">
              <a:lnSpc>
                <a:spcPct val="110000"/>
              </a:lnSpc>
              <a:spcBef>
                <a:spcPts val="0"/>
              </a:spcBef>
              <a:tabLst>
                <a:tab pos="179705" algn="l"/>
              </a:tabLst>
            </a:pPr>
            <a:r>
              <a:rPr lang="cs-CZ" sz="1800" dirty="0">
                <a:solidFill>
                  <a:srgbClr val="000000"/>
                </a:solidFill>
                <a:effectLst/>
                <a:latin typeface="Times New Roman" panose="02020603050405020304" pitchFamily="18" charset="0"/>
                <a:ea typeface="Times New Roman" panose="02020603050405020304" pitchFamily="18" charset="0"/>
              </a:rPr>
              <a:t>(Rozsudek NSS z 31. 7. 2015, čj. 8 As 180/2014-45) </a:t>
            </a:r>
          </a:p>
          <a:p>
            <a:pPr marL="0" indent="0" algn="just">
              <a:lnSpc>
                <a:spcPct val="110000"/>
              </a:lnSpc>
              <a:spcBef>
                <a:spcPts val="0"/>
              </a:spcBef>
              <a:buNone/>
              <a:tabLst>
                <a:tab pos="179705" algn="l"/>
              </a:tabLst>
            </a:pPr>
            <a:endParaRPr lang="cs-CZ" sz="1800" dirty="0">
              <a:solidFill>
                <a:srgbClr val="000000"/>
              </a:solidFill>
              <a:effectLst/>
              <a:latin typeface="Times New Roman" panose="02020603050405020304" pitchFamily="18" charset="0"/>
              <a:ea typeface="Times New Roman" panose="02020603050405020304" pitchFamily="18" charset="0"/>
            </a:endParaRPr>
          </a:p>
          <a:p>
            <a:pPr algn="just">
              <a:lnSpc>
                <a:spcPct val="110000"/>
              </a:lnSpc>
              <a:spcBef>
                <a:spcPts val="0"/>
              </a:spcBef>
              <a:tabLst>
                <a:tab pos="179705" algn="l"/>
              </a:tabLst>
            </a:pPr>
            <a:r>
              <a:rPr lang="cs-CZ" sz="1800" dirty="0">
                <a:solidFill>
                  <a:srgbClr val="000000"/>
                </a:solidFill>
                <a:effectLst/>
                <a:latin typeface="Times New Roman" panose="02020603050405020304" pitchFamily="18" charset="0"/>
                <a:ea typeface="Times New Roman" panose="02020603050405020304" pitchFamily="18" charset="0"/>
              </a:rPr>
              <a:t>Rozhodnutím ze dne 3. 1. 2014 Magistrát města Pardubic uznal obviněného J.Z. vinným ze spáchání přestupku podle § 125c odst. 1 písm. f) bodu 2 zákona č. 361/2000 Sb., o provozu na pozemních komunikacích. Přestupku se měl dopustit tím, že jel na pozemní komunikaci v obci Mikulovice rychlostí 94 km/h, čímž překročil na daném úseku dovolenou rychlost o 44 km/h. Za přestupek magistrát uložil žalobci pokutu ve výši 5000 Kč a zákaz řízení motorových vozidel na dobu 6 měsíců ode dne nabytí právní moci rozhodnutí. Krajský úřad (žalovaný) zamítl odvolání žalobce rozhodnutím ze dne 28. 4. 2014.</a:t>
            </a:r>
          </a:p>
          <a:p>
            <a:pPr algn="just">
              <a:lnSpc>
                <a:spcPct val="110000"/>
              </a:lnSpc>
              <a:spcBef>
                <a:spcPts val="0"/>
              </a:spcBef>
              <a:tabLst>
                <a:tab pos="179705" algn="l"/>
              </a:tabLst>
            </a:pPr>
            <a:r>
              <a:rPr lang="cs-CZ" sz="1800" dirty="0">
                <a:solidFill>
                  <a:srgbClr val="000000"/>
                </a:solidFill>
                <a:effectLst/>
                <a:latin typeface="Times New Roman" panose="02020603050405020304" pitchFamily="18" charset="0"/>
                <a:ea typeface="Times New Roman" panose="02020603050405020304" pitchFamily="18" charset="0"/>
              </a:rPr>
              <a:t>Podle protokolu magistrátu ze dne 10. 12. 2013 se k ústnímu jednání ve věci přestupku místo obviněného dostavila jeho zástupkyně, M. V., která k prokázání oprávnění vystupovat jménem obviněného odkázala na plnou moc zaslanou předchozího dne do datové schránky správního orgánu. Tou ji stěžovatel zmocnil k jeho zastupování v předmětném správním řízení „v plném rozsahu (...) včetně řízení odvolacího“. Magistrát měl za to, že plná moc neměla náležitou formu, protože se jednalo o prostou „kopii (sken) plné moci ze dne 9. 12. 2013“ a odmítl se zmocněnkyní jednat, dokud nedoloží originál plné moci. M. V. požádala o přeložení ústního jednání na den 18. 12. 2013, do kdy zároveň přislíbila doložit originál plné moci. K ústnímu jednání dne 18. 12. 2013 se ale nedostavila, ani nedoložila originál plné moci. Magistrát proto projednal věc bez účasti stěžovatele a rozhodnutí o spáchání přestupku doručil dne 13. 1. 2014 přímo stěžovateli. Dne 15. 1. 2014 byl magistrátu doručen „originál“ plné moci ze dne 9. 12. 2013, kterou stěžovatel zmocnil M. V. k zastupování v předmětném správním řízení „v plném rozsahu (...) včetně řízení odvolacího, mimo doručování“. Dne 27. 1. 2014 zástupkyně stěžovatele nahlédla do správního spisu a zároveň podala </a:t>
            </a:r>
            <a:r>
              <a:rPr lang="cs-CZ" sz="1800" dirty="0" err="1">
                <a:solidFill>
                  <a:srgbClr val="000000"/>
                </a:solidFill>
                <a:effectLst/>
                <a:latin typeface="Times New Roman" panose="02020603050405020304" pitchFamily="18" charset="0"/>
                <a:ea typeface="Times New Roman" panose="02020603050405020304" pitchFamily="18" charset="0"/>
              </a:rPr>
              <a:t>blanketní</a:t>
            </a:r>
            <a:r>
              <a:rPr lang="cs-CZ" sz="1800" dirty="0">
                <a:solidFill>
                  <a:srgbClr val="000000"/>
                </a:solidFill>
                <a:effectLst/>
                <a:latin typeface="Times New Roman" panose="02020603050405020304" pitchFamily="18" charset="0"/>
                <a:ea typeface="Times New Roman" panose="02020603050405020304" pitchFamily="18" charset="0"/>
              </a:rPr>
              <a:t> odvolání proti rozhodnutí o přestupku. Přípisem ze dne 29. 1. 2014, čj. OSA/P-1536/13-D/30, magistrát vyzval stěžovatele k odstranění vad odvolání, k čemuž mu stanovil lhůtu 5 dnů od doručení. Výzvu zaslal zástupkyni stěžovatele, která si ji nevyzvedla; doručení proto nastalo fikcí dne 10. 2. 2014. Krajský úřad zamítl odvolání, které stěžovatel ve lhůtě nedoplnil, rozhodnutím, jež doručil stěžovateli prostřednictvím jeho zástupkyně (doručení proběhlo opět fikcí).</a:t>
            </a:r>
          </a:p>
          <a:p>
            <a:pPr algn="just">
              <a:lnSpc>
                <a:spcPct val="110000"/>
              </a:lnSpc>
              <a:spcBef>
                <a:spcPts val="0"/>
              </a:spcBef>
              <a:tabLst>
                <a:tab pos="179705" algn="l"/>
              </a:tabLst>
            </a:pPr>
            <a:r>
              <a:rPr lang="cs-CZ" sz="1800" dirty="0">
                <a:solidFill>
                  <a:srgbClr val="000000"/>
                </a:solidFill>
                <a:effectLst/>
                <a:latin typeface="Times New Roman" panose="02020603050405020304" pitchFamily="18" charset="0"/>
                <a:ea typeface="Times New Roman" panose="02020603050405020304" pitchFamily="18" charset="0"/>
              </a:rPr>
              <a:t>Při posuzování rozsahu zastoupení soud zkoumá, jakým úmyslem byli zmocnitel a zmocněnec vedeni při sepisování plné moci. </a:t>
            </a:r>
          </a:p>
          <a:p>
            <a:pPr>
              <a:lnSpc>
                <a:spcPct val="110000"/>
              </a:lnSpc>
              <a:spcBef>
                <a:spcPts val="0"/>
              </a:spcBef>
            </a:pPr>
            <a:r>
              <a:rPr lang="cs-CZ" sz="1800" dirty="0">
                <a:effectLst/>
                <a:latin typeface="Times New Roman" panose="02020603050405020304" pitchFamily="18" charset="0"/>
                <a:ea typeface="Calibri" panose="020F0502020204030204" pitchFamily="34" charset="0"/>
              </a:rPr>
              <a:t>Kasační soud proto nepochyboval, že jediným důvodem odlišnosti plných mocí byla snaha o vytvoření procesně nepřehledné situace a prostoru pro následné uplatňování námitek procesních pochybení s konečným cílem protáhnout řízení do uplynutí lhůty pro projednání přestupku. Účelové jednání, jež nemá „jiné objektivní vysvětlení než obstrukci či nevhodné procesní taktizování“ přitom nepožívá soudní ochrany.</a:t>
            </a:r>
            <a:endParaRPr lang="cs-CZ" dirty="0"/>
          </a:p>
        </p:txBody>
      </p:sp>
    </p:spTree>
    <p:extLst>
      <p:ext uri="{BB962C8B-B14F-4D97-AF65-F5344CB8AC3E}">
        <p14:creationId xmlns:p14="http://schemas.microsoft.com/office/powerpoint/2010/main" val="24884133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C005AC9-34AF-4B0C-B9FE-C31529B31C5F}"/>
              </a:ext>
            </a:extLst>
          </p:cNvPr>
          <p:cNvSpPr>
            <a:spLocks noGrp="1"/>
          </p:cNvSpPr>
          <p:nvPr>
            <p:ph type="title"/>
          </p:nvPr>
        </p:nvSpPr>
        <p:spPr/>
        <p:txBody>
          <a:bodyPr/>
          <a:lstStyle/>
          <a:p>
            <a:r>
              <a:rPr lang="cs-CZ" sz="1800" b="1" i="1" dirty="0">
                <a:solidFill>
                  <a:srgbClr val="FF0000"/>
                </a:solidFill>
                <a:effectLst/>
                <a:latin typeface="Times New Roman" panose="02020603050405020304" pitchFamily="18" charset="0"/>
                <a:ea typeface="Times New Roman" panose="02020603050405020304" pitchFamily="18" charset="0"/>
              </a:rPr>
              <a:t>Problémy vybraných ustanovení správního řádu z hlediska možných obstrukcí účastníky řízení</a:t>
            </a:r>
            <a:endParaRPr lang="cs-CZ" dirty="0">
              <a:solidFill>
                <a:srgbClr val="FF0000"/>
              </a:solidFill>
            </a:endParaRPr>
          </a:p>
        </p:txBody>
      </p:sp>
      <p:sp>
        <p:nvSpPr>
          <p:cNvPr id="3" name="Zástupný obsah 2">
            <a:extLst>
              <a:ext uri="{FF2B5EF4-FFF2-40B4-BE49-F238E27FC236}">
                <a16:creationId xmlns:a16="http://schemas.microsoft.com/office/drawing/2014/main" id="{DFAF9D9A-C043-4886-AFBE-61FDA7EEFAE3}"/>
              </a:ext>
            </a:extLst>
          </p:cNvPr>
          <p:cNvSpPr>
            <a:spLocks noGrp="1"/>
          </p:cNvSpPr>
          <p:nvPr>
            <p:ph idx="1"/>
          </p:nvPr>
        </p:nvSpPr>
        <p:spPr/>
        <p:txBody>
          <a:bodyPr>
            <a:normAutofit lnSpcReduction="10000"/>
          </a:bodyPr>
          <a:lstStyle/>
          <a:p>
            <a:pPr marL="0" indent="0" algn="just">
              <a:lnSpc>
                <a:spcPts val="1100"/>
              </a:lnSpc>
              <a:spcAft>
                <a:spcPts val="2550"/>
              </a:spcAft>
              <a:buNone/>
              <a:tabLst>
                <a:tab pos="179705" algn="l"/>
              </a:tabLst>
            </a:pPr>
            <a:r>
              <a:rPr lang="cs-CZ" sz="1800" b="1" i="1" dirty="0">
                <a:solidFill>
                  <a:srgbClr val="000000"/>
                </a:solidFill>
                <a:effectLst/>
                <a:latin typeface="Times New Roman" panose="02020603050405020304" pitchFamily="18" charset="0"/>
                <a:ea typeface="Times New Roman" panose="02020603050405020304" pitchFamily="18" charset="0"/>
              </a:rPr>
              <a:t>Námitky podjatosti úředních osob</a:t>
            </a:r>
            <a:endParaRPr lang="cs-CZ" sz="1800" dirty="0">
              <a:solidFill>
                <a:srgbClr val="000000"/>
              </a:solidFill>
              <a:effectLst/>
              <a:latin typeface="Times New Roman" panose="02020603050405020304" pitchFamily="18" charset="0"/>
              <a:ea typeface="Times New Roman" panose="02020603050405020304" pitchFamily="18" charset="0"/>
            </a:endParaRPr>
          </a:p>
          <a:p>
            <a:pPr algn="just">
              <a:lnSpc>
                <a:spcPts val="1100"/>
              </a:lnSpc>
              <a:spcAft>
                <a:spcPts val="2550"/>
              </a:spcAft>
              <a:tabLst>
                <a:tab pos="179705" algn="l"/>
              </a:tabLst>
            </a:pPr>
            <a:r>
              <a:rPr lang="cs-CZ" sz="1800" dirty="0">
                <a:solidFill>
                  <a:srgbClr val="000000"/>
                </a:solidFill>
                <a:effectLst/>
                <a:latin typeface="Times New Roman" panose="02020603050405020304" pitchFamily="18" charset="0"/>
                <a:ea typeface="Times New Roman" panose="02020603050405020304" pitchFamily="18" charset="0"/>
              </a:rPr>
              <a:t>Text § 14 odst. 1 až 3 SŘ</a:t>
            </a:r>
          </a:p>
          <a:p>
            <a:pPr indent="0" algn="just">
              <a:buNone/>
            </a:pPr>
            <a:r>
              <a:rPr lang="cs-CZ" sz="1800" dirty="0">
                <a:solidFill>
                  <a:srgbClr val="000000"/>
                </a:solidFill>
                <a:effectLst/>
                <a:latin typeface="Times New Roman" panose="02020603050405020304" pitchFamily="18" charset="0"/>
                <a:ea typeface="Times New Roman" panose="02020603050405020304" pitchFamily="18" charset="0"/>
              </a:rPr>
              <a:t>	(1) Každá osoba bezprostředně se podílející na výkonu pravomoci správního orgánu (dále jen "úřední osoba"), o níž lze důvodně předpokládat, že má s ohledem na svůj poměr k věci, k účastníkům řízení nebo jejich zástupcům takový zájem na výsledku řízení, pro nějž lze pochybovat o její nepodjatosti, je vyloučena ze všech úkonů v řízení, při jejichž provádění by mohla výsledek řízení ovlivnit.</a:t>
            </a:r>
            <a:endParaRPr lang="cs-CZ" sz="1800" dirty="0">
              <a:effectLst/>
              <a:latin typeface="Times New Roman" panose="02020603050405020304" pitchFamily="18" charset="0"/>
              <a:ea typeface="Times New Roman" panose="02020603050405020304" pitchFamily="18" charset="0"/>
            </a:endParaRPr>
          </a:p>
          <a:p>
            <a:pPr marL="0" indent="0" algn="just">
              <a:buNone/>
            </a:pPr>
            <a:r>
              <a:rPr lang="cs-CZ" sz="1800" dirty="0">
                <a:solidFill>
                  <a:srgbClr val="000000"/>
                </a:solidFill>
                <a:effectLst/>
                <a:latin typeface="Times New Roman" panose="02020603050405020304" pitchFamily="18" charset="0"/>
                <a:ea typeface="Times New Roman" panose="02020603050405020304" pitchFamily="18" charset="0"/>
              </a:rPr>
              <a:t>	</a:t>
            </a:r>
            <a:r>
              <a:rPr lang="cs-CZ" sz="1800" dirty="0">
                <a:effectLst/>
                <a:latin typeface="Times New Roman" panose="02020603050405020304" pitchFamily="18" charset="0"/>
                <a:ea typeface="Times New Roman" panose="02020603050405020304" pitchFamily="18" charset="0"/>
              </a:rPr>
              <a:t>(2) Úřední osoba není vyloučena podle odstavce 1, pokud je pochybnost o její nepodjatosti vyvolána jejím služebním poměrem nebo pracovněprávním nebo jiným obdobným vztahem ke státu nebo k územnímu samosprávnému celku.</a:t>
            </a:r>
          </a:p>
          <a:p>
            <a:pPr marL="0" indent="0" algn="just">
              <a:buNone/>
            </a:pPr>
            <a:r>
              <a:rPr lang="cs-CZ" sz="1800" dirty="0">
                <a:solidFill>
                  <a:srgbClr val="000000"/>
                </a:solidFill>
                <a:latin typeface="Times New Roman" panose="02020603050405020304" pitchFamily="18" charset="0"/>
                <a:ea typeface="Times New Roman" panose="02020603050405020304" pitchFamily="18" charset="0"/>
              </a:rPr>
              <a:t>	</a:t>
            </a:r>
            <a:r>
              <a:rPr lang="cs-CZ" sz="1800" dirty="0">
                <a:effectLst/>
                <a:latin typeface="Times New Roman" panose="02020603050405020304" pitchFamily="18" charset="0"/>
                <a:ea typeface="Times New Roman" panose="02020603050405020304" pitchFamily="18" charset="0"/>
              </a:rPr>
              <a:t>(3) Účastník řízení může namítat podjatost úřední osoby, jakmile se o ní dozví. K námitce se nepřihlédne, pokud účastník řízení o důvodu vyloučení prokazatelně věděl, ale bez zbytečného odkladu námitku neuplatnil. O námitce rozhodne bezodkladně usnesením služebně nadřízený úřední osoby nebo ten, kdo má obdobné postavení (dále jen "představený").</a:t>
            </a:r>
          </a:p>
          <a:p>
            <a:pPr marL="0" indent="0">
              <a:buNone/>
            </a:pPr>
            <a:r>
              <a:rPr lang="cs-CZ" sz="1800" dirty="0">
                <a:solidFill>
                  <a:srgbClr val="000000"/>
                </a:solidFill>
                <a:effectLst/>
                <a:latin typeface="Times New Roman" panose="02020603050405020304" pitchFamily="18" charset="0"/>
                <a:ea typeface="Calibri" panose="020F0502020204030204" pitchFamily="34" charset="0"/>
              </a:rPr>
              <a:t>	…</a:t>
            </a:r>
            <a:endParaRPr lang="cs-CZ" dirty="0"/>
          </a:p>
        </p:txBody>
      </p:sp>
    </p:spTree>
    <p:extLst>
      <p:ext uri="{BB962C8B-B14F-4D97-AF65-F5344CB8AC3E}">
        <p14:creationId xmlns:p14="http://schemas.microsoft.com/office/powerpoint/2010/main" val="13898408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18FD200-8A12-4AF5-8A19-41E9D34F197D}"/>
              </a:ext>
            </a:extLst>
          </p:cNvPr>
          <p:cNvSpPr>
            <a:spLocks noGrp="1"/>
          </p:cNvSpPr>
          <p:nvPr>
            <p:ph type="title"/>
          </p:nvPr>
        </p:nvSpPr>
        <p:spPr/>
        <p:txBody>
          <a:bodyPr/>
          <a:lstStyle/>
          <a:p>
            <a:r>
              <a:rPr lang="cs-CZ" sz="4400" b="1" i="1" dirty="0">
                <a:solidFill>
                  <a:srgbClr val="000000"/>
                </a:solidFill>
                <a:effectLst/>
                <a:latin typeface="Times New Roman" panose="02020603050405020304" pitchFamily="18" charset="0"/>
                <a:ea typeface="Times New Roman" panose="02020603050405020304" pitchFamily="18" charset="0"/>
              </a:rPr>
              <a:t>Tvrzené účastenství</a:t>
            </a:r>
            <a:endParaRPr lang="cs-CZ" dirty="0"/>
          </a:p>
        </p:txBody>
      </p:sp>
      <p:sp>
        <p:nvSpPr>
          <p:cNvPr id="3" name="Zástupný obsah 2">
            <a:extLst>
              <a:ext uri="{FF2B5EF4-FFF2-40B4-BE49-F238E27FC236}">
                <a16:creationId xmlns:a16="http://schemas.microsoft.com/office/drawing/2014/main" id="{409051DF-CAC5-45AD-995C-A78F3EEC7315}"/>
              </a:ext>
            </a:extLst>
          </p:cNvPr>
          <p:cNvSpPr>
            <a:spLocks noGrp="1"/>
          </p:cNvSpPr>
          <p:nvPr>
            <p:ph idx="1"/>
          </p:nvPr>
        </p:nvSpPr>
        <p:spPr/>
        <p:txBody>
          <a:bodyPr>
            <a:normAutofit fontScale="70000" lnSpcReduction="20000"/>
          </a:bodyPr>
          <a:lstStyle/>
          <a:p>
            <a:pPr algn="just">
              <a:lnSpc>
                <a:spcPct val="120000"/>
              </a:lnSpc>
              <a:spcBef>
                <a:spcPts val="0"/>
              </a:spcBef>
              <a:tabLst>
                <a:tab pos="179705" algn="l"/>
              </a:tabLst>
            </a:pPr>
            <a:r>
              <a:rPr lang="cs-CZ" sz="1800" dirty="0">
                <a:solidFill>
                  <a:srgbClr val="000000"/>
                </a:solidFill>
                <a:effectLst/>
                <a:latin typeface="Times New Roman" panose="02020603050405020304" pitchFamily="18" charset="0"/>
                <a:ea typeface="Times New Roman" panose="02020603050405020304" pitchFamily="18" charset="0"/>
              </a:rPr>
              <a:t>Text § 28 SŘ</a:t>
            </a:r>
          </a:p>
          <a:p>
            <a:pPr indent="0" algn="just">
              <a:lnSpc>
                <a:spcPct val="120000"/>
              </a:lnSpc>
              <a:spcBef>
                <a:spcPts val="0"/>
              </a:spcBef>
              <a:buNone/>
            </a:pPr>
            <a:r>
              <a:rPr lang="cs-CZ" sz="1800" dirty="0">
                <a:solidFill>
                  <a:srgbClr val="000000"/>
                </a:solidFill>
                <a:effectLst/>
                <a:latin typeface="Times New Roman" panose="02020603050405020304" pitchFamily="18" charset="0"/>
                <a:ea typeface="Times New Roman" panose="02020603050405020304" pitchFamily="18" charset="0"/>
                <a:cs typeface="Minion Pro"/>
              </a:rPr>
              <a:t>	(1) Za účastníka bude v pochybnostech považován i ten, kdo tvrdí, že je účastníkem, dokud se neprokáže opak. O tom, zda osoba je či není účastníkem, vydá správní orgán usnesení, jež se oznamuje pouze tomu, o jehož účasti v řízení bylo rozhodováno, a ostatní účastníci se o něm vyrozumí. Postup podle předchozí věty nebrání dalšímu projednávání a rozhodnutí věci.</a:t>
            </a:r>
            <a:endParaRPr lang="cs-CZ" sz="1800" dirty="0">
              <a:solidFill>
                <a:srgbClr val="000000"/>
              </a:solidFill>
              <a:effectLst/>
              <a:latin typeface="Minion Pro"/>
              <a:ea typeface="Times New Roman" panose="02020603050405020304" pitchFamily="18" charset="0"/>
              <a:cs typeface="Minion Pro"/>
            </a:endParaRPr>
          </a:p>
          <a:p>
            <a:pPr marL="0" indent="0" algn="just">
              <a:lnSpc>
                <a:spcPct val="120000"/>
              </a:lnSpc>
              <a:spcBef>
                <a:spcPts val="0"/>
              </a:spcBef>
              <a:buNone/>
            </a:pPr>
            <a:r>
              <a:rPr lang="cs-CZ" sz="1800" dirty="0">
                <a:solidFill>
                  <a:srgbClr val="000000"/>
                </a:solidFill>
                <a:effectLst/>
                <a:latin typeface="Times New Roman" panose="02020603050405020304" pitchFamily="18" charset="0"/>
                <a:ea typeface="Times New Roman" panose="02020603050405020304" pitchFamily="18" charset="0"/>
                <a:cs typeface="Minion Pro"/>
              </a:rPr>
              <a:t>	(2) Jestliže osoba, o níž bylo usnesením rozhodnuto, že není účastníkem, podala proti tomuto usnesení odvolání, jemuž bylo vyhověno, a mezitím zmeškala úkon, který by jako účastník mohla učinit, je oprávněna tento úkon učinit do 15 dnů od oznámení rozhodnutí o odvolání; ustanovení § 41 odst. 6 věty druhé platí obdobně.</a:t>
            </a:r>
            <a:endParaRPr lang="cs-CZ" sz="1800" dirty="0">
              <a:solidFill>
                <a:srgbClr val="000000"/>
              </a:solidFill>
              <a:effectLst/>
              <a:latin typeface="Minion Pro"/>
              <a:ea typeface="Times New Roman" panose="02020603050405020304" pitchFamily="18" charset="0"/>
              <a:cs typeface="Minion Pro"/>
            </a:endParaRPr>
          </a:p>
          <a:p>
            <a:pPr marL="0" indent="0" algn="just">
              <a:lnSpc>
                <a:spcPct val="120000"/>
              </a:lnSpc>
              <a:spcBef>
                <a:spcPts val="0"/>
              </a:spcBef>
              <a:buNone/>
              <a:tabLst>
                <a:tab pos="179705" algn="l"/>
              </a:tabLst>
            </a:pPr>
            <a:endParaRPr lang="cs-CZ" sz="1800" dirty="0">
              <a:solidFill>
                <a:srgbClr val="000000"/>
              </a:solidFill>
              <a:effectLst/>
              <a:latin typeface="Times New Roman" panose="02020603050405020304" pitchFamily="18" charset="0"/>
              <a:ea typeface="Times New Roman" panose="02020603050405020304" pitchFamily="18" charset="0"/>
            </a:endParaRPr>
          </a:p>
          <a:p>
            <a:pPr marL="0" indent="0" algn="just">
              <a:lnSpc>
                <a:spcPct val="120000"/>
              </a:lnSpc>
              <a:spcBef>
                <a:spcPts val="0"/>
              </a:spcBef>
              <a:buNone/>
              <a:tabLst>
                <a:tab pos="179705" algn="l"/>
              </a:tabLst>
            </a:pPr>
            <a:endParaRPr lang="cs-CZ" sz="1800" dirty="0">
              <a:solidFill>
                <a:srgbClr val="000000"/>
              </a:solidFill>
              <a:effectLst/>
              <a:latin typeface="Times New Roman" panose="02020603050405020304" pitchFamily="18" charset="0"/>
              <a:ea typeface="Times New Roman" panose="02020603050405020304" pitchFamily="18" charset="0"/>
            </a:endParaRPr>
          </a:p>
          <a:p>
            <a:pPr indent="0" algn="just">
              <a:lnSpc>
                <a:spcPct val="120000"/>
              </a:lnSpc>
              <a:spcBef>
                <a:spcPts val="0"/>
              </a:spcBef>
              <a:buNone/>
            </a:pPr>
            <a:r>
              <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 tom, jestli osoba je účastníkem, musí existovat určitá „pochybnost“, což není tehdy, pokud z právní normy jednoznačně vyplývá, kdo je účastníkem řízení nebo pokud pro takové posouzení není třeba provádět skutková zjištění (viz např. </a:t>
            </a:r>
            <a:r>
              <a:rPr lang="cs-CZ"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rozsudek NSS čj. 2 As 8/2008-39</a:t>
            </a:r>
            <a:r>
              <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Bude-li tvrdit osoba, že je účastníkem určitého řízení, ačkoli z právní úpravy vymezující okruh účastníků takového řízení či z jiných okolností bez potřeby provádět v tomto směru nějaká skutková zjištění jednoznačně plyne, že účastníkem není, že tedy v tomto směru není „pochybnost“, může to správní orgán neformálně takové osobě sdělit, aniž by o tom vydával usnesení dle věty druhé komentovaného odstavce.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pPr>
            <a:r>
              <a:rPr lang="cs-CZ" sz="1800" dirty="0">
                <a:solidFill>
                  <a:srgbClr val="000000"/>
                </a:solidFill>
                <a:effectLst/>
                <a:latin typeface="Times New Roman" panose="02020603050405020304" pitchFamily="18" charset="0"/>
                <a:ea typeface="Calibri" panose="020F0502020204030204" pitchFamily="34" charset="0"/>
              </a:rPr>
              <a:t>Bylo-li pravomocně rozhodnuto, že osoba není účastníkem řízení, je takové rozhodnutí závazné pro všechny správní orgány (srov. § 73 odst. 2 SŘ), tedy např. i pro správní orgán, který by rozhodoval o odvolání takové osoby proti rozhodnutí ve věci. Proti usnesení, podle níž není osoba účastníkem řízení, se může tato osoba bránit (odvoláním, samostatnou žalobou ve správním soudnictví). Usnesení o tom, že osoba není účastníkem řízení, tak není závazným podkladem rozhodnutí ve věci samé (rozhodnutí, v němž se usnesením rozhodovalo o účastenství osoby), které má na mysli § 75 odst. 2 věta druhá SŘS, a nebylo by v řízení o žalobě proti rozhodnutí ve věci samé přezkoumávané. Soud, který by rozhodoval o žalobě proti rozhodnutí správního orgánu, kterou podala osoba, o níž bylo pravomocně rozhodnuto, že není účastníkem správního řízení, bude z takového rozhodnutí o účastenství při svém rozhodování vycházet (srov. </a:t>
            </a:r>
            <a:r>
              <a:rPr lang="cs-CZ" sz="1800" b="1" dirty="0">
                <a:solidFill>
                  <a:srgbClr val="000000"/>
                </a:solidFill>
                <a:effectLst/>
                <a:latin typeface="Times New Roman" panose="02020603050405020304" pitchFamily="18" charset="0"/>
                <a:ea typeface="Calibri" panose="020F0502020204030204" pitchFamily="34" charset="0"/>
              </a:rPr>
              <a:t>rozsudek NSS 4 As 13/2013-26</a:t>
            </a:r>
            <a:r>
              <a:rPr lang="cs-CZ" sz="1800" dirty="0">
                <a:solidFill>
                  <a:srgbClr val="000000"/>
                </a:solidFill>
                <a:effectLst/>
                <a:latin typeface="Times New Roman" panose="02020603050405020304" pitchFamily="18" charset="0"/>
                <a:ea typeface="Calibri" panose="020F0502020204030204" pitchFamily="34" charset="0"/>
              </a:rPr>
              <a:t>).</a:t>
            </a:r>
            <a:endParaRPr lang="cs-CZ" dirty="0"/>
          </a:p>
        </p:txBody>
      </p:sp>
    </p:spTree>
    <p:extLst>
      <p:ext uri="{BB962C8B-B14F-4D97-AF65-F5344CB8AC3E}">
        <p14:creationId xmlns:p14="http://schemas.microsoft.com/office/powerpoint/2010/main" val="38856449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5183232-1A66-4575-96C5-380BD16A54DA}"/>
              </a:ext>
            </a:extLst>
          </p:cNvPr>
          <p:cNvSpPr>
            <a:spLocks noGrp="1"/>
          </p:cNvSpPr>
          <p:nvPr>
            <p:ph type="title"/>
          </p:nvPr>
        </p:nvSpPr>
        <p:spPr/>
        <p:txBody>
          <a:bodyPr/>
          <a:lstStyle/>
          <a:p>
            <a:r>
              <a:rPr lang="cs-CZ" sz="4400" b="1" i="1" dirty="0">
                <a:solidFill>
                  <a:srgbClr val="000000"/>
                </a:solidFill>
                <a:effectLst/>
                <a:latin typeface="Times New Roman" panose="02020603050405020304" pitchFamily="18" charset="0"/>
                <a:ea typeface="Times New Roman" panose="02020603050405020304" pitchFamily="18" charset="0"/>
              </a:rPr>
              <a:t>Návrhy účastníků po dobu řízení</a:t>
            </a:r>
            <a:endParaRPr lang="cs-CZ" dirty="0"/>
          </a:p>
        </p:txBody>
      </p:sp>
      <p:sp>
        <p:nvSpPr>
          <p:cNvPr id="3" name="Zástupný obsah 2">
            <a:extLst>
              <a:ext uri="{FF2B5EF4-FFF2-40B4-BE49-F238E27FC236}">
                <a16:creationId xmlns:a16="http://schemas.microsoft.com/office/drawing/2014/main" id="{EF7F1D9C-A2E5-4898-AE76-22E11FA06749}"/>
              </a:ext>
            </a:extLst>
          </p:cNvPr>
          <p:cNvSpPr>
            <a:spLocks noGrp="1"/>
          </p:cNvSpPr>
          <p:nvPr>
            <p:ph idx="1"/>
          </p:nvPr>
        </p:nvSpPr>
        <p:spPr/>
        <p:txBody>
          <a:bodyPr>
            <a:normAutofit fontScale="85000" lnSpcReduction="20000"/>
          </a:bodyPr>
          <a:lstStyle/>
          <a:p>
            <a:pPr algn="just">
              <a:lnSpc>
                <a:spcPct val="120000"/>
              </a:lnSpc>
              <a:spcBef>
                <a:spcPts val="0"/>
              </a:spcBef>
              <a:tabLst>
                <a:tab pos="179705" algn="l"/>
              </a:tabLst>
            </a:pPr>
            <a:r>
              <a:rPr lang="cs-CZ" sz="1800" dirty="0">
                <a:solidFill>
                  <a:srgbClr val="000000"/>
                </a:solidFill>
                <a:effectLst/>
                <a:latin typeface="Times New Roman" panose="02020603050405020304" pitchFamily="18" charset="0"/>
                <a:ea typeface="Times New Roman" panose="02020603050405020304" pitchFamily="18" charset="0"/>
              </a:rPr>
              <a:t>Text § 36 SŘ:</a:t>
            </a:r>
          </a:p>
          <a:p>
            <a:pPr marL="0" indent="0" algn="just">
              <a:lnSpc>
                <a:spcPct val="120000"/>
              </a:lnSpc>
              <a:spcBef>
                <a:spcPts val="0"/>
              </a:spcBef>
              <a:buNone/>
              <a:tabLst>
                <a:tab pos="179705" algn="l"/>
              </a:tabLst>
            </a:pPr>
            <a:r>
              <a:rPr lang="cs-CZ" sz="1800" dirty="0">
                <a:solidFill>
                  <a:srgbClr val="000000"/>
                </a:solidFill>
                <a:latin typeface="Times New Roman" panose="02020603050405020304" pitchFamily="18" charset="0"/>
                <a:ea typeface="Times New Roman" panose="02020603050405020304" pitchFamily="18" charset="0"/>
              </a:rPr>
              <a:t>		</a:t>
            </a:r>
            <a:r>
              <a:rPr lang="cs-CZ" sz="1800" dirty="0">
                <a:solidFill>
                  <a:srgbClr val="000000"/>
                </a:solidFill>
                <a:effectLst/>
                <a:latin typeface="Times New Roman" panose="02020603050405020304" pitchFamily="18" charset="0"/>
                <a:ea typeface="Times New Roman" panose="02020603050405020304" pitchFamily="18" charset="0"/>
              </a:rPr>
              <a:t>(1) Nestanoví-li zákon jinak, jsou účastníci oprávněni navrhovat důkazy a činit jiné návrhy po celou dobu řízení až do vydání rozhodnutí; správní orgán může usnesením prohlásit, dokdy mohou účastníci činit své návrhy.</a:t>
            </a:r>
          </a:p>
          <a:p>
            <a:pPr marL="0" indent="0" algn="just">
              <a:lnSpc>
                <a:spcPct val="120000"/>
              </a:lnSpc>
              <a:spcBef>
                <a:spcPts val="0"/>
              </a:spcBef>
              <a:buNone/>
              <a:tabLst>
                <a:tab pos="179705" algn="l"/>
              </a:tabLst>
            </a:pPr>
            <a:r>
              <a:rPr lang="cs-CZ" sz="1800" dirty="0">
                <a:solidFill>
                  <a:srgbClr val="000000"/>
                </a:solidFill>
                <a:latin typeface="Times New Roman" panose="02020603050405020304" pitchFamily="18" charset="0"/>
                <a:ea typeface="Times New Roman" panose="02020603050405020304" pitchFamily="18" charset="0"/>
              </a:rPr>
              <a:t>	</a:t>
            </a:r>
            <a:r>
              <a:rPr lang="cs-CZ" sz="1800" dirty="0">
                <a:solidFill>
                  <a:srgbClr val="000000"/>
                </a:solidFill>
                <a:effectLst/>
                <a:latin typeface="Times New Roman" panose="02020603050405020304" pitchFamily="18" charset="0"/>
                <a:ea typeface="Times New Roman" panose="02020603050405020304" pitchFamily="18" charset="0"/>
              </a:rPr>
              <a:t>	(2) Účastníci mají právo vyjádřit v řízení své stanovisko. Pokud o to požádají, poskytne jim správní orgán informace o řízení, nestanoví-li zákon jinak.</a:t>
            </a:r>
          </a:p>
          <a:p>
            <a:pPr marL="0" indent="0" algn="just">
              <a:lnSpc>
                <a:spcPct val="120000"/>
              </a:lnSpc>
              <a:spcBef>
                <a:spcPts val="0"/>
              </a:spcBef>
              <a:buNone/>
              <a:tabLst>
                <a:tab pos="179705" algn="l"/>
              </a:tabLst>
            </a:pPr>
            <a:r>
              <a:rPr lang="cs-CZ" sz="1800" dirty="0">
                <a:solidFill>
                  <a:srgbClr val="000000"/>
                </a:solidFill>
                <a:effectLst/>
                <a:latin typeface="Times New Roman" panose="02020603050405020304" pitchFamily="18" charset="0"/>
                <a:ea typeface="Times New Roman" panose="02020603050405020304" pitchFamily="18" charset="0"/>
              </a:rPr>
              <a:t> 		(3) Nestanoví-li zákon jinak, musí být účastníkům před vydáním rozhodnutí ve věci dána možnost vyjádřit se k podkladům rozhodnutí; to se netýká žadatele, pokud se jeho žádosti v plném rozsahu vyhovuje, a účastníka, který se práva vyjádřit se k podkladům rozhodnutí vzdal. …</a:t>
            </a:r>
          </a:p>
          <a:p>
            <a:pPr marL="0" indent="0" algn="just">
              <a:lnSpc>
                <a:spcPct val="120000"/>
              </a:lnSpc>
              <a:spcBef>
                <a:spcPts val="0"/>
              </a:spcBef>
              <a:buNone/>
              <a:tabLst>
                <a:tab pos="179705" algn="l"/>
              </a:tabLst>
            </a:pPr>
            <a:r>
              <a:rPr lang="cs-CZ" sz="1800" dirty="0">
                <a:solidFill>
                  <a:srgbClr val="000000"/>
                </a:solidFill>
                <a:effectLst/>
                <a:latin typeface="Times New Roman" panose="02020603050405020304" pitchFamily="18" charset="0"/>
                <a:ea typeface="Times New Roman" panose="02020603050405020304" pitchFamily="18" charset="0"/>
              </a:rPr>
              <a:t> </a:t>
            </a:r>
          </a:p>
          <a:p>
            <a:pPr algn="just">
              <a:lnSpc>
                <a:spcPct val="120000"/>
              </a:lnSpc>
              <a:spcBef>
                <a:spcPts val="0"/>
              </a:spcBef>
              <a:tabLst>
                <a:tab pos="179705" algn="l"/>
              </a:tabLst>
            </a:pPr>
            <a:r>
              <a:rPr lang="cs-CZ" sz="1800" dirty="0">
                <a:solidFill>
                  <a:srgbClr val="000000"/>
                </a:solidFill>
                <a:effectLst/>
                <a:latin typeface="Times New Roman" panose="02020603050405020304" pitchFamily="18" charset="0"/>
                <a:ea typeface="Times New Roman" panose="02020603050405020304" pitchFamily="18" charset="0"/>
              </a:rPr>
              <a:t>Vyjadřuje </a:t>
            </a:r>
            <a:r>
              <a:rPr lang="cs-CZ" sz="1800" i="1" dirty="0">
                <a:solidFill>
                  <a:srgbClr val="000000"/>
                </a:solidFill>
                <a:effectLst/>
                <a:latin typeface="Times New Roman" panose="02020603050405020304" pitchFamily="18" charset="0"/>
                <a:ea typeface="Times New Roman" panose="02020603050405020304" pitchFamily="18" charset="0"/>
              </a:rPr>
              <a:t>zásadu jednotnosti řízení</a:t>
            </a:r>
            <a:r>
              <a:rPr lang="cs-CZ" sz="1800" dirty="0">
                <a:solidFill>
                  <a:srgbClr val="000000"/>
                </a:solidFill>
                <a:effectLst/>
                <a:latin typeface="Times New Roman" panose="02020603050405020304" pitchFamily="18" charset="0"/>
                <a:ea typeface="Times New Roman" panose="02020603050405020304" pitchFamily="18" charset="0"/>
              </a:rPr>
              <a:t>. Limitace možnosti navrhovat důkazy a činit jiné návrhy:</a:t>
            </a:r>
          </a:p>
          <a:p>
            <a:pPr marL="342900" lvl="0" indent="-342900" algn="just">
              <a:lnSpc>
                <a:spcPct val="120000"/>
              </a:lnSpc>
              <a:spcBef>
                <a:spcPts val="0"/>
              </a:spcBef>
              <a:buFont typeface="Calibri" panose="020F0502020204030204" pitchFamily="34" charset="0"/>
              <a:buChar char="-"/>
              <a:tabLst>
                <a:tab pos="179705" algn="l"/>
              </a:tabLst>
            </a:pPr>
            <a:r>
              <a:rPr lang="cs-CZ" sz="1800" dirty="0">
                <a:solidFill>
                  <a:srgbClr val="000000"/>
                </a:solidFill>
                <a:effectLst/>
                <a:latin typeface="Times New Roman" panose="02020603050405020304" pitchFamily="18" charset="0"/>
                <a:ea typeface="Calibri" panose="020F0502020204030204" pitchFamily="34" charset="0"/>
              </a:rPr>
              <a:t>Vztahuje se jen na dobu do vydání rozhodnutí správního orgánu I. stupně (viz § 82 odst. 4 SŘ – omezená možnost uvádět nové skutečnosti a návrhy na provedení nových důkazů v odvolání; nevztahuje se na řízení o uložení povinnosti zahajované z moci úřední)</a:t>
            </a:r>
          </a:p>
          <a:p>
            <a:pPr marL="342900" lvl="0" indent="-342900" algn="just">
              <a:lnSpc>
                <a:spcPct val="120000"/>
              </a:lnSpc>
              <a:spcBef>
                <a:spcPts val="0"/>
              </a:spcBef>
              <a:buFont typeface="Calibri" panose="020F0502020204030204" pitchFamily="34" charset="0"/>
              <a:buChar char="-"/>
              <a:tabLst>
                <a:tab pos="179705" algn="l"/>
              </a:tabLst>
            </a:pPr>
            <a:r>
              <a:rPr lang="cs-CZ" sz="1800" dirty="0">
                <a:solidFill>
                  <a:srgbClr val="000000"/>
                </a:solidFill>
                <a:effectLst/>
                <a:latin typeface="Times New Roman" panose="02020603050405020304" pitchFamily="18" charset="0"/>
                <a:ea typeface="Calibri" panose="020F0502020204030204" pitchFamily="34" charset="0"/>
              </a:rPr>
              <a:t>Koncentrace řízení podle zvláštních zákonů</a:t>
            </a:r>
          </a:p>
          <a:p>
            <a:pPr marL="342900" lvl="0" indent="-342900" algn="just">
              <a:lnSpc>
                <a:spcPct val="120000"/>
              </a:lnSpc>
              <a:spcBef>
                <a:spcPts val="0"/>
              </a:spcBef>
              <a:buFont typeface="Calibri" panose="020F0502020204030204" pitchFamily="34" charset="0"/>
              <a:buChar char="-"/>
              <a:tabLst>
                <a:tab pos="179705" algn="l"/>
              </a:tabLst>
            </a:pPr>
            <a:r>
              <a:rPr lang="cs-CZ" sz="1800" dirty="0">
                <a:solidFill>
                  <a:srgbClr val="000000"/>
                </a:solidFill>
                <a:effectLst/>
                <a:latin typeface="Times New Roman" panose="02020603050405020304" pitchFamily="18" charset="0"/>
                <a:ea typeface="Calibri" panose="020F0502020204030204" pitchFamily="34" charset="0"/>
              </a:rPr>
              <a:t>Možnost určit lhůtu k provedení úkonu dle § 39 odst. 1 SŘ</a:t>
            </a:r>
          </a:p>
          <a:p>
            <a:pPr marL="342900" lvl="0" indent="-342900" algn="just">
              <a:lnSpc>
                <a:spcPct val="120000"/>
              </a:lnSpc>
              <a:spcBef>
                <a:spcPts val="0"/>
              </a:spcBef>
              <a:buFont typeface="Calibri" panose="020F0502020204030204" pitchFamily="34" charset="0"/>
              <a:buChar char="-"/>
              <a:tabLst>
                <a:tab pos="179705" algn="l"/>
              </a:tabLst>
            </a:pPr>
            <a:r>
              <a:rPr lang="cs-CZ" sz="1800" dirty="0">
                <a:solidFill>
                  <a:srgbClr val="000000"/>
                </a:solidFill>
                <a:effectLst/>
                <a:latin typeface="Times New Roman" panose="02020603050405020304" pitchFamily="18" charset="0"/>
                <a:ea typeface="Calibri" panose="020F0502020204030204" pitchFamily="34" charset="0"/>
              </a:rPr>
              <a:t>Rozsah zjišťování stavu věci jen na ten, který je nezbytný pro souladu úkonu správního orgánu s požadavky § 2 - § 3 SŘ</a:t>
            </a:r>
          </a:p>
          <a:p>
            <a:pPr marL="342900" lvl="0" indent="-342900" algn="just">
              <a:lnSpc>
                <a:spcPct val="120000"/>
              </a:lnSpc>
              <a:spcBef>
                <a:spcPts val="0"/>
              </a:spcBef>
              <a:buFont typeface="Calibri" panose="020F0502020204030204" pitchFamily="34" charset="0"/>
              <a:buChar char="-"/>
              <a:tabLst>
                <a:tab pos="179705" algn="l"/>
              </a:tabLst>
            </a:pPr>
            <a:r>
              <a:rPr lang="cs-CZ" sz="1800" dirty="0">
                <a:effectLst/>
                <a:latin typeface="Calibri" panose="020F0502020204030204" pitchFamily="34" charset="0"/>
                <a:ea typeface="Calibri" panose="020F0502020204030204" pitchFamily="34" charset="0"/>
                <a:cs typeface="Times New Roman" panose="02020603050405020304" pitchFamily="18" charset="0"/>
              </a:rPr>
              <a:t>N</a:t>
            </a:r>
            <a:r>
              <a:rPr lang="cs-CZ" sz="1800" dirty="0">
                <a:effectLst/>
                <a:latin typeface="Times New Roman" panose="02020603050405020304" pitchFamily="18" charset="0"/>
                <a:ea typeface="Calibri" panose="020F0502020204030204" pitchFamily="34" charset="0"/>
              </a:rPr>
              <a:t>utnost vypořádat se s návrhy, které mohou mít vliv na zjišťování podkladů pro vydání rozhodnutí</a:t>
            </a:r>
            <a:endParaRPr lang="cs-CZ" dirty="0"/>
          </a:p>
        </p:txBody>
      </p:sp>
    </p:spTree>
    <p:extLst>
      <p:ext uri="{BB962C8B-B14F-4D97-AF65-F5344CB8AC3E}">
        <p14:creationId xmlns:p14="http://schemas.microsoft.com/office/powerpoint/2010/main" val="5601977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D86C395-5BE9-4306-8583-C64DCD4C9BD8}"/>
              </a:ext>
            </a:extLst>
          </p:cNvPr>
          <p:cNvSpPr>
            <a:spLocks noGrp="1"/>
          </p:cNvSpPr>
          <p:nvPr>
            <p:ph type="title"/>
          </p:nvPr>
        </p:nvSpPr>
        <p:spPr/>
        <p:txBody>
          <a:bodyPr/>
          <a:lstStyle/>
          <a:p>
            <a:r>
              <a:rPr lang="cs-CZ" sz="4400" b="1" i="1" dirty="0">
                <a:solidFill>
                  <a:srgbClr val="000000"/>
                </a:solidFill>
                <a:effectLst/>
                <a:latin typeface="Times New Roman" panose="02020603050405020304" pitchFamily="18" charset="0"/>
                <a:ea typeface="Times New Roman" panose="02020603050405020304" pitchFamily="18" charset="0"/>
              </a:rPr>
              <a:t>Odložení věci</a:t>
            </a:r>
            <a:endParaRPr lang="cs-CZ" dirty="0"/>
          </a:p>
        </p:txBody>
      </p:sp>
      <p:sp>
        <p:nvSpPr>
          <p:cNvPr id="3" name="Zástupný obsah 2">
            <a:extLst>
              <a:ext uri="{FF2B5EF4-FFF2-40B4-BE49-F238E27FC236}">
                <a16:creationId xmlns:a16="http://schemas.microsoft.com/office/drawing/2014/main" id="{8257A9E4-2F50-4678-BED0-E57F9E56CEF7}"/>
              </a:ext>
            </a:extLst>
          </p:cNvPr>
          <p:cNvSpPr>
            <a:spLocks noGrp="1"/>
          </p:cNvSpPr>
          <p:nvPr>
            <p:ph idx="1"/>
          </p:nvPr>
        </p:nvSpPr>
        <p:spPr/>
        <p:txBody>
          <a:bodyPr>
            <a:normAutofit fontScale="92500" lnSpcReduction="20000"/>
          </a:bodyPr>
          <a:lstStyle/>
          <a:p>
            <a:pPr algn="just">
              <a:lnSpc>
                <a:spcPct val="120000"/>
              </a:lnSpc>
              <a:spcBef>
                <a:spcPts val="0"/>
              </a:spcBef>
              <a:tabLst>
                <a:tab pos="179705" algn="l"/>
              </a:tabLst>
            </a:pPr>
            <a:r>
              <a:rPr lang="cs-CZ" sz="1800" dirty="0">
                <a:solidFill>
                  <a:srgbClr val="000000"/>
                </a:solidFill>
                <a:effectLst/>
                <a:latin typeface="Times New Roman" panose="02020603050405020304" pitchFamily="18" charset="0"/>
                <a:ea typeface="Times New Roman" panose="02020603050405020304" pitchFamily="18" charset="0"/>
              </a:rPr>
              <a:t>Text § 43 SŘ:</a:t>
            </a:r>
          </a:p>
          <a:p>
            <a:pPr marL="0" indent="0" algn="just">
              <a:lnSpc>
                <a:spcPct val="120000"/>
              </a:lnSpc>
              <a:spcBef>
                <a:spcPts val="0"/>
              </a:spcBef>
              <a:buNone/>
              <a:tabLst>
                <a:tab pos="179705" algn="l"/>
              </a:tabLst>
            </a:pPr>
            <a:r>
              <a:rPr lang="cs-CZ" sz="1800" dirty="0">
                <a:solidFill>
                  <a:srgbClr val="000000"/>
                </a:solidFill>
                <a:effectLst/>
                <a:latin typeface="Times New Roman" panose="02020603050405020304" pitchFamily="18" charset="0"/>
                <a:ea typeface="Times New Roman" panose="02020603050405020304" pitchFamily="18" charset="0"/>
              </a:rPr>
              <a:t>		(1) Řízení o žádosti (§ 44) není zahájeno a správní orgán věc usnesením odloží v případě, že</a:t>
            </a:r>
          </a:p>
          <a:p>
            <a:pPr marL="0" indent="0" algn="just">
              <a:lnSpc>
                <a:spcPct val="120000"/>
              </a:lnSpc>
              <a:spcBef>
                <a:spcPts val="0"/>
              </a:spcBef>
              <a:buNone/>
              <a:tabLst>
                <a:tab pos="179705" algn="l"/>
              </a:tabLst>
            </a:pPr>
            <a:r>
              <a:rPr lang="cs-CZ" sz="1800" dirty="0">
                <a:solidFill>
                  <a:srgbClr val="000000"/>
                </a:solidFill>
                <a:effectLst/>
                <a:latin typeface="Times New Roman" panose="02020603050405020304" pitchFamily="18" charset="0"/>
                <a:ea typeface="Times New Roman" panose="02020603050405020304" pitchFamily="18" charset="0"/>
              </a:rPr>
              <a:t>a) vůči němu byl učiněn úkon, který zjevně není žádostí, nebo z něj nelze zjistit, kdo jej učinil, nebo</a:t>
            </a:r>
          </a:p>
          <a:p>
            <a:pPr marL="0" indent="0" algn="just">
              <a:lnSpc>
                <a:spcPct val="120000"/>
              </a:lnSpc>
              <a:spcBef>
                <a:spcPts val="0"/>
              </a:spcBef>
              <a:buNone/>
              <a:tabLst>
                <a:tab pos="179705" algn="l"/>
              </a:tabLst>
            </a:pPr>
            <a:r>
              <a:rPr lang="cs-CZ" sz="1800" dirty="0">
                <a:solidFill>
                  <a:srgbClr val="000000"/>
                </a:solidFill>
                <a:effectLst/>
                <a:latin typeface="Times New Roman" panose="02020603050405020304" pitchFamily="18" charset="0"/>
                <a:ea typeface="Times New Roman" panose="02020603050405020304" pitchFamily="18" charset="0"/>
              </a:rPr>
              <a:t>b) bylo učiněno podání, k jehož vyřízení není věcně příslušný žádný správní orgán.</a:t>
            </a:r>
          </a:p>
          <a:p>
            <a:pPr marL="0" indent="0" algn="just">
              <a:lnSpc>
                <a:spcPct val="120000"/>
              </a:lnSpc>
              <a:spcBef>
                <a:spcPts val="0"/>
              </a:spcBef>
              <a:buNone/>
              <a:tabLst>
                <a:tab pos="179705" algn="l"/>
              </a:tabLst>
            </a:pPr>
            <a:r>
              <a:rPr lang="cs-CZ" sz="1800" dirty="0">
                <a:solidFill>
                  <a:srgbClr val="000000"/>
                </a:solidFill>
                <a:effectLst/>
                <a:latin typeface="Times New Roman" panose="02020603050405020304" pitchFamily="18" charset="0"/>
                <a:ea typeface="Times New Roman" panose="02020603050405020304" pitchFamily="18" charset="0"/>
              </a:rPr>
              <a:t> 		(2) Usnesení o odložení věci se vždy oznamuje osobě, které se týká, je-li známa, a podateli.</a:t>
            </a:r>
          </a:p>
          <a:p>
            <a:pPr indent="0" algn="just">
              <a:lnSpc>
                <a:spcPct val="120000"/>
              </a:lnSpc>
              <a:spcBef>
                <a:spcPts val="0"/>
              </a:spcBef>
              <a:buNone/>
            </a:pPr>
            <a:r>
              <a:rPr lang="cs-CZ" sz="1800" dirty="0">
                <a:solidFill>
                  <a:srgbClr val="000000"/>
                </a:solidFill>
                <a:effectLst/>
                <a:latin typeface="Times New Roman" panose="02020603050405020304" pitchFamily="18" charset="0"/>
                <a:ea typeface="Times New Roman" panose="02020603050405020304" pitchFamily="18" charset="0"/>
              </a:rPr>
              <a:t> </a:t>
            </a:r>
            <a:endParaRPr lang="cs-CZ" sz="1800" dirty="0">
              <a:effectLst/>
              <a:latin typeface="Times New Roman" panose="02020603050405020304" pitchFamily="18" charset="0"/>
              <a:ea typeface="Times New Roman" panose="02020603050405020304" pitchFamily="18" charset="0"/>
            </a:endParaRPr>
          </a:p>
          <a:p>
            <a:pPr indent="450215" algn="just">
              <a:lnSpc>
                <a:spcPct val="120000"/>
              </a:lnSpc>
              <a:spcBef>
                <a:spcPts val="0"/>
              </a:spcBef>
            </a:pPr>
            <a:r>
              <a:rPr lang="cs-CZ" sz="1800" b="1" dirty="0">
                <a:solidFill>
                  <a:srgbClr val="000000"/>
                </a:solidFill>
                <a:effectLst/>
                <a:latin typeface="Times New Roman" panose="02020603050405020304" pitchFamily="18" charset="0"/>
                <a:ea typeface="Times New Roman" panose="02020603050405020304" pitchFamily="18" charset="0"/>
              </a:rPr>
              <a:t>Úkon, který zjevně není žádostí </a:t>
            </a:r>
            <a:r>
              <a:rPr lang="cs-CZ" sz="1800" dirty="0">
                <a:solidFill>
                  <a:srgbClr val="000000"/>
                </a:solidFill>
                <a:effectLst/>
                <a:latin typeface="Times New Roman" panose="02020603050405020304" pitchFamily="18" charset="0"/>
                <a:ea typeface="Times New Roman" panose="02020603050405020304" pitchFamily="18" charset="0"/>
              </a:rPr>
              <a:t>– zejm. takový úkon, který </a:t>
            </a:r>
            <a:r>
              <a:rPr lang="cs-CZ" sz="1800" dirty="0">
                <a:effectLst/>
                <a:latin typeface="Times New Roman" panose="02020603050405020304" pitchFamily="18" charset="0"/>
                <a:ea typeface="Times New Roman" panose="02020603050405020304" pitchFamily="18" charset="0"/>
              </a:rPr>
              <a:t>nelze podřadit pod žádost ve smyslu § 45, resp. takový úkon, který v případě, že tento vykazuje vady, nelze u něho takové vady postupem dle § 45 odstranit (nedostatky u žádosti pomůže správní orgán žadateli odstranit na místě, případně jej k jejich odstranění vyzve).</a:t>
            </a:r>
          </a:p>
          <a:p>
            <a:pPr algn="just">
              <a:lnSpc>
                <a:spcPct val="120000"/>
              </a:lnSpc>
              <a:spcBef>
                <a:spcPts val="0"/>
              </a:spcBef>
              <a:tabLst>
                <a:tab pos="179705" algn="l"/>
              </a:tabLst>
            </a:pPr>
            <a:r>
              <a:rPr lang="cs-CZ" sz="1800" b="1" dirty="0">
                <a:solidFill>
                  <a:srgbClr val="000000"/>
                </a:solidFill>
                <a:effectLst/>
                <a:latin typeface="Times New Roman" panose="02020603050405020304" pitchFamily="18" charset="0"/>
                <a:ea typeface="Times New Roman" panose="02020603050405020304" pitchFamily="18" charset="0"/>
              </a:rPr>
              <a:t>Úkon, ze kterého nelze zjistit, kdo jej učinil </a:t>
            </a:r>
            <a:r>
              <a:rPr lang="cs-CZ" sz="1800" dirty="0">
                <a:solidFill>
                  <a:srgbClr val="000000"/>
                </a:solidFill>
                <a:effectLst/>
                <a:latin typeface="Times New Roman" panose="02020603050405020304" pitchFamily="18" charset="0"/>
                <a:ea typeface="Times New Roman" panose="02020603050405020304" pitchFamily="18" charset="0"/>
              </a:rPr>
              <a:t>– zejm. úkony anonymní, případně úkony, z nichž nebude správní orgán schopen zjistit, kdo jej učinil (např. pokud budou obsahovat pouze jméno a příjmení osoby bez dalších identifikačních údajů). Správní řád vyžaduje od správního orgánu určitou aktivitu v podobě toho, že by měl správní orgán z učiněného úkonu zjišťovat, kdo tento učinil. Jakým způsobem by tak měl správní orgán učinit, však správní řád nestanovuje. Rozhodné pro správní orgán je, že by měl to, kdo úkon učinit, zjistit ze samotného úkonu, od správního orgánu tak nelze vyžadovat aktivitu v pohodě např. vyhledávání / kontaktování osob daného jména (aniž by uvedly další identifikační údaje). </a:t>
            </a:r>
          </a:p>
          <a:p>
            <a:pPr>
              <a:lnSpc>
                <a:spcPct val="120000"/>
              </a:lnSpc>
              <a:spcBef>
                <a:spcPts val="0"/>
              </a:spcBef>
            </a:pPr>
            <a:endParaRPr lang="cs-CZ" dirty="0"/>
          </a:p>
        </p:txBody>
      </p:sp>
    </p:spTree>
    <p:extLst>
      <p:ext uri="{BB962C8B-B14F-4D97-AF65-F5344CB8AC3E}">
        <p14:creationId xmlns:p14="http://schemas.microsoft.com/office/powerpoint/2010/main" val="23184660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3E1E12-957C-41B3-8BF6-A7D1212ED00F}"/>
              </a:ext>
            </a:extLst>
          </p:cNvPr>
          <p:cNvSpPr>
            <a:spLocks noGrp="1"/>
          </p:cNvSpPr>
          <p:nvPr>
            <p:ph type="title"/>
          </p:nvPr>
        </p:nvSpPr>
        <p:spPr/>
        <p:txBody>
          <a:bodyPr/>
          <a:lstStyle/>
          <a:p>
            <a:r>
              <a:rPr lang="cs-CZ" sz="4400" b="1" i="1" dirty="0">
                <a:solidFill>
                  <a:srgbClr val="000000"/>
                </a:solidFill>
                <a:effectLst/>
                <a:latin typeface="Times New Roman" panose="02020603050405020304" pitchFamily="18" charset="0"/>
                <a:ea typeface="Times New Roman" panose="02020603050405020304" pitchFamily="18" charset="0"/>
              </a:rPr>
              <a:t>Vady žádosti – odstraňování</a:t>
            </a:r>
            <a:endParaRPr lang="cs-CZ" dirty="0"/>
          </a:p>
        </p:txBody>
      </p:sp>
      <p:sp>
        <p:nvSpPr>
          <p:cNvPr id="3" name="Zástupný obsah 2">
            <a:extLst>
              <a:ext uri="{FF2B5EF4-FFF2-40B4-BE49-F238E27FC236}">
                <a16:creationId xmlns:a16="http://schemas.microsoft.com/office/drawing/2014/main" id="{9EFED972-7FF3-4ACB-86F3-72FF43539114}"/>
              </a:ext>
            </a:extLst>
          </p:cNvPr>
          <p:cNvSpPr>
            <a:spLocks noGrp="1"/>
          </p:cNvSpPr>
          <p:nvPr>
            <p:ph idx="1"/>
          </p:nvPr>
        </p:nvSpPr>
        <p:spPr/>
        <p:txBody>
          <a:bodyPr>
            <a:noAutofit/>
          </a:bodyPr>
          <a:lstStyle/>
          <a:p>
            <a:pPr marL="0" indent="0" algn="just">
              <a:lnSpc>
                <a:spcPct val="100000"/>
              </a:lnSpc>
              <a:spcBef>
                <a:spcPts val="0"/>
              </a:spcBef>
              <a:buNone/>
              <a:tabLst>
                <a:tab pos="179705" algn="l"/>
              </a:tabLst>
            </a:pPr>
            <a:r>
              <a:rPr lang="cs-CZ" sz="1400" dirty="0">
                <a:solidFill>
                  <a:srgbClr val="000000"/>
                </a:solidFill>
                <a:effectLst/>
                <a:latin typeface="Times New Roman" panose="02020603050405020304" pitchFamily="18" charset="0"/>
                <a:ea typeface="Times New Roman" panose="02020603050405020304" pitchFamily="18" charset="0"/>
              </a:rPr>
              <a:t>Text § 45 SŘ:</a:t>
            </a:r>
          </a:p>
          <a:p>
            <a:pPr marL="0" indent="0" algn="just">
              <a:lnSpc>
                <a:spcPct val="100000"/>
              </a:lnSpc>
              <a:spcBef>
                <a:spcPts val="0"/>
              </a:spcBef>
              <a:buNone/>
              <a:tabLst>
                <a:tab pos="179705" algn="l"/>
              </a:tabLst>
            </a:pPr>
            <a:r>
              <a:rPr lang="cs-CZ" sz="1400" dirty="0">
                <a:solidFill>
                  <a:srgbClr val="000000"/>
                </a:solidFill>
                <a:effectLst/>
                <a:latin typeface="Times New Roman" panose="02020603050405020304" pitchFamily="18" charset="0"/>
                <a:ea typeface="Times New Roman" panose="02020603050405020304" pitchFamily="18" charset="0"/>
              </a:rPr>
              <a:t>		(1) Žádost musí mít náležitosti uvedené v § 37 odst. 2 a musí z ní být patrné, co žadatel žádá nebo čeho se domáhá. Žadatel je dále povinen označit další jemu známé účastníky.</a:t>
            </a:r>
          </a:p>
          <a:p>
            <a:pPr marL="0" indent="0" algn="just">
              <a:lnSpc>
                <a:spcPct val="100000"/>
              </a:lnSpc>
              <a:spcBef>
                <a:spcPts val="0"/>
              </a:spcBef>
              <a:buNone/>
              <a:tabLst>
                <a:tab pos="179705" algn="l"/>
              </a:tabLst>
            </a:pPr>
            <a:r>
              <a:rPr lang="cs-CZ" sz="1400" dirty="0">
                <a:solidFill>
                  <a:srgbClr val="000000"/>
                </a:solidFill>
                <a:effectLst/>
                <a:latin typeface="Times New Roman" panose="02020603050405020304" pitchFamily="18" charset="0"/>
                <a:ea typeface="Times New Roman" panose="02020603050405020304" pitchFamily="18" charset="0"/>
              </a:rPr>
              <a:t>		(2) Nemá-li žádost předepsané náležitosti nebo trpí-li jinými vadami, pomůže správní orgán žadateli nedostatky odstranit na místě nebo jej vyzve k jejich odstranění, poskytne mu k tomu přiměřenou lhůtu a poučí jej o následcích neodstranění nedostatků v této lhůtě; současně může řízení přerušit (§ 64).</a:t>
            </a:r>
          </a:p>
          <a:p>
            <a:pPr marL="0" indent="0" algn="just">
              <a:lnSpc>
                <a:spcPct val="100000"/>
              </a:lnSpc>
              <a:spcBef>
                <a:spcPts val="0"/>
              </a:spcBef>
              <a:buNone/>
              <a:tabLst>
                <a:tab pos="179705" algn="l"/>
              </a:tabLst>
            </a:pPr>
            <a:r>
              <a:rPr lang="cs-CZ" sz="1400" dirty="0">
                <a:solidFill>
                  <a:srgbClr val="000000"/>
                </a:solidFill>
                <a:effectLst/>
                <a:latin typeface="Times New Roman" panose="02020603050405020304" pitchFamily="18" charset="0"/>
                <a:ea typeface="Times New Roman" panose="02020603050405020304" pitchFamily="18" charset="0"/>
              </a:rPr>
              <a:t>		(3) Žádost nesmí být zjevně právně nepřípustná. Takovou žádost správní orgán neprojednává a řízení zastaví (§ 66). Usnesení se oznamuje účastníkům, kteří byli o zahájení řízení </a:t>
            </a:r>
            <a:r>
              <a:rPr lang="cs-CZ" sz="1400" dirty="0" err="1">
                <a:solidFill>
                  <a:srgbClr val="000000"/>
                </a:solidFill>
                <a:effectLst/>
                <a:latin typeface="Times New Roman" panose="02020603050405020304" pitchFamily="18" charset="0"/>
                <a:ea typeface="Times New Roman" panose="02020603050405020304" pitchFamily="18" charset="0"/>
              </a:rPr>
              <a:t>uvědoměni</a:t>
            </a:r>
            <a:r>
              <a:rPr lang="cs-CZ" sz="1400" dirty="0">
                <a:solidFill>
                  <a:srgbClr val="000000"/>
                </a:solidFill>
                <a:effectLst/>
                <a:latin typeface="Times New Roman" panose="02020603050405020304" pitchFamily="18" charset="0"/>
                <a:ea typeface="Times New Roman" panose="02020603050405020304" pitchFamily="18" charset="0"/>
              </a:rPr>
              <a:t>. </a:t>
            </a:r>
          </a:p>
          <a:p>
            <a:pPr marL="0" indent="0" algn="just">
              <a:lnSpc>
                <a:spcPct val="100000"/>
              </a:lnSpc>
              <a:spcBef>
                <a:spcPts val="0"/>
              </a:spcBef>
              <a:buNone/>
              <a:tabLst>
                <a:tab pos="179705" algn="l"/>
              </a:tabLst>
            </a:pPr>
            <a:r>
              <a:rPr lang="cs-CZ" sz="1400" dirty="0">
                <a:solidFill>
                  <a:srgbClr val="000000"/>
                </a:solidFill>
                <a:effectLst/>
                <a:latin typeface="Times New Roman" panose="02020603050405020304" pitchFamily="18" charset="0"/>
                <a:ea typeface="Times New Roman" panose="02020603050405020304" pitchFamily="18" charset="0"/>
              </a:rPr>
              <a:t>…</a:t>
            </a:r>
          </a:p>
          <a:p>
            <a:pPr algn="just">
              <a:lnSpc>
                <a:spcPct val="100000"/>
              </a:lnSpc>
              <a:spcBef>
                <a:spcPts val="0"/>
              </a:spcBef>
              <a:tabLst>
                <a:tab pos="179705" algn="l"/>
                <a:tab pos="539750" algn="l"/>
              </a:tabLst>
            </a:pPr>
            <a:r>
              <a:rPr lang="cs-CZ" sz="1400" b="0" dirty="0">
                <a:solidFill>
                  <a:srgbClr val="000000"/>
                </a:solidFill>
                <a:effectLst/>
                <a:latin typeface="Times New Roman" panose="02020603050405020304" pitchFamily="18" charset="0"/>
                <a:ea typeface="Times New Roman" panose="02020603050405020304" pitchFamily="18" charset="0"/>
              </a:rPr>
              <a:t>		Zásadně i taková žádost, která nemá zákonem předepsané náležitosti nebo je jinak vadná, je způsobilá vést k zahájení správního řízení; je pak na správním orgánu, aby postupem podle § 37 odst. 2 vedl žadatele k jejich odstranění. </a:t>
            </a:r>
            <a:endParaRPr lang="cs-CZ" sz="1400" b="1" dirty="0">
              <a:solidFill>
                <a:srgbClr val="000000"/>
              </a:solidFill>
              <a:effectLst/>
              <a:latin typeface="Times New Roman" panose="02020603050405020304" pitchFamily="18" charset="0"/>
              <a:ea typeface="Times New Roman" panose="02020603050405020304" pitchFamily="18" charset="0"/>
            </a:endParaRPr>
          </a:p>
          <a:p>
            <a:pPr algn="just">
              <a:lnSpc>
                <a:spcPct val="100000"/>
              </a:lnSpc>
              <a:spcBef>
                <a:spcPts val="0"/>
              </a:spcBef>
              <a:tabLst>
                <a:tab pos="179705" algn="l"/>
                <a:tab pos="539750" algn="l"/>
              </a:tabLst>
            </a:pPr>
            <a:r>
              <a:rPr lang="cs-CZ" sz="1400" b="0" dirty="0">
                <a:solidFill>
                  <a:srgbClr val="000000"/>
                </a:solidFill>
                <a:effectLst/>
                <a:latin typeface="Times New Roman" panose="02020603050405020304" pitchFamily="18" charset="0"/>
                <a:ea typeface="Times New Roman" panose="02020603050405020304" pitchFamily="18" charset="0"/>
              </a:rPr>
              <a:t>		Z některých zákonů může vyplynout, že určité vady žádosti brání tomu, aby řízení bylo vůbec zahájeno, nebo že určité vady žádosti způsobují, že správní orgán žádost neprojednává a bez dalšího zastaví řízení. Např. není-li žádost o </a:t>
            </a:r>
            <a:r>
              <a:rPr lang="cs-CZ" sz="1400" b="0" dirty="0">
                <a:solidFill>
                  <a:srgbClr val="000000"/>
                </a:solidFill>
                <a:effectLst/>
                <a:latin typeface="Times New Roman" panose="02020603050405020304" pitchFamily="18" charset="0"/>
                <a:ea typeface="Calibri" panose="020F0502020204030204" pitchFamily="34" charset="0"/>
              </a:rPr>
              <a:t>přiznání dávky důchodového pojištění sepsána s žadatelem místně příslušnou správou sociálního zabezpečení na předepsaných tiskopisech, nedojde k zahájení řízení (viz např. </a:t>
            </a:r>
            <a:r>
              <a:rPr lang="cs-CZ" sz="1400" b="1" dirty="0">
                <a:solidFill>
                  <a:srgbClr val="000000"/>
                </a:solidFill>
                <a:effectLst/>
                <a:latin typeface="Times New Roman" panose="02020603050405020304" pitchFamily="18" charset="0"/>
                <a:ea typeface="Calibri" panose="020F0502020204030204" pitchFamily="34" charset="0"/>
              </a:rPr>
              <a:t>rozsudek NSS 5 </a:t>
            </a:r>
            <a:r>
              <a:rPr lang="cs-CZ" sz="1400" b="1" dirty="0" err="1">
                <a:solidFill>
                  <a:srgbClr val="000000"/>
                </a:solidFill>
                <a:effectLst/>
                <a:latin typeface="Times New Roman" panose="02020603050405020304" pitchFamily="18" charset="0"/>
                <a:ea typeface="Calibri" panose="020F0502020204030204" pitchFamily="34" charset="0"/>
              </a:rPr>
              <a:t>Ads</a:t>
            </a:r>
            <a:r>
              <a:rPr lang="cs-CZ" sz="1400" b="1" dirty="0">
                <a:solidFill>
                  <a:srgbClr val="000000"/>
                </a:solidFill>
                <a:effectLst/>
                <a:latin typeface="Times New Roman" panose="02020603050405020304" pitchFamily="18" charset="0"/>
                <a:ea typeface="Calibri" panose="020F0502020204030204" pitchFamily="34" charset="0"/>
              </a:rPr>
              <a:t> 63/2014-20</a:t>
            </a:r>
            <a:r>
              <a:rPr lang="cs-CZ" sz="1400" b="0" dirty="0">
                <a:solidFill>
                  <a:srgbClr val="000000"/>
                </a:solidFill>
                <a:effectLst/>
                <a:latin typeface="Times New Roman" panose="02020603050405020304" pitchFamily="18" charset="0"/>
                <a:ea typeface="Calibri" panose="020F0502020204030204" pitchFamily="34" charset="0"/>
              </a:rPr>
              <a:t>). Pokud není k žádosti o stavební povolení připojena projektová dokumentace nebo pokud není zpracována oprávněnou osobou, stavební úřad takovou žádost neprojedná a řízení zastaví (§ 110 odst. 3 stavebního zákona).</a:t>
            </a:r>
            <a:endParaRPr lang="cs-CZ" sz="1400" b="1" dirty="0">
              <a:solidFill>
                <a:srgbClr val="000000"/>
              </a:solidFill>
              <a:effectLst/>
              <a:latin typeface="Times New Roman" panose="02020603050405020304" pitchFamily="18" charset="0"/>
              <a:ea typeface="Times New Roman" panose="02020603050405020304" pitchFamily="18" charset="0"/>
            </a:endParaRPr>
          </a:p>
          <a:p>
            <a:pPr indent="449580" algn="just">
              <a:lnSpc>
                <a:spcPct val="100000"/>
              </a:lnSpc>
              <a:spcBef>
                <a:spcPts val="0"/>
              </a:spcBef>
            </a:pPr>
            <a:r>
              <a:rPr lang="cs-CZ" sz="1400" dirty="0">
                <a:solidFill>
                  <a:srgbClr val="000000"/>
                </a:solidFill>
                <a:effectLst/>
                <a:latin typeface="Times New Roman" panose="02020603050405020304" pitchFamily="18" charset="0"/>
                <a:ea typeface="Times New Roman" panose="02020603050405020304" pitchFamily="18" charset="0"/>
                <a:cs typeface="Minion Pro"/>
              </a:rPr>
              <a:t>Pravidla pro řešení situace, kdy žádost nemá předepsané náležitosti (viz odst. 1) nebo je jinak vadná. Žádost je úkonem účastníka (žadatele) vůči správnímu orgánu, je proto žádoucí, aby nápravu tohoto podání učinil on. Odstavec ukládá správnímu orgánu povinnost pomoci žadateli nedostatky žádosti odstranit. Pomoc k odstranění nedostatků žádosti lze považovat za projev základní zásady, že veřejná správa je službou veřejnosti (§ 4 odst. 1). Smyslem je, aby žádost podaná účastníkem byla </a:t>
            </a:r>
            <a:r>
              <a:rPr lang="cs-CZ" sz="1400" dirty="0" err="1">
                <a:solidFill>
                  <a:srgbClr val="000000"/>
                </a:solidFill>
                <a:effectLst/>
                <a:latin typeface="Times New Roman" panose="02020603050405020304" pitchFamily="18" charset="0"/>
                <a:ea typeface="Times New Roman" panose="02020603050405020304" pitchFamily="18" charset="0"/>
                <a:cs typeface="Minion Pro"/>
              </a:rPr>
              <a:t>projednatelná</a:t>
            </a:r>
            <a:r>
              <a:rPr lang="cs-CZ" sz="1400" dirty="0">
                <a:solidFill>
                  <a:srgbClr val="000000"/>
                </a:solidFill>
                <a:effectLst/>
                <a:latin typeface="Times New Roman" panose="02020603050405020304" pitchFamily="18" charset="0"/>
                <a:ea typeface="Times New Roman" panose="02020603050405020304" pitchFamily="18" charset="0"/>
                <a:cs typeface="Minion Pro"/>
              </a:rPr>
              <a:t> a aby správní orgán o ní mohl po provedeném řízení věcně rozhodnout, a rovněž pomoci žadateli, aby neutrpěl na svých právech tím, že podal žádost trpící vadami. </a:t>
            </a:r>
            <a:endParaRPr lang="cs-CZ" sz="1400" dirty="0">
              <a:solidFill>
                <a:srgbClr val="000000"/>
              </a:solidFill>
              <a:effectLst/>
              <a:latin typeface="Minion Pro"/>
              <a:ea typeface="Times New Roman" panose="02020603050405020304" pitchFamily="18" charset="0"/>
              <a:cs typeface="Minion Pro"/>
            </a:endParaRPr>
          </a:p>
        </p:txBody>
      </p:sp>
    </p:spTree>
    <p:extLst>
      <p:ext uri="{BB962C8B-B14F-4D97-AF65-F5344CB8AC3E}">
        <p14:creationId xmlns:p14="http://schemas.microsoft.com/office/powerpoint/2010/main" val="3622887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2D43E05-52B6-40F0-94AB-4CA6FA5BB926}"/>
              </a:ext>
            </a:extLst>
          </p:cNvPr>
          <p:cNvSpPr>
            <a:spLocks noGrp="1"/>
          </p:cNvSpPr>
          <p:nvPr>
            <p:ph type="title"/>
          </p:nvPr>
        </p:nvSpPr>
        <p:spPr/>
        <p:txBody>
          <a:bodyPr>
            <a:normAutofit/>
          </a:bodyPr>
          <a:lstStyle/>
          <a:p>
            <a:r>
              <a:rPr lang="cs-CZ" sz="2400" b="1" i="1" dirty="0">
                <a:effectLst/>
                <a:latin typeface="Times New Roman" panose="02020603050405020304" pitchFamily="18" charset="0"/>
                <a:ea typeface="Calibri" panose="020F0502020204030204" pitchFamily="34" charset="0"/>
                <a:cs typeface="Times New Roman" panose="02020603050405020304" pitchFamily="18" charset="0"/>
              </a:rPr>
              <a:t>Charakteristika správního řízení</a:t>
            </a:r>
            <a:endParaRPr lang="cs-CZ" sz="2400" dirty="0"/>
          </a:p>
        </p:txBody>
      </p:sp>
      <p:sp>
        <p:nvSpPr>
          <p:cNvPr id="3" name="Zástupný obsah 2">
            <a:extLst>
              <a:ext uri="{FF2B5EF4-FFF2-40B4-BE49-F238E27FC236}">
                <a16:creationId xmlns:a16="http://schemas.microsoft.com/office/drawing/2014/main" id="{6CC56A5D-5107-4844-A0FE-5403ABFB1B24}"/>
              </a:ext>
            </a:extLst>
          </p:cNvPr>
          <p:cNvSpPr>
            <a:spLocks noGrp="1"/>
          </p:cNvSpPr>
          <p:nvPr>
            <p:ph idx="1"/>
          </p:nvPr>
        </p:nvSpPr>
        <p:spPr/>
        <p:txBody>
          <a:bodyPr>
            <a:normAutofit/>
          </a:bodyPr>
          <a:lstStyle/>
          <a:p>
            <a:pPr algn="just">
              <a:lnSpc>
                <a:spcPct val="107000"/>
              </a:lnSpc>
              <a:spcAft>
                <a:spcPts val="8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Nejtypičtější proces v rámci činnosti veřejné správy. V porovnání s jinými činnostmi veřejné správy je nejpodrobněji upraven.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Zákonná definice správního řízení § 9 SŘ:</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cs-CZ" sz="1800" i="1" dirty="0">
                <a:effectLst/>
                <a:latin typeface="Times New Roman" panose="02020603050405020304" pitchFamily="18" charset="0"/>
                <a:ea typeface="Calibri" panose="020F0502020204030204" pitchFamily="34" charset="0"/>
                <a:cs typeface="Times New Roman" panose="02020603050405020304" pitchFamily="18" charset="0"/>
              </a:rPr>
              <a:t>Postup správního orgánu, jímž se v určité věci zakládají, mění nebo ruší práva anebo povinnosti jmenovitě určené osoby nebo jímž se v určité věci prohlašuje, že taková osoba práva nebo povinnosti má anebo nemá.</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„Rozhodnutí“ – autoritativní (správní) akt vydaný v mezích působnosti správního orgánu při výkonu veřejné správy, je vydávaný v konkrétních věcech ve vztahu k individuálně určeným osobám (i když jich může být velký počet), je závazný a jednostranný.</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Vedle obecné zákonné úpravy obsažené především v části druhé a třetí SŘ je úprava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spr</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řízení v řadě dalších zvláštních zákonů.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2055138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964642-8A03-4AFD-AFC7-6469C2FB0D85}"/>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584A5975-1429-4114-950B-852DDBD9CA99}"/>
              </a:ext>
            </a:extLst>
          </p:cNvPr>
          <p:cNvSpPr>
            <a:spLocks noGrp="1"/>
          </p:cNvSpPr>
          <p:nvPr>
            <p:ph idx="1"/>
          </p:nvPr>
        </p:nvSpPr>
        <p:spPr/>
        <p:txBody>
          <a:bodyPr>
            <a:normAutofit fontScale="47500" lnSpcReduction="20000"/>
          </a:bodyPr>
          <a:lstStyle/>
          <a:p>
            <a:pPr algn="just">
              <a:lnSpc>
                <a:spcPct val="100000"/>
              </a:lnSpc>
              <a:spcBef>
                <a:spcPts val="0"/>
              </a:spcBef>
              <a:tabLst>
                <a:tab pos="179705" algn="l"/>
                <a:tab pos="539750" algn="l"/>
              </a:tabLst>
            </a:pPr>
            <a:r>
              <a:rPr lang="cs-CZ" sz="2800" b="0" dirty="0">
                <a:solidFill>
                  <a:srgbClr val="000000"/>
                </a:solidFill>
                <a:effectLst/>
                <a:latin typeface="Times New Roman" panose="02020603050405020304" pitchFamily="18" charset="0"/>
                <a:ea typeface="Times New Roman" panose="02020603050405020304" pitchFamily="18" charset="0"/>
              </a:rPr>
              <a:t>	Výzva je úkonem správního orgánu ve smyslu části čtvrté SŘ, nečiní se rozhodnutím ani usnesením. Správní orgán rovněž poskytne přiměřenou lhůtu k odstranění nedostatků žádosti a poučí žadatele o následcích neodstranění nedostatků v této lhůtě. Správní orgán nevydává ani k poskytnutí lhůty podle § 45 odst. 2 usnesení, na rozdíl od § 39 odst. 1 (srov. např. </a:t>
            </a:r>
            <a:r>
              <a:rPr lang="cs-CZ" sz="2800" b="1" dirty="0">
                <a:solidFill>
                  <a:srgbClr val="000000"/>
                </a:solidFill>
                <a:effectLst/>
                <a:latin typeface="Times New Roman" panose="02020603050405020304" pitchFamily="18" charset="0"/>
                <a:ea typeface="Times New Roman" panose="02020603050405020304" pitchFamily="18" charset="0"/>
              </a:rPr>
              <a:t>rozsudky NSS 5 </a:t>
            </a:r>
            <a:r>
              <a:rPr lang="cs-CZ" sz="2800" b="1" dirty="0" err="1">
                <a:solidFill>
                  <a:srgbClr val="000000"/>
                </a:solidFill>
                <a:effectLst/>
                <a:latin typeface="Times New Roman" panose="02020603050405020304" pitchFamily="18" charset="0"/>
                <a:ea typeface="Times New Roman" panose="02020603050405020304" pitchFamily="18" charset="0"/>
              </a:rPr>
              <a:t>Azs</a:t>
            </a:r>
            <a:r>
              <a:rPr lang="cs-CZ" sz="2800" b="1" dirty="0">
                <a:solidFill>
                  <a:srgbClr val="000000"/>
                </a:solidFill>
                <a:effectLst/>
                <a:latin typeface="Times New Roman" panose="02020603050405020304" pitchFamily="18" charset="0"/>
                <a:ea typeface="Times New Roman" panose="02020603050405020304" pitchFamily="18" charset="0"/>
              </a:rPr>
              <a:t> 115/2016-34 a 3 </a:t>
            </a:r>
            <a:r>
              <a:rPr lang="cs-CZ" sz="2800" b="1" dirty="0" err="1">
                <a:solidFill>
                  <a:srgbClr val="000000"/>
                </a:solidFill>
                <a:effectLst/>
                <a:latin typeface="Times New Roman" panose="02020603050405020304" pitchFamily="18" charset="0"/>
                <a:ea typeface="Times New Roman" panose="02020603050405020304" pitchFamily="18" charset="0"/>
              </a:rPr>
              <a:t>Azs</a:t>
            </a:r>
            <a:r>
              <a:rPr lang="cs-CZ" sz="2800" b="1" dirty="0">
                <a:solidFill>
                  <a:srgbClr val="000000"/>
                </a:solidFill>
                <a:effectLst/>
                <a:latin typeface="Times New Roman" panose="02020603050405020304" pitchFamily="18" charset="0"/>
                <a:ea typeface="Times New Roman" panose="02020603050405020304" pitchFamily="18" charset="0"/>
              </a:rPr>
              <a:t> 143/2015-37</a:t>
            </a:r>
            <a:r>
              <a:rPr lang="cs-CZ" sz="2800" b="0" dirty="0">
                <a:solidFill>
                  <a:srgbClr val="000000"/>
                </a:solidFill>
                <a:effectLst/>
                <a:latin typeface="Times New Roman" panose="02020603050405020304" pitchFamily="18" charset="0"/>
                <a:ea typeface="Times New Roman" panose="02020603050405020304" pitchFamily="18" charset="0"/>
              </a:rPr>
              <a:t>). Správní orgán může poskytnout i další lhůtu k odstranění nedostatků žádosti.</a:t>
            </a:r>
            <a:endParaRPr lang="cs-CZ" sz="2800" b="1" dirty="0">
              <a:solidFill>
                <a:srgbClr val="000000"/>
              </a:solidFill>
              <a:effectLst/>
              <a:latin typeface="Times New Roman" panose="02020603050405020304" pitchFamily="18" charset="0"/>
              <a:ea typeface="Times New Roman" panose="02020603050405020304" pitchFamily="18" charset="0"/>
            </a:endParaRPr>
          </a:p>
          <a:p>
            <a:pPr indent="449580" algn="just">
              <a:lnSpc>
                <a:spcPct val="100000"/>
              </a:lnSpc>
              <a:spcBef>
                <a:spcPts val="0"/>
              </a:spcBef>
            </a:pPr>
            <a:r>
              <a:rPr lang="cs-CZ" sz="2800" dirty="0">
                <a:solidFill>
                  <a:srgbClr val="000000"/>
                </a:solidFill>
                <a:effectLst/>
                <a:latin typeface="Times New Roman" panose="02020603050405020304" pitchFamily="18" charset="0"/>
                <a:ea typeface="Times New Roman" panose="02020603050405020304" pitchFamily="18" charset="0"/>
                <a:cs typeface="Minion Pro"/>
              </a:rPr>
              <a:t>Neodstranění nedostatků žádosti ze strany žadatele ve stanovené lhůtě může být důvodem zastavení řízení. Podle § 66 odst. 1 písm. c) správní orgán řízení o žádosti usnesením zastaví, jestliže žadatel v určené lhůtě neodstranil podstatné vady žádosti, které brání pokračování v řízení. Správní orgán by měl důvodnost zastavení řízení z důvodu neodstranění podstatných vad žádosti posuzovat ke dni rozhodování o zastavení řízení, byla-li žádost napravena, byť i po lhůtě stanovené správním orgánem, její pozdější napravení již nebrání pokračování v řízení a nebude důvod pro zastavení řízení (srov. rozsudek NSS 5 </a:t>
            </a:r>
            <a:r>
              <a:rPr lang="cs-CZ" sz="2800" dirty="0" err="1">
                <a:solidFill>
                  <a:srgbClr val="000000"/>
                </a:solidFill>
                <a:effectLst/>
                <a:latin typeface="Times New Roman" panose="02020603050405020304" pitchFamily="18" charset="0"/>
                <a:ea typeface="Times New Roman" panose="02020603050405020304" pitchFamily="18" charset="0"/>
                <a:cs typeface="Minion Pro"/>
              </a:rPr>
              <a:t>Azs</a:t>
            </a:r>
            <a:r>
              <a:rPr lang="cs-CZ" sz="2800" dirty="0">
                <a:solidFill>
                  <a:srgbClr val="000000"/>
                </a:solidFill>
                <a:effectLst/>
                <a:latin typeface="Times New Roman" panose="02020603050405020304" pitchFamily="18" charset="0"/>
                <a:ea typeface="Times New Roman" panose="02020603050405020304" pitchFamily="18" charset="0"/>
                <a:cs typeface="Minion Pro"/>
              </a:rPr>
              <a:t> 115/2016-34).</a:t>
            </a:r>
            <a:endParaRPr lang="cs-CZ" sz="2800" dirty="0">
              <a:solidFill>
                <a:srgbClr val="000000"/>
              </a:solidFill>
              <a:effectLst/>
              <a:latin typeface="Minion Pro"/>
              <a:ea typeface="Times New Roman" panose="02020603050405020304" pitchFamily="18" charset="0"/>
              <a:cs typeface="Minion Pro"/>
            </a:endParaRPr>
          </a:p>
          <a:p>
            <a:pPr algn="just">
              <a:lnSpc>
                <a:spcPct val="100000"/>
              </a:lnSpc>
              <a:spcBef>
                <a:spcPts val="0"/>
              </a:spcBef>
              <a:tabLst>
                <a:tab pos="179705" algn="l"/>
                <a:tab pos="539750" algn="l"/>
              </a:tabLst>
            </a:pPr>
            <a:r>
              <a:rPr lang="cs-CZ" sz="2800" b="0" dirty="0">
                <a:solidFill>
                  <a:srgbClr val="000000"/>
                </a:solidFill>
                <a:effectLst/>
                <a:latin typeface="Times New Roman" panose="02020603050405020304" pitchFamily="18" charset="0"/>
                <a:ea typeface="Times New Roman" panose="02020603050405020304" pitchFamily="18" charset="0"/>
              </a:rPr>
              <a:t>			Některé nedostatky žádosti může napravit – v případě nečinnosti žadatele – přímo správní orgán. Může např. zajistit překlad listiny, která je součástí žádosti, na náklady správního orgánu do českého jazyka, s tím, že by správní orgán mohl uložit žadateli povinnost uhradit náklady s tím související podle § 79 odst. 6 (srov. rozsudek NSS 4 </a:t>
            </a:r>
            <a:r>
              <a:rPr lang="cs-CZ" sz="2800" b="0" dirty="0" err="1">
                <a:solidFill>
                  <a:srgbClr val="000000"/>
                </a:solidFill>
                <a:effectLst/>
                <a:latin typeface="Times New Roman" panose="02020603050405020304" pitchFamily="18" charset="0"/>
                <a:ea typeface="Times New Roman" panose="02020603050405020304" pitchFamily="18" charset="0"/>
              </a:rPr>
              <a:t>Azs</a:t>
            </a:r>
            <a:r>
              <a:rPr lang="cs-CZ" sz="2800" b="0" dirty="0">
                <a:solidFill>
                  <a:srgbClr val="000000"/>
                </a:solidFill>
                <a:effectLst/>
                <a:latin typeface="Times New Roman" panose="02020603050405020304" pitchFamily="18" charset="0"/>
                <a:ea typeface="Times New Roman" panose="02020603050405020304" pitchFamily="18" charset="0"/>
              </a:rPr>
              <a:t> 286/2019-33).</a:t>
            </a:r>
            <a:endParaRPr lang="cs-CZ" sz="2800" b="1" dirty="0">
              <a:solidFill>
                <a:srgbClr val="000000"/>
              </a:solidFill>
              <a:effectLst/>
              <a:latin typeface="Times New Roman" panose="02020603050405020304" pitchFamily="18" charset="0"/>
              <a:ea typeface="Times New Roman" panose="02020603050405020304" pitchFamily="18" charset="0"/>
            </a:endParaRPr>
          </a:p>
          <a:p>
            <a:pPr algn="just">
              <a:lnSpc>
                <a:spcPct val="100000"/>
              </a:lnSpc>
              <a:spcBef>
                <a:spcPts val="0"/>
              </a:spcBef>
              <a:tabLst>
                <a:tab pos="179705" algn="l"/>
                <a:tab pos="539750" algn="l"/>
              </a:tabLst>
            </a:pPr>
            <a:r>
              <a:rPr lang="cs-CZ" sz="2800" b="0" dirty="0">
                <a:solidFill>
                  <a:srgbClr val="000000"/>
                </a:solidFill>
                <a:effectLst/>
                <a:latin typeface="Times New Roman" panose="02020603050405020304" pitchFamily="18" charset="0"/>
                <a:ea typeface="Times New Roman" panose="02020603050405020304" pitchFamily="18" charset="0"/>
              </a:rPr>
              <a:t>		Současně s výzvou k odstranění nedostatků žádosti může správní orgán přerušit řízení [viz též § 64 odst. 1 písm. a)]. O přerušení řízení rozhoduje správní orgán usnesením. Odvolání proti usnesení nemá odkladný účinek (§ 76 odst. 5).</a:t>
            </a:r>
            <a:endParaRPr lang="cs-CZ" sz="2800" b="1" dirty="0">
              <a:solidFill>
                <a:srgbClr val="000000"/>
              </a:solidFill>
              <a:effectLst/>
              <a:latin typeface="Times New Roman" panose="02020603050405020304" pitchFamily="18" charset="0"/>
              <a:ea typeface="Times New Roman" panose="02020603050405020304" pitchFamily="18" charset="0"/>
            </a:endParaRPr>
          </a:p>
          <a:p>
            <a:pPr algn="just">
              <a:lnSpc>
                <a:spcPct val="100000"/>
              </a:lnSpc>
              <a:spcBef>
                <a:spcPts val="0"/>
              </a:spcBef>
              <a:tabLst>
                <a:tab pos="179705" algn="l"/>
                <a:tab pos="539750" algn="l"/>
              </a:tabLst>
            </a:pPr>
            <a:r>
              <a:rPr lang="cs-CZ" sz="2800" b="0" dirty="0">
                <a:solidFill>
                  <a:srgbClr val="000000"/>
                </a:solidFill>
                <a:effectLst/>
                <a:latin typeface="Times New Roman" panose="02020603050405020304" pitchFamily="18" charset="0"/>
                <a:ea typeface="Times New Roman" panose="02020603050405020304" pitchFamily="18" charset="0"/>
              </a:rPr>
              <a:t>		Výzva k odstranění nedostatků žádosti se neužívá k tomu, aby správní orgán vyzýval účastníka k doplnění nebo opravě návrhů důkazů (viz </a:t>
            </a:r>
            <a:r>
              <a:rPr lang="cs-CZ" sz="2800" b="1" dirty="0">
                <a:solidFill>
                  <a:srgbClr val="000000"/>
                </a:solidFill>
                <a:effectLst/>
                <a:latin typeface="Times New Roman" panose="02020603050405020304" pitchFamily="18" charset="0"/>
                <a:ea typeface="Times New Roman" panose="02020603050405020304" pitchFamily="18" charset="0"/>
              </a:rPr>
              <a:t>rozsudek KS v Ostravě 58 A 2/2011-23</a:t>
            </a:r>
            <a:r>
              <a:rPr lang="cs-CZ" sz="2800" b="0" dirty="0">
                <a:solidFill>
                  <a:srgbClr val="000000"/>
                </a:solidFill>
                <a:effectLst/>
                <a:latin typeface="Times New Roman" panose="02020603050405020304" pitchFamily="18" charset="0"/>
                <a:ea typeface="Times New Roman" panose="02020603050405020304" pitchFamily="18" charset="0"/>
              </a:rPr>
              <a:t>), ani v případě, že se při shromažďování podkladů pro rozhodnutí v rámci řízení zpochybní věrohodnost podkladů, které byly součástí žádosti o zahájení řízení (srov. např. </a:t>
            </a:r>
            <a:r>
              <a:rPr lang="cs-CZ" sz="2800" b="1" dirty="0">
                <a:solidFill>
                  <a:srgbClr val="000000"/>
                </a:solidFill>
                <a:effectLst/>
                <a:latin typeface="Times New Roman" panose="02020603050405020304" pitchFamily="18" charset="0"/>
                <a:ea typeface="Times New Roman" panose="02020603050405020304" pitchFamily="18" charset="0"/>
              </a:rPr>
              <a:t>rozsudek NSS 7 As 148/2014-70</a:t>
            </a:r>
            <a:r>
              <a:rPr lang="cs-CZ" sz="2800" b="0" dirty="0">
                <a:solidFill>
                  <a:srgbClr val="000000"/>
                </a:solidFill>
                <a:effectLst/>
                <a:latin typeface="Times New Roman" panose="02020603050405020304" pitchFamily="18" charset="0"/>
                <a:ea typeface="Times New Roman" panose="02020603050405020304" pitchFamily="18" charset="0"/>
              </a:rPr>
              <a:t>).</a:t>
            </a:r>
            <a:endParaRPr lang="cs-CZ" sz="2800" b="1" dirty="0">
              <a:solidFill>
                <a:srgbClr val="000000"/>
              </a:solidFill>
              <a:effectLst/>
              <a:latin typeface="Times New Roman" panose="02020603050405020304" pitchFamily="18" charset="0"/>
              <a:ea typeface="Times New Roman" panose="02020603050405020304" pitchFamily="18" charset="0"/>
            </a:endParaRPr>
          </a:p>
          <a:p>
            <a:pPr algn="just">
              <a:lnSpc>
                <a:spcPct val="100000"/>
              </a:lnSpc>
              <a:spcBef>
                <a:spcPts val="0"/>
              </a:spcBef>
              <a:tabLst>
                <a:tab pos="179705" algn="l"/>
                <a:tab pos="539750" algn="l"/>
              </a:tabLst>
            </a:pPr>
            <a:r>
              <a:rPr lang="cs-CZ" sz="2800" b="0" dirty="0">
                <a:solidFill>
                  <a:srgbClr val="000000"/>
                </a:solidFill>
                <a:effectLst/>
                <a:latin typeface="Times New Roman" panose="02020603050405020304" pitchFamily="18" charset="0"/>
                <a:ea typeface="Times New Roman" panose="02020603050405020304" pitchFamily="18" charset="0"/>
              </a:rPr>
              <a:t>		</a:t>
            </a:r>
            <a:r>
              <a:rPr lang="cs-CZ" sz="2800" b="1" i="1" dirty="0">
                <a:solidFill>
                  <a:srgbClr val="000000"/>
                </a:solidFill>
                <a:effectLst/>
                <a:latin typeface="Times New Roman" panose="02020603050405020304" pitchFamily="18" charset="0"/>
                <a:ea typeface="Times New Roman" panose="02020603050405020304" pitchFamily="18" charset="0"/>
              </a:rPr>
              <a:t>Zjevně právně nepřípustná žádost</a:t>
            </a:r>
            <a:r>
              <a:rPr lang="cs-CZ" sz="2800" b="1" dirty="0">
                <a:solidFill>
                  <a:srgbClr val="000000"/>
                </a:solidFill>
                <a:effectLst/>
                <a:latin typeface="Times New Roman" panose="02020603050405020304" pitchFamily="18" charset="0"/>
                <a:ea typeface="Times New Roman" panose="02020603050405020304" pitchFamily="18" charset="0"/>
              </a:rPr>
              <a:t> </a:t>
            </a:r>
            <a:r>
              <a:rPr lang="cs-CZ" sz="2800" b="0" dirty="0">
                <a:solidFill>
                  <a:srgbClr val="000000"/>
                </a:solidFill>
                <a:effectLst/>
                <a:latin typeface="Times New Roman" panose="02020603050405020304" pitchFamily="18" charset="0"/>
                <a:ea typeface="Times New Roman" panose="02020603050405020304" pitchFamily="18" charset="0"/>
              </a:rPr>
              <a:t>– žádost, ze které je na první pohled zřejmé, bez potřeby provádět dokazování či shromažďovat a hodnotit jiné podklady, že jí nelze vyhovět (srov. </a:t>
            </a:r>
            <a:r>
              <a:rPr lang="cs-CZ" sz="2800" b="1" dirty="0">
                <a:solidFill>
                  <a:srgbClr val="000000"/>
                </a:solidFill>
                <a:effectLst/>
                <a:latin typeface="Times New Roman" panose="02020603050405020304" pitchFamily="18" charset="0"/>
                <a:ea typeface="Times New Roman" panose="02020603050405020304" pitchFamily="18" charset="0"/>
              </a:rPr>
              <a:t>rozsudek NSS 2 As 74/2007-55</a:t>
            </a:r>
            <a:r>
              <a:rPr lang="cs-CZ" sz="2800" b="0" dirty="0">
                <a:solidFill>
                  <a:srgbClr val="000000"/>
                </a:solidFill>
                <a:effectLst/>
                <a:latin typeface="Times New Roman" panose="02020603050405020304" pitchFamily="18" charset="0"/>
                <a:ea typeface="Times New Roman" panose="02020603050405020304" pitchFamily="18" charset="0"/>
              </a:rPr>
              <a:t>). I podání takové žádosti k věcně a místně příslušnému správnímu orgánu zahájí řízení, ovšem správní orgán ji neprojednává a řízení usnesením zastaví. Tento důvod pro zastavení řízení je uveden i v § 66 odst. 1 písm. b). </a:t>
            </a:r>
            <a:endParaRPr lang="cs-CZ" sz="2800" b="1" dirty="0">
              <a:solidFill>
                <a:srgbClr val="000000"/>
              </a:solidFill>
              <a:effectLst/>
              <a:latin typeface="Times New Roman" panose="02020603050405020304" pitchFamily="18" charset="0"/>
              <a:ea typeface="Times New Roman" panose="02020603050405020304" pitchFamily="18" charset="0"/>
            </a:endParaRPr>
          </a:p>
          <a:p>
            <a:pPr algn="just">
              <a:lnSpc>
                <a:spcPct val="100000"/>
              </a:lnSpc>
              <a:spcBef>
                <a:spcPts val="0"/>
              </a:spcBef>
              <a:tabLst>
                <a:tab pos="179705" algn="l"/>
                <a:tab pos="539750" algn="l"/>
              </a:tabLst>
            </a:pPr>
            <a:r>
              <a:rPr lang="cs-CZ" sz="2800" b="0" dirty="0">
                <a:solidFill>
                  <a:srgbClr val="000000"/>
                </a:solidFill>
                <a:effectLst/>
                <a:latin typeface="Times New Roman" panose="02020603050405020304" pitchFamily="18" charset="0"/>
                <a:ea typeface="Times New Roman" panose="02020603050405020304" pitchFamily="18" charset="0"/>
              </a:rPr>
              <a:t>		Právní nepřípustnost žádosti bude tehdy, pokud z ustanovení právního předpisu vyplývá, že jí nelze vyhovět, např. může-li být určité oprávnění přiznáno jen právnické osobě, je právně nepřípustná žádost, kterou by se přiznání takového oprávnění domáhala pro sebe osoba fyzická. O zjevnou právní nepřípustnost žádosti by se nejednalo, pokud by bylo třeba provádět v řízení skutková zjištění, zda je či není nepřípustná, nebo pokud by bylo třeba pro posouzení podané žádosti vykládat neurčitý pojem nebo použít správní uvážení; v takovém případě by nebylo možné usnesením zastavit řízení, ale věcně o žádosti rozhodnout.</a:t>
            </a:r>
            <a:endParaRPr lang="cs-CZ" sz="2800" b="1" dirty="0">
              <a:solidFill>
                <a:srgbClr val="000000"/>
              </a:solidFill>
              <a:effectLst/>
              <a:latin typeface="Times New Roman" panose="02020603050405020304" pitchFamily="18" charset="0"/>
              <a:ea typeface="Times New Roman" panose="02020603050405020304" pitchFamily="18" charset="0"/>
            </a:endParaRPr>
          </a:p>
          <a:p>
            <a:endParaRPr lang="cs-CZ" dirty="0"/>
          </a:p>
        </p:txBody>
      </p:sp>
    </p:spTree>
    <p:extLst>
      <p:ext uri="{BB962C8B-B14F-4D97-AF65-F5344CB8AC3E}">
        <p14:creationId xmlns:p14="http://schemas.microsoft.com/office/powerpoint/2010/main" val="1127318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EECA880-1FD3-476A-ACEC-1373387C9829}"/>
              </a:ext>
            </a:extLst>
          </p:cNvPr>
          <p:cNvSpPr>
            <a:spLocks noGrp="1"/>
          </p:cNvSpPr>
          <p:nvPr>
            <p:ph type="title"/>
          </p:nvPr>
        </p:nvSpPr>
        <p:spPr/>
        <p:txBody>
          <a:bodyPr>
            <a:normAutofit/>
          </a:bodyPr>
          <a:lstStyle/>
          <a:p>
            <a:r>
              <a:rPr lang="cs-CZ" sz="2800" b="1" i="1" dirty="0"/>
              <a:t>Tendence rozšiřování působnosti správního řádu na postupy ve správním řízení</a:t>
            </a:r>
          </a:p>
        </p:txBody>
      </p:sp>
      <p:sp>
        <p:nvSpPr>
          <p:cNvPr id="3" name="Zástupný obsah 2">
            <a:extLst>
              <a:ext uri="{FF2B5EF4-FFF2-40B4-BE49-F238E27FC236}">
                <a16:creationId xmlns:a16="http://schemas.microsoft.com/office/drawing/2014/main" id="{6942F54A-0B75-4FD7-A276-377C0ED3CAAB}"/>
              </a:ext>
            </a:extLst>
          </p:cNvPr>
          <p:cNvSpPr>
            <a:spLocks noGrp="1"/>
          </p:cNvSpPr>
          <p:nvPr>
            <p:ph idx="1"/>
          </p:nvPr>
        </p:nvSpPr>
        <p:spPr/>
        <p:txBody>
          <a:bodyPr>
            <a:normAutofit fontScale="70000" lnSpcReduction="20000"/>
          </a:bodyPr>
          <a:lstStyle/>
          <a:p>
            <a:pPr marL="342900" lvl="0" indent="-342900" algn="just">
              <a:lnSpc>
                <a:spcPct val="107000"/>
              </a:lnSpc>
              <a:spcAft>
                <a:spcPts val="800"/>
              </a:spcAft>
              <a:buFont typeface="Calibri" panose="020F0502020204030204" pitchFamily="34" charset="0"/>
              <a:buChar char="-"/>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správní řád č. 500/2004 Sb. rozšířil v § 180 odst. 1 úpravu správního řádu včetně části druhé o správním řízení tam, kde se podle dosavadních právních předpisů postupovalo ve správním řízení tak, že správní orgány vydávají rozhodnutí, aniž tyto předpisy řízení v celém rozsahu upravovaly</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algn="just">
              <a:lnSpc>
                <a:spcPct val="107000"/>
              </a:lnSpc>
              <a:spcAft>
                <a:spcPts val="8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dále např.</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Calibri" panose="020F0502020204030204" pitchFamily="34" charset="0"/>
              <a:buChar char="-"/>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rozpočtová pravidla (z. č. 218/2000 Sb.): novela č. 367/2017 Sb. zrušila předchozí výluku, podle které se úprava o správním řízení nevztahovala na rozhodnutí o poskytnutí dotace nebo návratné finanční výpomoci</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Calibri" panose="020F0502020204030204" pitchFamily="34" charset="0"/>
              <a:buChar char="-"/>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zákon o vysokých školách (z. č. 111/1998 Sb.) stanovil v § 105 odst. 1: nestanoví-li tento zákon jinak, postupuje se v řízení ve věcech upravených tímto zákonem podle obecných předpisů o správním řízení; výslovně ale v § 68 odst. 1 vylučoval použití obecných předpisů o správním řízení na rozhodování o právech a povinnostech studentů (Na rozhodování o právech a povinnostech studenta se nevztahují obecné předpisy o správním řízení.). Novela č. 137/2016 Sb. tuto výluku vypustila, byť obsahuje v § 68 zákona o VŠ některá zjednodušení ohledně vedení řízení ve věcech práv a povinností studentů, jde nyní o správní řízení.</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Použití správního řádu je zcela vyloučeno pro postupy podle daňového řádu, který je komplexním zvláštním procesním předpisem.</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Správní řád se vztahuje jen na činnosti </a:t>
            </a:r>
            <a:r>
              <a:rPr lang="cs-CZ" sz="1800" i="1" dirty="0">
                <a:effectLst/>
                <a:latin typeface="Times New Roman" panose="02020603050405020304" pitchFamily="18" charset="0"/>
                <a:ea typeface="Calibri" panose="020F0502020204030204" pitchFamily="34" charset="0"/>
                <a:cs typeface="Times New Roman" panose="02020603050405020304" pitchFamily="18" charset="0"/>
              </a:rPr>
              <a:t>při výkonu veřejné správy</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 1 odst. 1), tedy tam, kde správní orgány disponují veřejnou mocí (vrchnostenská, výsostná správa). Nevztahuje se na případy, kdy správní orgány vystupují jako osoby či orgány osob v oblasti soukromého práva či kdy jsou samy adresátem působení veřejné správy (obec jako stavebník …).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Výluku z působnosti správního řádu stanoví výslovně § 1 odst. 3 SŘ (tento zákon se nevztahuje na právní jednání prováděná správními orgány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2712274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979AD4-345C-405C-B4A8-E0091A4A2D69}"/>
              </a:ext>
            </a:extLst>
          </p:cNvPr>
          <p:cNvSpPr>
            <a:spLocks noGrp="1"/>
          </p:cNvSpPr>
          <p:nvPr>
            <p:ph type="title"/>
          </p:nvPr>
        </p:nvSpPr>
        <p:spPr/>
        <p:txBody>
          <a:bodyPr/>
          <a:lstStyle/>
          <a:p>
            <a:r>
              <a:rPr lang="cs-CZ" sz="4400" b="1" i="1" dirty="0">
                <a:effectLst/>
                <a:latin typeface="Times New Roman" panose="02020603050405020304" pitchFamily="18" charset="0"/>
                <a:ea typeface="Calibri" panose="020F0502020204030204" pitchFamily="34" charset="0"/>
                <a:cs typeface="Times New Roman" panose="02020603050405020304" pitchFamily="18" charset="0"/>
              </a:rPr>
              <a:t>Postavení účastníků řízení</a:t>
            </a:r>
            <a:endParaRPr lang="cs-CZ" dirty="0"/>
          </a:p>
        </p:txBody>
      </p:sp>
      <p:sp>
        <p:nvSpPr>
          <p:cNvPr id="3" name="Zástupný obsah 2">
            <a:extLst>
              <a:ext uri="{FF2B5EF4-FFF2-40B4-BE49-F238E27FC236}">
                <a16:creationId xmlns:a16="http://schemas.microsoft.com/office/drawing/2014/main" id="{A320378C-C1BF-47C1-AD39-872A858AD914}"/>
              </a:ext>
            </a:extLst>
          </p:cNvPr>
          <p:cNvSpPr>
            <a:spLocks noGrp="1"/>
          </p:cNvSpPr>
          <p:nvPr>
            <p:ph idx="1"/>
          </p:nvPr>
        </p:nvSpPr>
        <p:spPr/>
        <p:txBody>
          <a:bodyPr>
            <a:normAutofit fontScale="92500" lnSpcReduction="10000"/>
          </a:bodyPr>
          <a:lstStyle/>
          <a:p>
            <a:pPr algn="just">
              <a:lnSpc>
                <a:spcPct val="120000"/>
              </a:lnSpc>
              <a:spcBef>
                <a:spcPts val="600"/>
              </a:spcBef>
              <a:spcAft>
                <a:spcPts val="8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Pro správní řízení je typické, že v něm osoby, o nichž se rozhoduje, nebo jichž se jinak právně může dotknout vydávané rozhodnutí, tedy účastníci řízení, disponují řadou procesních práv, kterými mohou využívat k prosazování svých práv a zájmů, a tomu odpovídá i povinnost správních orgánů tato práva respektovat a odpovídajícím způsobem reagovat na jejich uplatňování.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144145" indent="-144145" algn="just">
              <a:lnSpc>
                <a:spcPct val="120000"/>
              </a:lnSpc>
              <a:spcBef>
                <a:spcPts val="600"/>
              </a:spcBef>
              <a:tabLst>
                <a:tab pos="144145" algn="l"/>
              </a:tabLst>
            </a:pPr>
            <a:r>
              <a:rPr lang="cs-CZ" sz="1800" dirty="0">
                <a:solidFill>
                  <a:srgbClr val="000000"/>
                </a:solidFill>
                <a:effectLst/>
                <a:latin typeface="Times New Roman" panose="02020603050405020304" pitchFamily="18" charset="0"/>
                <a:ea typeface="Times New Roman" panose="02020603050405020304" pitchFamily="18" charset="0"/>
              </a:rPr>
              <a:t>Existují i evropské dokumenty, které se týkají práv účastníků správního řízení, např. </a:t>
            </a:r>
          </a:p>
          <a:p>
            <a:pPr marL="342900" lvl="0" indent="-342900" algn="just">
              <a:lnSpc>
                <a:spcPct val="120000"/>
              </a:lnSpc>
              <a:spcBef>
                <a:spcPts val="600"/>
              </a:spcBef>
              <a:buFont typeface="Calibri" panose="020F0502020204030204" pitchFamily="34" charset="0"/>
              <a:buChar char="-"/>
              <a:tabLst>
                <a:tab pos="144145" algn="l"/>
              </a:tabLst>
            </a:pPr>
            <a:r>
              <a:rPr lang="cs-CZ" sz="1800" dirty="0">
                <a:solidFill>
                  <a:srgbClr val="000000"/>
                </a:solidFill>
                <a:effectLst/>
                <a:latin typeface="Times New Roman" panose="02020603050405020304" pitchFamily="18" charset="0"/>
                <a:ea typeface="Calibri" panose="020F0502020204030204" pitchFamily="34" charset="0"/>
              </a:rPr>
              <a:t>Doporučení Výboru ministrů Rady Evropy z 11. 3. 1980 (80) 2 týkající se správního uvážení</a:t>
            </a:r>
          </a:p>
          <a:p>
            <a:pPr marL="342900" lvl="0" indent="-342900" algn="just">
              <a:lnSpc>
                <a:spcPct val="120000"/>
              </a:lnSpc>
              <a:spcBef>
                <a:spcPts val="600"/>
              </a:spcBef>
              <a:buFont typeface="Calibri" panose="020F0502020204030204" pitchFamily="34" charset="0"/>
              <a:buChar char="-"/>
              <a:tabLst>
                <a:tab pos="144145" algn="l"/>
              </a:tabLst>
            </a:pPr>
            <a:r>
              <a:rPr lang="cs-CZ" sz="1800" dirty="0">
                <a:solidFill>
                  <a:srgbClr val="000000"/>
                </a:solidFill>
                <a:effectLst/>
                <a:latin typeface="Times New Roman" panose="02020603050405020304" pitchFamily="18" charset="0"/>
                <a:ea typeface="Calibri" panose="020F0502020204030204" pitchFamily="34" charset="0"/>
              </a:rPr>
              <a:t>rezoluce Výboru ministrů Rady Evropy z 28. 9. 1977 (77) 31 o ochraně jednotlivce ve vztahu k správním aktům</a:t>
            </a:r>
          </a:p>
          <a:p>
            <a:pPr marL="342900" lvl="0" indent="-342900" algn="just">
              <a:lnSpc>
                <a:spcPct val="120000"/>
              </a:lnSpc>
              <a:spcBef>
                <a:spcPts val="600"/>
              </a:spcBef>
              <a:buFont typeface="Calibri" panose="020F0502020204030204" pitchFamily="34" charset="0"/>
              <a:buChar char="-"/>
              <a:tabLst>
                <a:tab pos="144145" algn="l"/>
              </a:tabLst>
            </a:pPr>
            <a:r>
              <a:rPr lang="cs-CZ" sz="1800" dirty="0">
                <a:solidFill>
                  <a:srgbClr val="4F4F4F"/>
                </a:solidFill>
                <a:effectLst/>
                <a:latin typeface="Times New Roman" panose="02020603050405020304" pitchFamily="18" charset="0"/>
                <a:ea typeface="Calibri" panose="020F0502020204030204" pitchFamily="34" charset="0"/>
              </a:rPr>
              <a:t>Doporučení R(81)19 Výboru ministrů o přístupu k informacím v držení veřejných orgánů</a:t>
            </a:r>
            <a:endParaRPr lang="cs-CZ" sz="1800" dirty="0">
              <a:solidFill>
                <a:srgbClr val="000000"/>
              </a:solidFill>
              <a:effectLst/>
              <a:latin typeface="Times New Roman" panose="02020603050405020304" pitchFamily="18" charset="0"/>
              <a:ea typeface="Calibri" panose="020F0502020204030204" pitchFamily="34" charset="0"/>
            </a:endParaRPr>
          </a:p>
          <a:p>
            <a:pPr marL="342900" lvl="0" indent="-342900" algn="just">
              <a:lnSpc>
                <a:spcPct val="120000"/>
              </a:lnSpc>
              <a:spcBef>
                <a:spcPts val="600"/>
              </a:spcBef>
              <a:buFont typeface="Calibri" panose="020F0502020204030204" pitchFamily="34" charset="0"/>
              <a:buChar char="-"/>
              <a:tabLst>
                <a:tab pos="144145" algn="l"/>
              </a:tabLst>
            </a:pPr>
            <a:r>
              <a:rPr lang="cs-CZ" sz="1800" b="0" dirty="0">
                <a:solidFill>
                  <a:srgbClr val="4F4F4F"/>
                </a:solidFill>
                <a:effectLst/>
                <a:latin typeface="Times New Roman" panose="02020603050405020304" pitchFamily="18" charset="0"/>
                <a:ea typeface="Calibri" panose="020F0502020204030204" pitchFamily="34" charset="0"/>
              </a:rPr>
              <a:t>Doporučení </a:t>
            </a:r>
            <a:r>
              <a:rPr lang="cs-CZ" sz="1800" b="0" dirty="0" err="1">
                <a:solidFill>
                  <a:srgbClr val="4F4F4F"/>
                </a:solidFill>
                <a:effectLst/>
                <a:latin typeface="Times New Roman" panose="02020603050405020304" pitchFamily="18" charset="0"/>
                <a:ea typeface="Calibri" panose="020F0502020204030204" pitchFamily="34" charset="0"/>
              </a:rPr>
              <a:t>Rec</a:t>
            </a:r>
            <a:r>
              <a:rPr lang="cs-CZ" sz="1800" b="0" dirty="0">
                <a:solidFill>
                  <a:srgbClr val="4F4F4F"/>
                </a:solidFill>
                <a:effectLst/>
                <a:latin typeface="Times New Roman" panose="02020603050405020304" pitchFamily="18" charset="0"/>
                <a:ea typeface="Calibri" panose="020F0502020204030204" pitchFamily="34" charset="0"/>
              </a:rPr>
              <a:t>(2007)7 o dobré veřejné správě</a:t>
            </a:r>
          </a:p>
          <a:p>
            <a:pPr marL="342900" lvl="0" indent="-342900" algn="just">
              <a:lnSpc>
                <a:spcPct val="120000"/>
              </a:lnSpc>
              <a:spcBef>
                <a:spcPts val="600"/>
              </a:spcBef>
              <a:buFont typeface="Calibri" panose="020F0502020204030204" pitchFamily="34" charset="0"/>
              <a:buChar char="-"/>
              <a:tabLst>
                <a:tab pos="144145" algn="l"/>
              </a:tabLst>
            </a:pPr>
            <a:r>
              <a:rPr lang="cs-CZ" sz="1800" dirty="0">
                <a:effectLst/>
                <a:latin typeface="Calibri" panose="020F0502020204030204" pitchFamily="34" charset="0"/>
                <a:ea typeface="Calibri" panose="020F0502020204030204" pitchFamily="34" charset="0"/>
                <a:cs typeface="Times New Roman" panose="02020603050405020304" pitchFamily="18" charset="0"/>
              </a:rPr>
              <a:t>č</a:t>
            </a:r>
            <a:r>
              <a:rPr lang="cs-CZ" sz="1800" dirty="0">
                <a:effectLst/>
                <a:latin typeface="Times New Roman" panose="02020603050405020304" pitchFamily="18" charset="0"/>
                <a:ea typeface="Calibri" panose="020F0502020204030204" pitchFamily="34" charset="0"/>
              </a:rPr>
              <a:t>l. 41 Listiny základních práv EU o právu na řádnou správu (byť je formulace práv v tomto článku vztažena výslovně na správu vykonávanou přímo orgány a institucemi Unie, lze je vztáhnout i na případy nepřímého výkonu práva EU správními orgány členských států EU)</a:t>
            </a:r>
            <a:endParaRPr lang="cs-CZ" dirty="0"/>
          </a:p>
        </p:txBody>
      </p:sp>
    </p:spTree>
    <p:extLst>
      <p:ext uri="{BB962C8B-B14F-4D97-AF65-F5344CB8AC3E}">
        <p14:creationId xmlns:p14="http://schemas.microsoft.com/office/powerpoint/2010/main" val="1852078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1FA4BB4-F846-4C84-B108-DA5EDB5F44F4}"/>
              </a:ext>
            </a:extLst>
          </p:cNvPr>
          <p:cNvSpPr>
            <a:spLocks noGrp="1"/>
          </p:cNvSpPr>
          <p:nvPr>
            <p:ph type="title"/>
          </p:nvPr>
        </p:nvSpPr>
        <p:spPr/>
        <p:txBody>
          <a:bodyPr/>
          <a:lstStyle/>
          <a:p>
            <a:r>
              <a:rPr lang="cs-CZ" sz="4400" b="1" i="1" dirty="0">
                <a:effectLst/>
                <a:latin typeface="Times New Roman" panose="02020603050405020304" pitchFamily="18" charset="0"/>
                <a:ea typeface="Calibri" panose="020F0502020204030204" pitchFamily="34" charset="0"/>
                <a:cs typeface="Times New Roman" panose="02020603050405020304" pitchFamily="18" charset="0"/>
              </a:rPr>
              <a:t>Demonstrativní výčet práv účastníků</a:t>
            </a:r>
            <a:endParaRPr lang="cs-CZ" dirty="0"/>
          </a:p>
        </p:txBody>
      </p:sp>
      <p:sp>
        <p:nvSpPr>
          <p:cNvPr id="3" name="Zástupný obsah 2">
            <a:extLst>
              <a:ext uri="{FF2B5EF4-FFF2-40B4-BE49-F238E27FC236}">
                <a16:creationId xmlns:a16="http://schemas.microsoft.com/office/drawing/2014/main" id="{B11C3FE7-73CC-458A-8D22-BD490A6C9B21}"/>
              </a:ext>
            </a:extLst>
          </p:cNvPr>
          <p:cNvSpPr>
            <a:spLocks noGrp="1"/>
          </p:cNvSpPr>
          <p:nvPr>
            <p:ph idx="1"/>
          </p:nvPr>
        </p:nvSpPr>
        <p:spPr/>
        <p:txBody>
          <a:bodyPr>
            <a:noAutofit/>
          </a:bodyPr>
          <a:lstStyle/>
          <a:p>
            <a:pPr marL="48895" indent="0" algn="just">
              <a:lnSpc>
                <a:spcPct val="120000"/>
              </a:lnSpc>
              <a:spcBef>
                <a:spcPts val="0"/>
              </a:spcBef>
              <a:buNone/>
            </a:pPr>
            <a:r>
              <a:rPr lang="cs-CZ" sz="1200" dirty="0">
                <a:solidFill>
                  <a:srgbClr val="000000"/>
                </a:solidFill>
                <a:effectLst/>
                <a:latin typeface="Times New Roman" panose="02020603050405020304" pitchFamily="18" charset="0"/>
                <a:ea typeface="Times New Roman" panose="02020603050405020304" pitchFamily="18" charset="0"/>
              </a:rPr>
              <a:t>■  právo na nestranné a spravedlivé projednání věci v přiměřené lhůtě</a:t>
            </a:r>
          </a:p>
          <a:p>
            <a:pPr marL="48895" indent="0" algn="just">
              <a:lnSpc>
                <a:spcPct val="120000"/>
              </a:lnSpc>
              <a:spcBef>
                <a:spcPts val="0"/>
              </a:spcBef>
              <a:buNone/>
            </a:pPr>
            <a:r>
              <a:rPr lang="cs-CZ" sz="1200" dirty="0">
                <a:solidFill>
                  <a:srgbClr val="000000"/>
                </a:solidFill>
                <a:effectLst/>
                <a:latin typeface="Times New Roman" panose="02020603050405020304" pitchFamily="18" charset="0"/>
                <a:ea typeface="Times New Roman" panose="02020603050405020304" pitchFamily="18" charset="0"/>
              </a:rPr>
              <a:t>- úprava o vyloučení z projednávání a rozhodování věci (námitky vyloučení z důvodu pochybnosti o nepodjatosti) - § 14 SŘ</a:t>
            </a:r>
          </a:p>
          <a:p>
            <a:pPr marL="48895" indent="0" algn="just">
              <a:lnSpc>
                <a:spcPct val="120000"/>
              </a:lnSpc>
              <a:spcBef>
                <a:spcPts val="0"/>
              </a:spcBef>
              <a:buNone/>
            </a:pPr>
            <a:r>
              <a:rPr lang="cs-CZ" sz="1200" dirty="0">
                <a:solidFill>
                  <a:srgbClr val="000000"/>
                </a:solidFill>
                <a:effectLst/>
                <a:latin typeface="Times New Roman" panose="02020603050405020304" pitchFamily="18" charset="0"/>
                <a:ea typeface="Times New Roman" panose="02020603050405020304" pitchFamily="18" charset="0"/>
              </a:rPr>
              <a:t>- lhůty pro vydání rozhodnutí</a:t>
            </a:r>
          </a:p>
          <a:p>
            <a:pPr marL="48895" indent="0" algn="just">
              <a:lnSpc>
                <a:spcPct val="120000"/>
              </a:lnSpc>
              <a:spcBef>
                <a:spcPts val="0"/>
              </a:spcBef>
              <a:buNone/>
            </a:pPr>
            <a:r>
              <a:rPr lang="cs-CZ" sz="1200" dirty="0">
                <a:solidFill>
                  <a:srgbClr val="000000"/>
                </a:solidFill>
                <a:effectLst/>
                <a:latin typeface="Times New Roman" panose="02020603050405020304" pitchFamily="18" charset="0"/>
                <a:ea typeface="Times New Roman" panose="02020603050405020304" pitchFamily="18" charset="0"/>
              </a:rPr>
              <a:t>- ochrana před nečinností § 80 SŘ, popř. SŘS</a:t>
            </a:r>
          </a:p>
          <a:p>
            <a:pPr marL="48895" indent="0" algn="just">
              <a:lnSpc>
                <a:spcPct val="120000"/>
              </a:lnSpc>
              <a:spcBef>
                <a:spcPts val="0"/>
              </a:spcBef>
              <a:buNone/>
            </a:pPr>
            <a:r>
              <a:rPr lang="cs-CZ" sz="1200" dirty="0">
                <a:solidFill>
                  <a:srgbClr val="000000"/>
                </a:solidFill>
                <a:effectLst/>
                <a:latin typeface="Times New Roman" panose="02020603050405020304" pitchFamily="18" charset="0"/>
                <a:ea typeface="Times New Roman" panose="02020603050405020304" pitchFamily="18" charset="0"/>
              </a:rPr>
              <a:t>■ právo být seznámen s obsahem správního spisu, který obsahuje podklady pro vydání rozhodnutí, čemuž odpovídá i povinnost správního orgánu vést v projednávané věci řádně spis</a:t>
            </a:r>
          </a:p>
          <a:p>
            <a:pPr marL="48895" indent="0" algn="just">
              <a:lnSpc>
                <a:spcPct val="120000"/>
              </a:lnSpc>
              <a:spcBef>
                <a:spcPts val="0"/>
              </a:spcBef>
              <a:buNone/>
            </a:pPr>
            <a:r>
              <a:rPr lang="cs-CZ" sz="1200" dirty="0">
                <a:solidFill>
                  <a:srgbClr val="000000"/>
                </a:solidFill>
                <a:effectLst/>
                <a:latin typeface="Times New Roman" panose="02020603050405020304" pitchFamily="18" charset="0"/>
                <a:ea typeface="Times New Roman" panose="02020603050405020304" pitchFamily="18" charset="0"/>
              </a:rPr>
              <a:t>- právo nahlížet do spisu - § 38 SŘ</a:t>
            </a:r>
          </a:p>
          <a:p>
            <a:pPr marL="48895" indent="0" algn="just">
              <a:lnSpc>
                <a:spcPct val="120000"/>
              </a:lnSpc>
              <a:spcBef>
                <a:spcPts val="0"/>
              </a:spcBef>
              <a:buNone/>
            </a:pPr>
            <a:r>
              <a:rPr lang="cs-CZ" sz="1200" dirty="0">
                <a:solidFill>
                  <a:srgbClr val="000000"/>
                </a:solidFill>
                <a:effectLst/>
                <a:latin typeface="Times New Roman" panose="02020603050405020304" pitchFamily="18" charset="0"/>
                <a:ea typeface="Times New Roman" panose="02020603050405020304" pitchFamily="18" charset="0"/>
              </a:rPr>
              <a:t>- vedení spisu § 17 SŘ</a:t>
            </a:r>
          </a:p>
          <a:p>
            <a:pPr marL="48895" indent="0" algn="just">
              <a:lnSpc>
                <a:spcPct val="120000"/>
              </a:lnSpc>
              <a:spcBef>
                <a:spcPts val="0"/>
              </a:spcBef>
              <a:buNone/>
            </a:pPr>
            <a:r>
              <a:rPr lang="cs-CZ" sz="1200" dirty="0">
                <a:solidFill>
                  <a:srgbClr val="000000"/>
                </a:solidFill>
                <a:effectLst/>
                <a:latin typeface="Times New Roman" panose="02020603050405020304" pitchFamily="18" charset="0"/>
                <a:ea typeface="Times New Roman" panose="02020603050405020304" pitchFamily="18" charset="0"/>
              </a:rPr>
              <a:t>■</a:t>
            </a:r>
            <a:r>
              <a:rPr lang="cs-CZ" sz="1200" dirty="0">
                <a:solidFill>
                  <a:srgbClr val="000000"/>
                </a:solidFill>
                <a:latin typeface="Times New Roman" panose="02020603050405020304" pitchFamily="18" charset="0"/>
                <a:ea typeface="Times New Roman" panose="02020603050405020304" pitchFamily="18" charset="0"/>
              </a:rPr>
              <a:t> </a:t>
            </a:r>
            <a:r>
              <a:rPr lang="cs-CZ" sz="1200" dirty="0">
                <a:solidFill>
                  <a:srgbClr val="000000"/>
                </a:solidFill>
                <a:effectLst/>
                <a:latin typeface="Times New Roman" panose="02020603050405020304" pitchFamily="18" charset="0"/>
                <a:ea typeface="Times New Roman" panose="02020603050405020304" pitchFamily="18" charset="0"/>
              </a:rPr>
              <a:t>právo na slyšení účastníků spočívající v možnosti vyjádřit se a ve věcech, v nichž se koná ústní jednání, i být vyslechnut k projednávané věci před přijetím správního aktu, který by se ho mohl nepříznivě dotknout</a:t>
            </a:r>
          </a:p>
          <a:p>
            <a:pPr marL="48895" indent="0" algn="just">
              <a:lnSpc>
                <a:spcPct val="120000"/>
              </a:lnSpc>
              <a:spcBef>
                <a:spcPts val="0"/>
              </a:spcBef>
              <a:buNone/>
            </a:pPr>
            <a:r>
              <a:rPr lang="cs-CZ" sz="1200" dirty="0">
                <a:solidFill>
                  <a:srgbClr val="000000"/>
                </a:solidFill>
                <a:effectLst/>
                <a:latin typeface="Times New Roman" panose="02020603050405020304" pitchFamily="18" charset="0"/>
                <a:ea typeface="Times New Roman" panose="02020603050405020304" pitchFamily="18" charset="0"/>
              </a:rPr>
              <a:t>- právo účastníka vyjádřit stanovisko § 36 odst. 2 SŘ</a:t>
            </a:r>
          </a:p>
          <a:p>
            <a:pPr marL="48895" indent="0" algn="just">
              <a:lnSpc>
                <a:spcPct val="120000"/>
              </a:lnSpc>
              <a:spcBef>
                <a:spcPts val="0"/>
              </a:spcBef>
              <a:buNone/>
            </a:pPr>
            <a:r>
              <a:rPr lang="cs-CZ" sz="1200" dirty="0">
                <a:solidFill>
                  <a:srgbClr val="000000"/>
                </a:solidFill>
                <a:effectLst/>
                <a:latin typeface="Times New Roman" panose="02020603050405020304" pitchFamily="18" charset="0"/>
                <a:ea typeface="Times New Roman" panose="02020603050405020304" pitchFamily="18" charset="0"/>
              </a:rPr>
              <a:t>- povinnost dát účastníkovi možnost vyjádřit se k podkladům rozhodnutí § 36 odst. 3 SŘ</a:t>
            </a:r>
          </a:p>
          <a:p>
            <a:pPr marL="48895" indent="0" algn="just">
              <a:lnSpc>
                <a:spcPct val="120000"/>
              </a:lnSpc>
              <a:spcBef>
                <a:spcPts val="0"/>
              </a:spcBef>
              <a:buNone/>
            </a:pPr>
            <a:r>
              <a:rPr lang="cs-CZ" sz="1200" dirty="0">
                <a:solidFill>
                  <a:srgbClr val="000000"/>
                </a:solidFill>
                <a:effectLst/>
                <a:latin typeface="Times New Roman" panose="02020603050405020304" pitchFamily="18" charset="0"/>
                <a:ea typeface="Times New Roman" panose="02020603050405020304" pitchFamily="18" charset="0"/>
              </a:rPr>
              <a:t>- právo obviněného, v omezené míře i poškozeného v řízení o přestupku na nařízení ústního jednání § 80 PZ, úprava výslechu obviněného § 82 PZ</a:t>
            </a:r>
          </a:p>
          <a:p>
            <a:pPr marL="48895" indent="0" algn="just">
              <a:lnSpc>
                <a:spcPct val="120000"/>
              </a:lnSpc>
              <a:spcBef>
                <a:spcPts val="0"/>
              </a:spcBef>
              <a:buNone/>
            </a:pPr>
            <a:r>
              <a:rPr lang="cs-CZ" sz="1200" dirty="0">
                <a:solidFill>
                  <a:srgbClr val="000000"/>
                </a:solidFill>
                <a:effectLst/>
                <a:latin typeface="Times New Roman" panose="02020603050405020304" pitchFamily="18" charset="0"/>
                <a:ea typeface="Times New Roman" panose="02020603050405020304" pitchFamily="18" charset="0"/>
              </a:rPr>
              <a:t>- právo účastníka dle § 27 odst. 1 požadovat, aby ústní jednání bylo veřejné - § 49 odst. 3 a 4 SŘ </a:t>
            </a:r>
          </a:p>
          <a:p>
            <a:pPr marL="48895" indent="0" algn="just">
              <a:lnSpc>
                <a:spcPct val="120000"/>
              </a:lnSpc>
              <a:spcBef>
                <a:spcPts val="0"/>
              </a:spcBef>
              <a:buNone/>
            </a:pPr>
            <a:r>
              <a:rPr lang="cs-CZ" sz="1200" dirty="0">
                <a:solidFill>
                  <a:srgbClr val="000000"/>
                </a:solidFill>
                <a:effectLst/>
                <a:latin typeface="Times New Roman" panose="02020603050405020304" pitchFamily="18" charset="0"/>
                <a:ea typeface="Times New Roman" panose="02020603050405020304" pitchFamily="18" charset="0"/>
              </a:rPr>
              <a:t>■	právo na konzultace s osobou, která účastníkovi může jako podpůrce podle občanského zákoníku napomáhat při rozhodování</a:t>
            </a:r>
          </a:p>
          <a:p>
            <a:pPr marL="48895" indent="0" algn="just">
              <a:lnSpc>
                <a:spcPct val="120000"/>
              </a:lnSpc>
              <a:spcBef>
                <a:spcPts val="0"/>
              </a:spcBef>
              <a:buNone/>
            </a:pPr>
            <a:r>
              <a:rPr lang="cs-CZ" sz="1200" dirty="0">
                <a:solidFill>
                  <a:srgbClr val="000000"/>
                </a:solidFill>
                <a:effectLst/>
                <a:latin typeface="Times New Roman" panose="02020603050405020304" pitchFamily="18" charset="0"/>
                <a:ea typeface="Times New Roman" panose="02020603050405020304" pitchFamily="18" charset="0"/>
              </a:rPr>
              <a:t>- právo na konzultace s podpůrcem § 36 odst. 4 SŘ</a:t>
            </a:r>
          </a:p>
          <a:p>
            <a:pPr marL="48895" indent="0" algn="just">
              <a:lnSpc>
                <a:spcPct val="120000"/>
              </a:lnSpc>
              <a:spcBef>
                <a:spcPts val="0"/>
              </a:spcBef>
              <a:buNone/>
            </a:pPr>
            <a:r>
              <a:rPr lang="cs-CZ" sz="1200" dirty="0">
                <a:solidFill>
                  <a:srgbClr val="000000"/>
                </a:solidFill>
                <a:effectLst/>
                <a:latin typeface="Times New Roman" panose="02020603050405020304" pitchFamily="18" charset="0"/>
                <a:ea typeface="Times New Roman" panose="02020603050405020304" pitchFamily="18" charset="0"/>
              </a:rPr>
              <a:t>■	právo na odůvodnění správního aktu odpovídající povinnosti správního orgánu odůvodňovat svá rozhodnutí</a:t>
            </a:r>
          </a:p>
          <a:p>
            <a:pPr marL="48895" indent="0" algn="just">
              <a:lnSpc>
                <a:spcPct val="120000"/>
              </a:lnSpc>
              <a:spcBef>
                <a:spcPts val="0"/>
              </a:spcBef>
              <a:buNone/>
            </a:pPr>
            <a:r>
              <a:rPr lang="cs-CZ" sz="1200" dirty="0">
                <a:solidFill>
                  <a:srgbClr val="000000"/>
                </a:solidFill>
                <a:effectLst/>
                <a:latin typeface="Times New Roman" panose="02020603050405020304" pitchFamily="18" charset="0"/>
                <a:ea typeface="Times New Roman" panose="02020603050405020304" pitchFamily="18" charset="0"/>
              </a:rPr>
              <a:t>- zejm. odůvodnění jako náležitost rozhodnutí § 68 odst. 3 a 4 SŘ</a:t>
            </a:r>
          </a:p>
        </p:txBody>
      </p:sp>
    </p:spTree>
    <p:extLst>
      <p:ext uri="{BB962C8B-B14F-4D97-AF65-F5344CB8AC3E}">
        <p14:creationId xmlns:p14="http://schemas.microsoft.com/office/powerpoint/2010/main" val="1570603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F021AD4-A3E8-430A-A55F-B022E6923E31}"/>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55C0DD68-27CD-4EB0-A5FC-3685C55ADA05}"/>
              </a:ext>
            </a:extLst>
          </p:cNvPr>
          <p:cNvSpPr>
            <a:spLocks noGrp="1"/>
          </p:cNvSpPr>
          <p:nvPr>
            <p:ph idx="1"/>
          </p:nvPr>
        </p:nvSpPr>
        <p:spPr/>
        <p:txBody>
          <a:bodyPr>
            <a:noAutofit/>
          </a:bodyPr>
          <a:lstStyle/>
          <a:p>
            <a:pPr marL="48895" indent="0" algn="just">
              <a:lnSpc>
                <a:spcPct val="100000"/>
              </a:lnSpc>
              <a:spcBef>
                <a:spcPts val="0"/>
              </a:spcBef>
              <a:buNone/>
            </a:pPr>
            <a:r>
              <a:rPr lang="cs-CZ" sz="1400" dirty="0">
                <a:solidFill>
                  <a:srgbClr val="000000"/>
                </a:solidFill>
                <a:effectLst/>
                <a:latin typeface="Times New Roman" panose="02020603050405020304" pitchFamily="18" charset="0"/>
                <a:ea typeface="Times New Roman" panose="02020603050405020304" pitchFamily="18" charset="0"/>
              </a:rPr>
              <a:t>■ právo být poučen, odpovídající povinnosti správního orgánu poskytnout účastníkovi přiměřené poučení o jeho právech a povinnostech, aby pro jejich neznalost na svých právech neutrpěl</a:t>
            </a:r>
          </a:p>
          <a:p>
            <a:pPr marL="48895" indent="0" algn="just">
              <a:lnSpc>
                <a:spcPct val="100000"/>
              </a:lnSpc>
              <a:spcBef>
                <a:spcPts val="0"/>
              </a:spcBef>
              <a:buNone/>
            </a:pPr>
            <a:r>
              <a:rPr lang="cs-CZ" sz="1400" dirty="0">
                <a:solidFill>
                  <a:srgbClr val="000000"/>
                </a:solidFill>
                <a:effectLst/>
                <a:latin typeface="Times New Roman" panose="02020603050405020304" pitchFamily="18" charset="0"/>
                <a:ea typeface="Times New Roman" panose="02020603050405020304" pitchFamily="18" charset="0"/>
              </a:rPr>
              <a:t>- základní zásada dle § 4 odst. 2 SŘ, dále např.</a:t>
            </a:r>
          </a:p>
          <a:p>
            <a:pPr marL="48895" indent="0" algn="just">
              <a:lnSpc>
                <a:spcPct val="100000"/>
              </a:lnSpc>
              <a:spcBef>
                <a:spcPts val="0"/>
              </a:spcBef>
              <a:buNone/>
            </a:pPr>
            <a:r>
              <a:rPr lang="cs-CZ" sz="1400" dirty="0">
                <a:solidFill>
                  <a:srgbClr val="000000"/>
                </a:solidFill>
                <a:effectLst/>
                <a:latin typeface="Times New Roman" panose="02020603050405020304" pitchFamily="18" charset="0"/>
                <a:ea typeface="Times New Roman" panose="02020603050405020304" pitchFamily="18" charset="0"/>
              </a:rPr>
              <a:t>- poučení o následcích neodstranění nedostatků žádosti ve stanovené lhůtě § 45 odst. 2 SŘ, </a:t>
            </a:r>
          </a:p>
          <a:p>
            <a:pPr marL="48895" indent="0" algn="just">
              <a:lnSpc>
                <a:spcPct val="100000"/>
              </a:lnSpc>
              <a:spcBef>
                <a:spcPts val="0"/>
              </a:spcBef>
              <a:buNone/>
            </a:pPr>
            <a:r>
              <a:rPr lang="cs-CZ" sz="1400" dirty="0">
                <a:solidFill>
                  <a:srgbClr val="000000"/>
                </a:solidFill>
                <a:effectLst/>
                <a:latin typeface="Times New Roman" panose="02020603050405020304" pitchFamily="18" charset="0"/>
                <a:ea typeface="Times New Roman" panose="02020603050405020304" pitchFamily="18" charset="0"/>
              </a:rPr>
              <a:t>- poučení o následcích nedostavení se na předvolání k úkonu § 59 SŘ</a:t>
            </a:r>
          </a:p>
          <a:p>
            <a:pPr marL="48895" indent="0" algn="just">
              <a:lnSpc>
                <a:spcPct val="100000"/>
              </a:lnSpc>
              <a:spcBef>
                <a:spcPts val="0"/>
              </a:spcBef>
              <a:buNone/>
            </a:pPr>
            <a:r>
              <a:rPr lang="cs-CZ" sz="1400" dirty="0">
                <a:solidFill>
                  <a:srgbClr val="000000"/>
                </a:solidFill>
                <a:effectLst/>
                <a:latin typeface="Times New Roman" panose="02020603050405020304" pitchFamily="18" charset="0"/>
                <a:ea typeface="Times New Roman" panose="02020603050405020304" pitchFamily="18" charset="0"/>
              </a:rPr>
              <a:t>- poučení o podmínkách pro uplatňování námitek (jiných návrhů) v řízeních, v nichž se uplatňuje zásada koncentrace, např. v oznámení o zahájení územního řízení § 89 odst. 4 stavebního zákona,</a:t>
            </a:r>
          </a:p>
          <a:p>
            <a:pPr marL="48895" indent="0" algn="just">
              <a:lnSpc>
                <a:spcPct val="100000"/>
              </a:lnSpc>
              <a:spcBef>
                <a:spcPts val="0"/>
              </a:spcBef>
              <a:buNone/>
            </a:pPr>
            <a:r>
              <a:rPr lang="cs-CZ" sz="1400" dirty="0">
                <a:solidFill>
                  <a:srgbClr val="000000"/>
                </a:solidFill>
                <a:effectLst/>
                <a:latin typeface="Times New Roman" panose="02020603050405020304" pitchFamily="18" charset="0"/>
                <a:ea typeface="Times New Roman" panose="02020603050405020304" pitchFamily="18" charset="0"/>
              </a:rPr>
              <a:t>- poučení o opravném prostředku (odvolání) - § 68 odst. 5 SŘ aj.</a:t>
            </a:r>
          </a:p>
          <a:p>
            <a:pPr marL="48895" indent="0" algn="just">
              <a:lnSpc>
                <a:spcPct val="100000"/>
              </a:lnSpc>
              <a:spcBef>
                <a:spcPts val="0"/>
              </a:spcBef>
              <a:buNone/>
            </a:pPr>
            <a:endParaRPr lang="cs-CZ" sz="1400" dirty="0">
              <a:solidFill>
                <a:srgbClr val="000000"/>
              </a:solidFill>
              <a:effectLst/>
              <a:latin typeface="Times New Roman" panose="02020603050405020304" pitchFamily="18" charset="0"/>
              <a:ea typeface="Times New Roman" panose="02020603050405020304" pitchFamily="18" charset="0"/>
            </a:endParaRPr>
          </a:p>
          <a:p>
            <a:pPr marL="48895" indent="0" algn="just">
              <a:lnSpc>
                <a:spcPct val="100000"/>
              </a:lnSpc>
              <a:spcBef>
                <a:spcPts val="0"/>
              </a:spcBef>
              <a:buNone/>
            </a:pPr>
            <a:r>
              <a:rPr lang="cs-CZ" sz="1400" dirty="0">
                <a:solidFill>
                  <a:srgbClr val="000000"/>
                </a:solidFill>
                <a:effectLst/>
                <a:latin typeface="Times New Roman" panose="02020603050405020304" pitchFamily="18" charset="0"/>
                <a:ea typeface="Times New Roman" panose="02020603050405020304" pitchFamily="18" charset="0"/>
              </a:rPr>
              <a:t>■ právo být seznámen s rozhodnutím, které se týká účastníka;</a:t>
            </a:r>
          </a:p>
          <a:p>
            <a:pPr marL="48895" indent="0" algn="just">
              <a:lnSpc>
                <a:spcPct val="100000"/>
              </a:lnSpc>
              <a:spcBef>
                <a:spcPts val="0"/>
              </a:spcBef>
              <a:buNone/>
            </a:pPr>
            <a:r>
              <a:rPr lang="cs-CZ" sz="1400" dirty="0">
                <a:solidFill>
                  <a:srgbClr val="000000"/>
                </a:solidFill>
                <a:effectLst/>
                <a:latin typeface="Times New Roman" panose="02020603050405020304" pitchFamily="18" charset="0"/>
                <a:ea typeface="Times New Roman" panose="02020603050405020304" pitchFamily="18" charset="0"/>
              </a:rPr>
              <a:t>- pravidla o oznamování rozhodnutí, z rozhodnutí, i když je doručováno formou veřejné vyhlášky), musí vyplynout, komu se oznamuje, formalizovaná pravidla o uložení písemnosti, kterou nebylo možné doručit, o fikci doručení, pravidla o pořadí, jakým způsobem se doručuje písemnost, úprava žádosti o prominutí zmeškání úkonu (§ 41 SŘ)</a:t>
            </a:r>
          </a:p>
          <a:p>
            <a:pPr marL="48895" indent="0" algn="just">
              <a:lnSpc>
                <a:spcPct val="100000"/>
              </a:lnSpc>
              <a:spcBef>
                <a:spcPts val="0"/>
              </a:spcBef>
              <a:buNone/>
            </a:pPr>
            <a:r>
              <a:rPr lang="cs-CZ" sz="1400" dirty="0">
                <a:solidFill>
                  <a:srgbClr val="000000"/>
                </a:solidFill>
                <a:effectLst/>
                <a:latin typeface="Times New Roman" panose="02020603050405020304" pitchFamily="18" charset="0"/>
                <a:ea typeface="Times New Roman" panose="02020603050405020304" pitchFamily="18" charset="0"/>
              </a:rPr>
              <a:t>- </a:t>
            </a:r>
            <a:r>
              <a:rPr lang="cs-CZ" sz="1400" i="1" dirty="0">
                <a:solidFill>
                  <a:srgbClr val="000000"/>
                </a:solidFill>
                <a:effectLst/>
                <a:latin typeface="Times New Roman" panose="02020603050405020304" pitchFamily="18" charset="0"/>
                <a:ea typeface="Times New Roman" panose="02020603050405020304" pitchFamily="18" charset="0"/>
              </a:rPr>
              <a:t>důsledky faktického seznámení se s rozhodnutím při jeho neoznámení</a:t>
            </a:r>
            <a:r>
              <a:rPr lang="cs-CZ" sz="1400" dirty="0">
                <a:solidFill>
                  <a:srgbClr val="000000"/>
                </a:solidFill>
                <a:effectLst/>
                <a:latin typeface="Times New Roman" panose="02020603050405020304" pitchFamily="18" charset="0"/>
                <a:ea typeface="Times New Roman" panose="02020603050405020304" pitchFamily="18" charset="0"/>
              </a:rPr>
              <a:t> </a:t>
            </a:r>
          </a:p>
          <a:p>
            <a:pPr marL="48895" indent="0" algn="just">
              <a:lnSpc>
                <a:spcPct val="100000"/>
              </a:lnSpc>
              <a:spcBef>
                <a:spcPts val="0"/>
              </a:spcBef>
              <a:buNone/>
            </a:pPr>
            <a:r>
              <a:rPr lang="cs-CZ" sz="1400" dirty="0">
                <a:solidFill>
                  <a:srgbClr val="000000"/>
                </a:solidFill>
                <a:effectLst/>
                <a:latin typeface="Times New Roman" panose="02020603050405020304" pitchFamily="18" charset="0"/>
                <a:ea typeface="Times New Roman" panose="02020603050405020304" pitchFamily="18" charset="0"/>
              </a:rPr>
              <a:t>	- u účastníků odlišných od účastníků dle § 27 odst. 1 lhůta pro odvolání do 30 dnů ode dne, kdy se o vydání rozhodnutí a řešení otázky, jež byla předmětem rozhodování, dozvěděl, nejpozději však do 1  	roku ode dne, kdy bylo rozhodnutí oznámeno poslednímu z účastníků, kterým ho správní orgán byl oznámil - § 84 odst. 1 SŘ</a:t>
            </a:r>
          </a:p>
          <a:p>
            <a:pPr marL="48895" indent="0" algn="just">
              <a:lnSpc>
                <a:spcPct val="100000"/>
              </a:lnSpc>
              <a:spcBef>
                <a:spcPts val="0"/>
              </a:spcBef>
              <a:buNone/>
            </a:pPr>
            <a:r>
              <a:rPr lang="cs-CZ" sz="1400" dirty="0">
                <a:solidFill>
                  <a:srgbClr val="000000"/>
                </a:solidFill>
                <a:effectLst/>
                <a:latin typeface="Times New Roman" panose="02020603050405020304" pitchFamily="18" charset="0"/>
                <a:ea typeface="Times New Roman" panose="02020603050405020304" pitchFamily="18" charset="0"/>
              </a:rPr>
              <a:t>	- u účastníků dle § 27 odst. 1 do 90 dnů ode dne, kdy se s rozhodnutím prokazatelně seznámil - § 84 odst. 2, § 83 odst. 2 SŘ</a:t>
            </a:r>
          </a:p>
        </p:txBody>
      </p:sp>
    </p:spTree>
    <p:extLst>
      <p:ext uri="{BB962C8B-B14F-4D97-AF65-F5344CB8AC3E}">
        <p14:creationId xmlns:p14="http://schemas.microsoft.com/office/powerpoint/2010/main" val="2791835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6F0A6FE-9D25-41AE-A26C-14B927AB6EC9}"/>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A17E9735-6BD5-4F9F-961F-05CB7F3FA32C}"/>
              </a:ext>
            </a:extLst>
          </p:cNvPr>
          <p:cNvSpPr>
            <a:spLocks noGrp="1"/>
          </p:cNvSpPr>
          <p:nvPr>
            <p:ph idx="1"/>
          </p:nvPr>
        </p:nvSpPr>
        <p:spPr/>
        <p:txBody>
          <a:bodyPr>
            <a:normAutofit fontScale="55000" lnSpcReduction="20000"/>
          </a:bodyPr>
          <a:lstStyle/>
          <a:p>
            <a:pPr marL="48895" indent="0" algn="just">
              <a:lnSpc>
                <a:spcPct val="120000"/>
              </a:lnSpc>
              <a:spcBef>
                <a:spcPts val="0"/>
              </a:spcBef>
              <a:buNone/>
            </a:pPr>
            <a:r>
              <a:rPr lang="cs-CZ" sz="2800" dirty="0">
                <a:solidFill>
                  <a:srgbClr val="000000"/>
                </a:solidFill>
                <a:effectLst/>
                <a:latin typeface="Times New Roman" panose="02020603050405020304" pitchFamily="18" charset="0"/>
                <a:ea typeface="Times New Roman" panose="02020603050405020304" pitchFamily="18" charset="0"/>
              </a:rPr>
              <a:t>■	právo na účinné právní prostředky nápravy, došlo-li k porušení práv účastníka</a:t>
            </a:r>
          </a:p>
          <a:p>
            <a:pPr marL="48895" indent="0" algn="just">
              <a:lnSpc>
                <a:spcPct val="120000"/>
              </a:lnSpc>
              <a:spcBef>
                <a:spcPts val="0"/>
              </a:spcBef>
              <a:buNone/>
            </a:pPr>
            <a:r>
              <a:rPr lang="cs-CZ" sz="2800" dirty="0">
                <a:solidFill>
                  <a:srgbClr val="000000"/>
                </a:solidFill>
                <a:effectLst/>
                <a:latin typeface="Times New Roman" panose="02020603050405020304" pitchFamily="18" charset="0"/>
                <a:ea typeface="Times New Roman" panose="02020603050405020304" pitchFamily="18" charset="0"/>
              </a:rPr>
              <a:t>- právo zahajovat řízení na žádost</a:t>
            </a:r>
          </a:p>
          <a:p>
            <a:pPr marL="48895" indent="0" algn="just">
              <a:lnSpc>
                <a:spcPct val="120000"/>
              </a:lnSpc>
              <a:spcBef>
                <a:spcPts val="0"/>
              </a:spcBef>
              <a:buNone/>
            </a:pPr>
            <a:r>
              <a:rPr lang="cs-CZ" sz="2800" dirty="0">
                <a:solidFill>
                  <a:srgbClr val="000000"/>
                </a:solidFill>
                <a:effectLst/>
                <a:latin typeface="Times New Roman" panose="02020603050405020304" pitchFamily="18" charset="0"/>
                <a:ea typeface="Times New Roman" panose="02020603050405020304" pitchFamily="18" charset="0"/>
              </a:rPr>
              <a:t>- výjimečně i právo na to, aby správní orgán zahájil řízení z moci úřední – </a:t>
            </a:r>
            <a:r>
              <a:rPr lang="cs-CZ" sz="2800" b="1" dirty="0">
                <a:solidFill>
                  <a:srgbClr val="000000"/>
                </a:solidFill>
                <a:effectLst/>
                <a:latin typeface="Times New Roman" panose="02020603050405020304" pitchFamily="18" charset="0"/>
                <a:ea typeface="Times New Roman" panose="02020603050405020304" pitchFamily="18" charset="0"/>
              </a:rPr>
              <a:t>rozsudek rozšířeného senátu NSS z 26. 3. 2021, čj. 6 As 108/2019-39</a:t>
            </a:r>
            <a:r>
              <a:rPr lang="cs-CZ" sz="2800" dirty="0">
                <a:solidFill>
                  <a:srgbClr val="000000"/>
                </a:solidFill>
                <a:effectLst/>
                <a:latin typeface="Times New Roman" panose="02020603050405020304" pitchFamily="18" charset="0"/>
                <a:ea typeface="Times New Roman" panose="02020603050405020304" pitchFamily="18" charset="0"/>
              </a:rPr>
              <a:t> (obrana proti faktické nečinnosti stavebního úřadu ve věci nepovolené stavby či terénní úpravy provedené jinou osobou)</a:t>
            </a:r>
          </a:p>
          <a:p>
            <a:pPr marL="48895" indent="0" algn="just">
              <a:lnSpc>
                <a:spcPct val="120000"/>
              </a:lnSpc>
              <a:spcBef>
                <a:spcPts val="0"/>
              </a:spcBef>
              <a:buNone/>
            </a:pPr>
            <a:r>
              <a:rPr lang="cs-CZ" sz="2800" dirty="0">
                <a:solidFill>
                  <a:srgbClr val="000000"/>
                </a:solidFill>
                <a:effectLst/>
                <a:latin typeface="Times New Roman" panose="02020603050405020304" pitchFamily="18" charset="0"/>
                <a:ea typeface="Times New Roman" panose="02020603050405020304" pitchFamily="18" charset="0"/>
              </a:rPr>
              <a:t>- právo podávat opravné prostředky</a:t>
            </a:r>
          </a:p>
          <a:p>
            <a:pPr marL="48895" indent="0" algn="just">
              <a:lnSpc>
                <a:spcPct val="120000"/>
              </a:lnSpc>
              <a:spcBef>
                <a:spcPts val="0"/>
              </a:spcBef>
              <a:buNone/>
            </a:pPr>
            <a:r>
              <a:rPr lang="cs-CZ" sz="2800" dirty="0">
                <a:solidFill>
                  <a:srgbClr val="000000"/>
                </a:solidFill>
                <a:effectLst/>
                <a:latin typeface="Times New Roman" panose="02020603050405020304" pitchFamily="18" charset="0"/>
                <a:ea typeface="Times New Roman" panose="02020603050405020304" pitchFamily="18" charset="0"/>
              </a:rPr>
              <a:t>- možnost dávat podnět k použití dozorčího prostředku, není ale nárok na zahájení přezkumného řízení</a:t>
            </a:r>
          </a:p>
          <a:p>
            <a:pPr marL="48895" indent="0" algn="just">
              <a:lnSpc>
                <a:spcPct val="120000"/>
              </a:lnSpc>
              <a:spcBef>
                <a:spcPts val="0"/>
              </a:spcBef>
              <a:buNone/>
            </a:pPr>
            <a:endParaRPr lang="cs-CZ" sz="2800" dirty="0">
              <a:solidFill>
                <a:srgbClr val="000000"/>
              </a:solidFill>
              <a:effectLst/>
              <a:latin typeface="Times New Roman" panose="02020603050405020304" pitchFamily="18" charset="0"/>
              <a:ea typeface="Times New Roman" panose="02020603050405020304" pitchFamily="18" charset="0"/>
            </a:endParaRPr>
          </a:p>
          <a:p>
            <a:pPr marL="48895" indent="0" algn="just">
              <a:lnSpc>
                <a:spcPct val="120000"/>
              </a:lnSpc>
              <a:spcBef>
                <a:spcPts val="0"/>
              </a:spcBef>
              <a:buNone/>
            </a:pPr>
            <a:r>
              <a:rPr lang="cs-CZ" sz="2800" dirty="0">
                <a:solidFill>
                  <a:srgbClr val="000000"/>
                </a:solidFill>
                <a:effectLst/>
                <a:latin typeface="Times New Roman" panose="02020603050405020304" pitchFamily="18" charset="0"/>
                <a:ea typeface="Times New Roman" panose="02020603050405020304" pitchFamily="18" charset="0"/>
              </a:rPr>
              <a:t>■	právo, aby vůči němu postupovaly úřední osoby v řízení korektně</a:t>
            </a:r>
          </a:p>
          <a:p>
            <a:pPr marL="48895" indent="0" algn="just">
              <a:lnSpc>
                <a:spcPct val="120000"/>
              </a:lnSpc>
              <a:spcBef>
                <a:spcPts val="0"/>
              </a:spcBef>
              <a:buNone/>
            </a:pPr>
            <a:r>
              <a:rPr lang="cs-CZ" sz="2800" dirty="0">
                <a:solidFill>
                  <a:srgbClr val="000000"/>
                </a:solidFill>
                <a:effectLst/>
                <a:latin typeface="Times New Roman" panose="02020603050405020304" pitchFamily="18" charset="0"/>
                <a:ea typeface="Times New Roman" panose="02020603050405020304" pitchFamily="18" charset="0"/>
              </a:rPr>
              <a:t>- např. základní zásada dle § 7 SŘ – správní orgán postupuje vůči dotčeným osobám nestranně, vyžaduje od všech dotčených osob plnění jejich procesních povinností rovnou měrou, činí opatření tam, jde by mohla být ohrožena rovnost dotčených osob</a:t>
            </a:r>
          </a:p>
          <a:p>
            <a:pPr marL="48895" indent="0" algn="just">
              <a:lnSpc>
                <a:spcPct val="120000"/>
              </a:lnSpc>
              <a:spcBef>
                <a:spcPts val="0"/>
              </a:spcBef>
              <a:buNone/>
            </a:pPr>
            <a:endParaRPr lang="cs-CZ"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48895" indent="0" algn="just">
              <a:lnSpc>
                <a:spcPct val="120000"/>
              </a:lnSpc>
              <a:spcBef>
                <a:spcPts val="0"/>
              </a:spcBef>
              <a:buNone/>
            </a:pP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	právo, aby vůči němu nebyla pravomoc správního orgánu uskutečňována svévolně, odpovídající zákazu zneužití pravomoci a povinnosti správního orgánu postupovat tak, aby nevznikaly nedůvodné rozdíly při realizaci pravomoci i tam, kde je správnímu orgánu dán prostor pro správní uvážení</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Bef>
                <a:spcPts val="0"/>
              </a:spcBef>
              <a:buNone/>
            </a:pPr>
            <a:r>
              <a:rPr lang="cs-CZ" sz="2800" dirty="0">
                <a:latin typeface="Times New Roman" panose="02020603050405020304" pitchFamily="18" charset="0"/>
                <a:ea typeface="Calibri" panose="020F0502020204030204" pitchFamily="34" charset="0"/>
              </a:rPr>
              <a:t>-</a:t>
            </a:r>
            <a:r>
              <a:rPr lang="cs-CZ" sz="2800" dirty="0">
                <a:effectLst/>
                <a:latin typeface="Times New Roman" panose="02020603050405020304" pitchFamily="18" charset="0"/>
                <a:ea typeface="Calibri" panose="020F0502020204030204" pitchFamily="34" charset="0"/>
              </a:rPr>
              <a:t> např. zásada proporcionality dle § 2 odst. 4 SŘ</a:t>
            </a:r>
            <a:endParaRPr lang="cs-CZ" sz="2800" dirty="0"/>
          </a:p>
          <a:p>
            <a:endParaRPr lang="cs-CZ" dirty="0"/>
          </a:p>
        </p:txBody>
      </p:sp>
    </p:spTree>
    <p:extLst>
      <p:ext uri="{BB962C8B-B14F-4D97-AF65-F5344CB8AC3E}">
        <p14:creationId xmlns:p14="http://schemas.microsoft.com/office/powerpoint/2010/main" val="351201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82FF629-DBFB-48CA-845C-E4FCD6BE7575}"/>
              </a:ext>
            </a:extLst>
          </p:cNvPr>
          <p:cNvSpPr>
            <a:spLocks noGrp="1"/>
          </p:cNvSpPr>
          <p:nvPr>
            <p:ph type="title"/>
          </p:nvPr>
        </p:nvSpPr>
        <p:spPr/>
        <p:txBody>
          <a:bodyPr/>
          <a:lstStyle/>
          <a:p>
            <a:r>
              <a:rPr lang="cs-CZ" sz="4400" b="1" i="1" dirty="0">
                <a:effectLst/>
                <a:latin typeface="Times New Roman" panose="02020603050405020304" pitchFamily="18" charset="0"/>
                <a:ea typeface="Calibri" panose="020F0502020204030204" pitchFamily="34" charset="0"/>
                <a:cs typeface="Times New Roman" panose="02020603050405020304" pitchFamily="18" charset="0"/>
              </a:rPr>
              <a:t>Zákaz zneužití práva</a:t>
            </a:r>
            <a:endParaRPr lang="cs-CZ" dirty="0"/>
          </a:p>
        </p:txBody>
      </p:sp>
      <p:sp>
        <p:nvSpPr>
          <p:cNvPr id="3" name="Zástupný obsah 2">
            <a:extLst>
              <a:ext uri="{FF2B5EF4-FFF2-40B4-BE49-F238E27FC236}">
                <a16:creationId xmlns:a16="http://schemas.microsoft.com/office/drawing/2014/main" id="{05EA7E9E-2CF5-4FAD-ABF7-B939672966F6}"/>
              </a:ext>
            </a:extLst>
          </p:cNvPr>
          <p:cNvSpPr>
            <a:spLocks noGrp="1"/>
          </p:cNvSpPr>
          <p:nvPr>
            <p:ph idx="1"/>
          </p:nvPr>
        </p:nvSpPr>
        <p:spPr/>
        <p:txBody>
          <a:bodyPr>
            <a:normAutofit fontScale="85000" lnSpcReduction="10000"/>
          </a:bodyPr>
          <a:lstStyle/>
          <a:p>
            <a:pPr algn="just">
              <a:lnSpc>
                <a:spcPct val="100000"/>
              </a:lnSpc>
              <a:spcBef>
                <a:spcPts val="600"/>
              </a:spcBef>
              <a:tabLst>
                <a:tab pos="179705" algn="l"/>
              </a:tabLst>
            </a:pPr>
            <a:r>
              <a:rPr lang="cs-CZ" sz="1800" dirty="0">
                <a:solidFill>
                  <a:srgbClr val="000000"/>
                </a:solidFill>
                <a:effectLst/>
                <a:latin typeface="Times New Roman" panose="02020603050405020304" pitchFamily="18" charset="0"/>
                <a:ea typeface="Times New Roman" panose="02020603050405020304" pitchFamily="18" charset="0"/>
              </a:rPr>
              <a:t>Uplatňování subjektivních veřejných práv, včetně procesních práv účastníka řízení, práv je činnost právem aprobovaná, ochrana proti nepřípustným zásahům do těchto práv je poskytována soudní mocí při postupech veřejné správy. </a:t>
            </a:r>
          </a:p>
          <a:p>
            <a:pPr algn="just">
              <a:lnSpc>
                <a:spcPct val="100000"/>
              </a:lnSpc>
              <a:spcBef>
                <a:spcPts val="600"/>
              </a:spcBef>
              <a:tabLst>
                <a:tab pos="179705" algn="l"/>
              </a:tabLst>
            </a:pPr>
            <a:r>
              <a:rPr lang="cs-CZ" sz="1800" dirty="0">
                <a:solidFill>
                  <a:srgbClr val="000000"/>
                </a:solidFill>
                <a:effectLst/>
                <a:latin typeface="Times New Roman" panose="02020603050405020304" pitchFamily="18" charset="0"/>
                <a:ea typeface="Times New Roman" panose="02020603050405020304" pitchFamily="18" charset="0"/>
              </a:rPr>
              <a:t>Svoboda jednání jednotlivce může být omezena </a:t>
            </a:r>
          </a:p>
          <a:p>
            <a:pPr marL="0" indent="0" algn="just">
              <a:lnSpc>
                <a:spcPct val="100000"/>
              </a:lnSpc>
              <a:spcBef>
                <a:spcPts val="600"/>
              </a:spcBef>
              <a:buNone/>
              <a:tabLst>
                <a:tab pos="179705" algn="l"/>
              </a:tabLst>
            </a:pPr>
            <a:r>
              <a:rPr lang="cs-CZ" sz="1800" dirty="0">
                <a:solidFill>
                  <a:srgbClr val="000000"/>
                </a:solidFill>
                <a:effectLst/>
                <a:latin typeface="Times New Roman" panose="02020603050405020304" pitchFamily="18" charset="0"/>
                <a:ea typeface="Times New Roman" panose="02020603050405020304" pitchFamily="18" charset="0"/>
              </a:rPr>
              <a:t>		zásadně pouze v zákonem stanovených případech </a:t>
            </a:r>
          </a:p>
          <a:p>
            <a:pPr marL="0" indent="0" algn="just">
              <a:lnSpc>
                <a:spcPct val="100000"/>
              </a:lnSpc>
              <a:spcBef>
                <a:spcPts val="600"/>
              </a:spcBef>
              <a:buNone/>
              <a:tabLst>
                <a:tab pos="179705" algn="l"/>
              </a:tabLst>
            </a:pPr>
            <a:r>
              <a:rPr lang="cs-CZ" sz="1400" dirty="0">
                <a:solidFill>
                  <a:srgbClr val="000000"/>
                </a:solidFill>
                <a:effectLst/>
                <a:latin typeface="Times New Roman" panose="02020603050405020304" pitchFamily="18" charset="0"/>
                <a:ea typeface="Times New Roman" panose="02020603050405020304" pitchFamily="18" charset="0"/>
              </a:rPr>
              <a:t>		</a:t>
            </a:r>
            <a:r>
              <a:rPr lang="cs-CZ" sz="1800" dirty="0">
                <a:solidFill>
                  <a:srgbClr val="000000"/>
                </a:solidFill>
                <a:effectLst/>
                <a:latin typeface="Times New Roman" panose="02020603050405020304" pitchFamily="18" charset="0"/>
                <a:ea typeface="Times New Roman" panose="02020603050405020304" pitchFamily="18" charset="0"/>
              </a:rPr>
              <a:t>v krajních případech též zákazem zneužití práva</a:t>
            </a:r>
          </a:p>
          <a:p>
            <a:pPr marL="0" indent="0" algn="just">
              <a:lnSpc>
                <a:spcPct val="100000"/>
              </a:lnSpc>
              <a:spcBef>
                <a:spcPts val="600"/>
              </a:spcBef>
              <a:buNone/>
              <a:tabLst>
                <a:tab pos="179705" algn="l"/>
              </a:tabLst>
            </a:pPr>
            <a:endParaRPr lang="cs-CZ" sz="1800" dirty="0">
              <a:solidFill>
                <a:srgbClr val="000000"/>
              </a:solidFill>
              <a:effectLst/>
              <a:latin typeface="Times New Roman" panose="02020603050405020304" pitchFamily="18" charset="0"/>
              <a:ea typeface="Times New Roman" panose="02020603050405020304" pitchFamily="18" charset="0"/>
            </a:endParaRPr>
          </a:p>
          <a:p>
            <a:pPr algn="just">
              <a:lnSpc>
                <a:spcPct val="100000"/>
              </a:lnSpc>
              <a:spcBef>
                <a:spcPts val="600"/>
              </a:spcBef>
              <a:tabLst>
                <a:tab pos="179705" algn="l"/>
              </a:tabLst>
            </a:pPr>
            <a:r>
              <a:rPr lang="cs-CZ" sz="1800" b="1" dirty="0">
                <a:solidFill>
                  <a:srgbClr val="000000"/>
                </a:solidFill>
                <a:effectLst/>
                <a:latin typeface="Times New Roman" panose="02020603050405020304" pitchFamily="18" charset="0"/>
                <a:ea typeface="Times New Roman" panose="02020603050405020304" pitchFamily="18" charset="0"/>
              </a:rPr>
              <a:t>Rozsudek NSS z 10. 11. 2005, čj. 1 </a:t>
            </a:r>
            <a:r>
              <a:rPr lang="cs-CZ" sz="1800" b="1" dirty="0" err="1">
                <a:solidFill>
                  <a:srgbClr val="000000"/>
                </a:solidFill>
                <a:effectLst/>
                <a:latin typeface="Times New Roman" panose="02020603050405020304" pitchFamily="18" charset="0"/>
                <a:ea typeface="Times New Roman" panose="02020603050405020304" pitchFamily="18" charset="0"/>
              </a:rPr>
              <a:t>Afs</a:t>
            </a:r>
            <a:r>
              <a:rPr lang="cs-CZ" sz="1800" b="1" dirty="0">
                <a:solidFill>
                  <a:srgbClr val="000000"/>
                </a:solidFill>
                <a:effectLst/>
                <a:latin typeface="Times New Roman" panose="02020603050405020304" pitchFamily="18" charset="0"/>
                <a:ea typeface="Times New Roman" panose="02020603050405020304" pitchFamily="18" charset="0"/>
              </a:rPr>
              <a:t> 107/2004-48:</a:t>
            </a:r>
            <a:r>
              <a:rPr lang="cs-CZ" sz="1800" dirty="0">
                <a:solidFill>
                  <a:srgbClr val="000000"/>
                </a:solidFill>
                <a:effectLst/>
                <a:latin typeface="Times New Roman" panose="02020603050405020304" pitchFamily="18" charset="0"/>
                <a:ea typeface="Times New Roman" panose="02020603050405020304" pitchFamily="18" charset="0"/>
              </a:rPr>
              <a:t> „Institut zákazu zneužití subjektivních práv … představuje materiální korektiv formálního pojímání práva, prostřednictvím něhož se do právního řádu vnáší hledisko ekvity (spravedlnosti). Zákon, jenž je ze své povahy obecný, nemůže pojmově pamatovat na všechny myslitelné životní situace, které mohou za jeho účinnosti nastat. V důsledku toho se může přihodit, že určité chování formálně vzato – ve skutečnosti ovšem pouze zdánlivě – odpovídá právní normě (či lépe řečeno: dikci právního předpisu), avšak je zároveň pociťováno jako zjevně nespravedlivé, neboť v rozporu s určitými základními hodnotami a s rozumným uspořádáním společenských vztahů působí jiným újmu. Takové chování má potom povahu nikoli výkonu subjektivního práva, nýbrž jeho (právem reprobovaného) zneužití.“</a:t>
            </a:r>
          </a:p>
          <a:p>
            <a:pPr marL="0" indent="0" algn="just">
              <a:lnSpc>
                <a:spcPct val="100000"/>
              </a:lnSpc>
              <a:spcBef>
                <a:spcPts val="600"/>
              </a:spcBef>
              <a:buNone/>
              <a:tabLst>
                <a:tab pos="179705" algn="l"/>
              </a:tabLst>
            </a:pPr>
            <a:r>
              <a:rPr lang="cs-CZ" sz="1800" baseline="30000" dirty="0">
                <a:solidFill>
                  <a:srgbClr val="000000"/>
                </a:solidFill>
                <a:effectLst/>
                <a:latin typeface="Times New Roman" panose="02020603050405020304" pitchFamily="18" charset="0"/>
                <a:ea typeface="Times New Roman" panose="02020603050405020304" pitchFamily="18" charset="0"/>
              </a:rPr>
              <a:t> </a:t>
            </a:r>
            <a:endParaRPr lang="cs-CZ" sz="1800" dirty="0">
              <a:solidFill>
                <a:srgbClr val="000000"/>
              </a:solidFill>
              <a:effectLst/>
              <a:latin typeface="Times New Roman" panose="02020603050405020304" pitchFamily="18" charset="0"/>
              <a:ea typeface="Times New Roman" panose="02020603050405020304" pitchFamily="18" charset="0"/>
            </a:endParaRPr>
          </a:p>
          <a:p>
            <a:pPr algn="just">
              <a:lnSpc>
                <a:spcPct val="100000"/>
              </a:lnSpc>
              <a:spcBef>
                <a:spcPts val="600"/>
              </a:spcBef>
              <a:tabLst>
                <a:tab pos="179705" algn="l"/>
              </a:tabLst>
            </a:pPr>
            <a:r>
              <a:rPr lang="cs-CZ" sz="1800" i="1" dirty="0">
                <a:solidFill>
                  <a:srgbClr val="000000"/>
                </a:solidFill>
                <a:effectLst/>
                <a:latin typeface="Times New Roman" panose="02020603050405020304" pitchFamily="18" charset="0"/>
                <a:ea typeface="Times New Roman" panose="02020603050405020304" pitchFamily="18" charset="0"/>
              </a:rPr>
              <a:t>Jednání, které je zneužitím práva, není využitím subjektivního veřejného práva, ale chováním osoby, kterému nemusí rozhodující subjekt (správní orgán, soud) poskytnout ochranu</a:t>
            </a:r>
            <a:r>
              <a:rPr lang="cs-CZ" sz="1800" dirty="0">
                <a:solidFill>
                  <a:srgbClr val="000000"/>
                </a:solidFill>
                <a:effectLst/>
                <a:latin typeface="Times New Roman" panose="02020603050405020304" pitchFamily="18" charset="0"/>
                <a:ea typeface="Times New Roman" panose="02020603050405020304" pitchFamily="18" charset="0"/>
              </a:rPr>
              <a:t> – nepřihlédne k němu.</a:t>
            </a:r>
          </a:p>
          <a:p>
            <a:pPr>
              <a:lnSpc>
                <a:spcPct val="100000"/>
              </a:lnSpc>
              <a:spcBef>
                <a:spcPts val="600"/>
              </a:spcBef>
            </a:pPr>
            <a:endParaRPr lang="cs-CZ" dirty="0"/>
          </a:p>
        </p:txBody>
      </p:sp>
    </p:spTree>
    <p:extLst>
      <p:ext uri="{BB962C8B-B14F-4D97-AF65-F5344CB8AC3E}">
        <p14:creationId xmlns:p14="http://schemas.microsoft.com/office/powerpoint/2010/main" val="2237789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119A3A-9A35-4829-83D4-6B632582B354}"/>
              </a:ext>
            </a:extLst>
          </p:cNvPr>
          <p:cNvSpPr>
            <a:spLocks noGrp="1"/>
          </p:cNvSpPr>
          <p:nvPr>
            <p:ph type="title"/>
          </p:nvPr>
        </p:nvSpPr>
        <p:spPr/>
        <p:txBody>
          <a:bodyPr/>
          <a:lstStyle/>
          <a:p>
            <a:r>
              <a:rPr lang="cs-CZ" sz="4400" b="1" i="1" dirty="0">
                <a:solidFill>
                  <a:srgbClr val="000000"/>
                </a:solidFill>
                <a:effectLst/>
                <a:latin typeface="Times New Roman" panose="02020603050405020304" pitchFamily="18" charset="0"/>
                <a:ea typeface="Times New Roman" panose="02020603050405020304" pitchFamily="18" charset="0"/>
              </a:rPr>
              <a:t>Kdy jde o zneužití práva?</a:t>
            </a:r>
            <a:endParaRPr lang="cs-CZ" dirty="0"/>
          </a:p>
        </p:txBody>
      </p:sp>
      <p:sp>
        <p:nvSpPr>
          <p:cNvPr id="3" name="Zástupný obsah 2">
            <a:extLst>
              <a:ext uri="{FF2B5EF4-FFF2-40B4-BE49-F238E27FC236}">
                <a16:creationId xmlns:a16="http://schemas.microsoft.com/office/drawing/2014/main" id="{F6B7E97E-2B05-461C-9C78-B3F847C83449}"/>
              </a:ext>
            </a:extLst>
          </p:cNvPr>
          <p:cNvSpPr>
            <a:spLocks noGrp="1"/>
          </p:cNvSpPr>
          <p:nvPr>
            <p:ph idx="1"/>
          </p:nvPr>
        </p:nvSpPr>
        <p:spPr/>
        <p:txBody>
          <a:bodyPr>
            <a:noAutofit/>
          </a:bodyPr>
          <a:lstStyle/>
          <a:p>
            <a:pPr marL="342900" lvl="0" indent="-342900" algn="just">
              <a:lnSpc>
                <a:spcPct val="100000"/>
              </a:lnSpc>
              <a:spcBef>
                <a:spcPts val="0"/>
              </a:spcBef>
              <a:buFont typeface="Calibri" panose="020F0502020204030204" pitchFamily="34" charset="0"/>
              <a:buChar char="-"/>
              <a:tabLst>
                <a:tab pos="179705" algn="l"/>
              </a:tabLst>
            </a:pPr>
            <a:r>
              <a:rPr lang="cs-CZ" sz="1400" dirty="0">
                <a:solidFill>
                  <a:srgbClr val="000000"/>
                </a:solidFill>
                <a:effectLst/>
                <a:latin typeface="Times New Roman" panose="02020603050405020304" pitchFamily="18" charset="0"/>
                <a:ea typeface="Calibri" panose="020F0502020204030204" pitchFamily="34" charset="0"/>
              </a:rPr>
              <a:t>Chování zdánlivě dovolené, které je formálně v souladu s právní normou, ale má jím být dosaženo nepředpokládaného a nežádoucího výsledku</a:t>
            </a:r>
          </a:p>
          <a:p>
            <a:pPr marL="342900" lvl="0" indent="-342900" algn="just">
              <a:lnSpc>
                <a:spcPct val="100000"/>
              </a:lnSpc>
              <a:spcBef>
                <a:spcPts val="0"/>
              </a:spcBef>
              <a:buFont typeface="Calibri" panose="020F0502020204030204" pitchFamily="34" charset="0"/>
              <a:buChar char="-"/>
              <a:tabLst>
                <a:tab pos="179705" algn="l"/>
              </a:tabLst>
            </a:pPr>
            <a:r>
              <a:rPr lang="cs-CZ" sz="1400" dirty="0">
                <a:solidFill>
                  <a:srgbClr val="000000"/>
                </a:solidFill>
                <a:effectLst/>
                <a:latin typeface="Times New Roman" panose="02020603050405020304" pitchFamily="18" charset="0"/>
                <a:ea typeface="Calibri" panose="020F0502020204030204" pitchFamily="34" charset="0"/>
              </a:rPr>
              <a:t>Způsobuje nepřiměřenou a neopodstatněnou újmu buď konkrétní osobě, nebo veřejnému zájmu (společnosti)</a:t>
            </a:r>
          </a:p>
          <a:p>
            <a:pPr marL="342900" lvl="0" indent="-342900" algn="just">
              <a:lnSpc>
                <a:spcPct val="100000"/>
              </a:lnSpc>
              <a:spcBef>
                <a:spcPts val="0"/>
              </a:spcBef>
              <a:buFont typeface="Calibri" panose="020F0502020204030204" pitchFamily="34" charset="0"/>
              <a:buChar char="-"/>
              <a:tabLst>
                <a:tab pos="179705" algn="l"/>
              </a:tabLst>
            </a:pPr>
            <a:r>
              <a:rPr lang="cs-CZ" sz="1400" dirty="0">
                <a:solidFill>
                  <a:srgbClr val="000000"/>
                </a:solidFill>
                <a:effectLst/>
                <a:latin typeface="Times New Roman" panose="02020603050405020304" pitchFamily="18" charset="0"/>
                <a:ea typeface="Calibri" panose="020F0502020204030204" pitchFamily="34" charset="0"/>
              </a:rPr>
              <a:t>Zneužívající chování je vedeno výlučným (naprosto převažujícím) cílem způsobit újmu jiné osobě nebo získat neodůvodněné výhody</a:t>
            </a:r>
          </a:p>
          <a:p>
            <a:pPr marL="342900" lvl="0" indent="-342900" algn="just">
              <a:lnSpc>
                <a:spcPct val="100000"/>
              </a:lnSpc>
              <a:spcBef>
                <a:spcPts val="0"/>
              </a:spcBef>
              <a:buFont typeface="Calibri" panose="020F0502020204030204" pitchFamily="34" charset="0"/>
              <a:buChar char="-"/>
              <a:tabLst>
                <a:tab pos="179705" algn="l"/>
              </a:tabLst>
            </a:pPr>
            <a:r>
              <a:rPr lang="cs-CZ" sz="1400" dirty="0">
                <a:solidFill>
                  <a:srgbClr val="000000"/>
                </a:solidFill>
                <a:effectLst/>
                <a:latin typeface="Times New Roman" panose="02020603050405020304" pitchFamily="18" charset="0"/>
                <a:ea typeface="Calibri" panose="020F0502020204030204" pitchFamily="34" charset="0"/>
              </a:rPr>
              <a:t>Specifickou formou zneužití práva je chování šikanózní spočívající ve vykonávání svého práva výhradně se záměrem způsobit jinému nepřiměřenou újmu</a:t>
            </a:r>
          </a:p>
          <a:p>
            <a:pPr marL="342900" lvl="0" indent="-342900" algn="just">
              <a:lnSpc>
                <a:spcPct val="100000"/>
              </a:lnSpc>
              <a:spcBef>
                <a:spcPts val="0"/>
              </a:spcBef>
              <a:buFont typeface="Calibri" panose="020F0502020204030204" pitchFamily="34" charset="0"/>
              <a:buChar char="-"/>
              <a:tabLst>
                <a:tab pos="179705" algn="l"/>
              </a:tabLst>
            </a:pPr>
            <a:r>
              <a:rPr lang="cs-CZ" sz="1400" dirty="0">
                <a:solidFill>
                  <a:srgbClr val="000000"/>
                </a:solidFill>
                <a:effectLst/>
                <a:latin typeface="Times New Roman" panose="02020603050405020304" pitchFamily="18" charset="0"/>
                <a:ea typeface="Calibri" panose="020F0502020204030204" pitchFamily="34" charset="0"/>
              </a:rPr>
              <a:t>Zneužití práva je subjektivním postojem osoby právo zneužívající, proto osoba, která se chová takovým způsobem, si musí být vědoma, že právo zneužívá</a:t>
            </a:r>
          </a:p>
          <a:p>
            <a:pPr marL="342900" lvl="0" indent="-342900" algn="just">
              <a:lnSpc>
                <a:spcPct val="100000"/>
              </a:lnSpc>
              <a:spcBef>
                <a:spcPts val="0"/>
              </a:spcBef>
              <a:buFont typeface="Calibri" panose="020F0502020204030204" pitchFamily="34" charset="0"/>
              <a:buChar char="-"/>
              <a:tabLst>
                <a:tab pos="179705" algn="l"/>
              </a:tabLst>
            </a:pPr>
            <a:r>
              <a:rPr lang="cs-CZ" sz="1400" dirty="0">
                <a:solidFill>
                  <a:srgbClr val="000000"/>
                </a:solidFill>
                <a:effectLst/>
                <a:latin typeface="Times New Roman" panose="02020603050405020304" pitchFamily="18" charset="0"/>
                <a:ea typeface="Calibri" panose="020F0502020204030204" pitchFamily="34" charset="0"/>
              </a:rPr>
              <a:t>Výkon práva nesměřuje k dosažení účelu a smyslu sledovaného právní normou, ale dochází vytvořením uměle vytvořených podmínek nebo fiktivního stavu k právní normou nechtěnému a nepředpokládanému výsledku</a:t>
            </a:r>
          </a:p>
          <a:p>
            <a:pPr marL="342900" lvl="0" indent="-342900" algn="just">
              <a:lnSpc>
                <a:spcPct val="100000"/>
              </a:lnSpc>
              <a:spcBef>
                <a:spcPts val="0"/>
              </a:spcBef>
              <a:buFont typeface="Calibri" panose="020F0502020204030204" pitchFamily="34" charset="0"/>
              <a:buChar char="-"/>
              <a:tabLst>
                <a:tab pos="179705" algn="l"/>
              </a:tabLst>
            </a:pPr>
            <a:r>
              <a:rPr lang="cs-CZ" sz="1400" dirty="0">
                <a:solidFill>
                  <a:srgbClr val="000000"/>
                </a:solidFill>
                <a:effectLst/>
                <a:latin typeface="Times New Roman" panose="02020603050405020304" pitchFamily="18" charset="0"/>
                <a:ea typeface="Times New Roman" panose="02020603050405020304" pitchFamily="18" charset="0"/>
              </a:rPr>
              <a:t>Závěr rozhodujícího subjektu, že došlo ke zneužití práva a že k úkonu jednajícího adresáta nepřihlédne, </a:t>
            </a:r>
            <a:r>
              <a:rPr lang="cs-CZ" sz="1400" i="1" dirty="0">
                <a:solidFill>
                  <a:srgbClr val="000000"/>
                </a:solidFill>
                <a:effectLst/>
                <a:latin typeface="Times New Roman" panose="02020603050405020304" pitchFamily="18" charset="0"/>
                <a:ea typeface="Times New Roman" panose="02020603050405020304" pitchFamily="18" charset="0"/>
              </a:rPr>
              <a:t>je výjimkou z pravidla, že adresát (jednotlivec) může činit vše, co zákon (výslovně) nezakazuje</a:t>
            </a:r>
            <a:r>
              <a:rPr lang="cs-CZ" sz="1400" dirty="0">
                <a:solidFill>
                  <a:srgbClr val="000000"/>
                </a:solidFill>
                <a:effectLst/>
                <a:latin typeface="Times New Roman" panose="02020603050405020304" pitchFamily="18" charset="0"/>
                <a:ea typeface="Times New Roman" panose="02020603050405020304" pitchFamily="18" charset="0"/>
              </a:rPr>
              <a:t>. </a:t>
            </a:r>
          </a:p>
          <a:p>
            <a:pPr algn="just">
              <a:lnSpc>
                <a:spcPct val="100000"/>
              </a:lnSpc>
              <a:spcBef>
                <a:spcPts val="0"/>
              </a:spcBef>
              <a:tabLst>
                <a:tab pos="179705" algn="l"/>
              </a:tabLst>
            </a:pPr>
            <a:r>
              <a:rPr lang="cs-CZ" sz="1400" dirty="0">
                <a:solidFill>
                  <a:srgbClr val="000000"/>
                </a:solidFill>
                <a:effectLst/>
                <a:latin typeface="Times New Roman" panose="02020603050405020304" pitchFamily="18" charset="0"/>
                <a:ea typeface="Times New Roman" panose="02020603050405020304" pitchFamily="18" charset="0"/>
              </a:rPr>
              <a:t>Posouzení, zda ke zneužití subjektivního práva došlo a kdy z toho důvodu nebudou chování adresáta přiznány jím zamýšlené nebo deklarované účinky, záleží na okolnostech konkrétního případu, které musí posoudit a odůvodnit rozhodující subjekt. </a:t>
            </a:r>
          </a:p>
          <a:p>
            <a:pPr algn="just">
              <a:lnSpc>
                <a:spcPct val="100000"/>
              </a:lnSpc>
              <a:spcBef>
                <a:spcPts val="0"/>
              </a:spcBef>
              <a:tabLst>
                <a:tab pos="179705" algn="l"/>
              </a:tabLst>
            </a:pPr>
            <a:r>
              <a:rPr lang="cs-CZ" sz="1400" dirty="0">
                <a:solidFill>
                  <a:srgbClr val="000000"/>
                </a:solidFill>
                <a:effectLst/>
                <a:latin typeface="Times New Roman" panose="02020603050405020304" pitchFamily="18" charset="0"/>
                <a:ea typeface="Times New Roman" panose="02020603050405020304" pitchFamily="18" charset="0"/>
              </a:rPr>
              <a:t>Zákon sám nemůže stanovit přesná pravidla, které chování je zneužitím subjektivního práva, neboť „by se popřel smysl a samotná podstata institutu zákazu zneužití subjektivních práv; tento institut se musí vyznačovat jistou obsahovou pružností, aby mohl reagovat na nekonečné množství životních situací, na něž nemůže ve své obecnosti právní norma pamatovat“ </a:t>
            </a:r>
            <a:r>
              <a:rPr lang="cs-CZ" sz="1400" b="1" dirty="0">
                <a:solidFill>
                  <a:srgbClr val="000000"/>
                </a:solidFill>
                <a:effectLst/>
                <a:latin typeface="Times New Roman" panose="02020603050405020304" pitchFamily="18" charset="0"/>
                <a:ea typeface="Times New Roman" panose="02020603050405020304" pitchFamily="18" charset="0"/>
              </a:rPr>
              <a:t>(rozsudek NSS z 4. 11. 2011, čj. 1 As 27/2011-81)</a:t>
            </a:r>
            <a:endParaRPr lang="cs-CZ" sz="1400" dirty="0">
              <a:solidFill>
                <a:srgbClr val="000000"/>
              </a:solidFill>
              <a:effectLst/>
              <a:latin typeface="Times New Roman" panose="02020603050405020304" pitchFamily="18" charset="0"/>
              <a:ea typeface="Times New Roman" panose="02020603050405020304" pitchFamily="18" charset="0"/>
            </a:endParaRPr>
          </a:p>
          <a:p>
            <a:pPr algn="just">
              <a:lnSpc>
                <a:spcPct val="100000"/>
              </a:lnSpc>
              <a:spcBef>
                <a:spcPts val="0"/>
              </a:spcBef>
              <a:tabLst>
                <a:tab pos="179705" algn="l"/>
              </a:tabLst>
            </a:pPr>
            <a:r>
              <a:rPr lang="cs-CZ" sz="1400" dirty="0">
                <a:solidFill>
                  <a:srgbClr val="000000"/>
                </a:solidFill>
                <a:effectLst/>
                <a:latin typeface="Times New Roman" panose="02020603050405020304" pitchFamily="18" charset="0"/>
                <a:ea typeface="Times New Roman" panose="02020603050405020304" pitchFamily="18" charset="0"/>
              </a:rPr>
              <a:t>Posouzení chování osoby jako zneužití práva, a to především v oblasti veřejného práva, konkrétně práva procesního, může být jen tehdy, </a:t>
            </a:r>
            <a:r>
              <a:rPr lang="cs-CZ" sz="1400" i="1" dirty="0">
                <a:solidFill>
                  <a:srgbClr val="000000"/>
                </a:solidFill>
                <a:effectLst/>
                <a:latin typeface="Times New Roman" panose="02020603050405020304" pitchFamily="18" charset="0"/>
                <a:ea typeface="Times New Roman" panose="02020603050405020304" pitchFamily="18" charset="0"/>
              </a:rPr>
              <a:t>jde-li o zneužití zjevné</a:t>
            </a:r>
            <a:r>
              <a:rPr lang="cs-CZ" sz="1400" dirty="0">
                <a:solidFill>
                  <a:srgbClr val="000000"/>
                </a:solidFill>
                <a:effectLst/>
                <a:latin typeface="Times New Roman" panose="02020603050405020304" pitchFamily="18" charset="0"/>
                <a:ea typeface="Times New Roman" panose="02020603050405020304" pitchFamily="18" charset="0"/>
              </a:rPr>
              <a:t>, o tom, že jde o zneužití práva, nesmí být </a:t>
            </a:r>
            <a:r>
              <a:rPr lang="cs-CZ" sz="1400" dirty="0" err="1">
                <a:solidFill>
                  <a:srgbClr val="000000"/>
                </a:solidFill>
                <a:effectLst/>
                <a:latin typeface="Times New Roman" panose="02020603050405020304" pitchFamily="18" charset="0"/>
                <a:ea typeface="Times New Roman" panose="02020603050405020304" pitchFamily="18" charset="0"/>
              </a:rPr>
              <a:t>pochybnostni</a:t>
            </a:r>
            <a:r>
              <a:rPr lang="cs-CZ" sz="1400" dirty="0">
                <a:solidFill>
                  <a:srgbClr val="000000"/>
                </a:solidFill>
                <a:effectLst/>
                <a:latin typeface="Times New Roman" panose="02020603050405020304" pitchFamily="18" charset="0"/>
                <a:ea typeface="Times New Roman" panose="02020603050405020304" pitchFamily="18" charset="0"/>
              </a:rPr>
              <a:t>. Jinak je uplatnění procesních práv pod ochranou správních orgánů a soudů.</a:t>
            </a:r>
          </a:p>
        </p:txBody>
      </p:sp>
    </p:spTree>
    <p:extLst>
      <p:ext uri="{BB962C8B-B14F-4D97-AF65-F5344CB8AC3E}">
        <p14:creationId xmlns:p14="http://schemas.microsoft.com/office/powerpoint/2010/main" val="2939099136"/>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AEEDE0E0DAD7124AB7C23226FAF49EBA" ma:contentTypeVersion="6" ma:contentTypeDescription="Vytvoří nový dokument" ma:contentTypeScope="" ma:versionID="93e0482ca4d7ae469da249f4645315dd">
  <xsd:schema xmlns:xsd="http://www.w3.org/2001/XMLSchema" xmlns:xs="http://www.w3.org/2001/XMLSchema" xmlns:p="http://schemas.microsoft.com/office/2006/metadata/properties" xmlns:ns3="e932599b-22c7-446c-8e2c-d40c23119abb" xmlns:ns4="fd7cfcfd-3f29-4aa7-871f-0f16315bc890" targetNamespace="http://schemas.microsoft.com/office/2006/metadata/properties" ma:root="true" ma:fieldsID="1ebe7726776fb2edf271d54044ff3cb2" ns3:_="" ns4:_="">
    <xsd:import namespace="e932599b-22c7-446c-8e2c-d40c23119abb"/>
    <xsd:import namespace="fd7cfcfd-3f29-4aa7-871f-0f16315bc890"/>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932599b-22c7-446c-8e2c-d40c23119a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d7cfcfd-3f29-4aa7-871f-0f16315bc890" elementFormDefault="qualified">
    <xsd:import namespace="http://schemas.microsoft.com/office/2006/documentManagement/types"/>
    <xsd:import namespace="http://schemas.microsoft.com/office/infopath/2007/PartnerControls"/>
    <xsd:element name="SharedWithUsers" ma:index="10"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dílené s podrobnostmi" ma:internalName="SharedWithDetails" ma:readOnly="true">
      <xsd:simpleType>
        <xsd:restriction base="dms:Note">
          <xsd:maxLength value="255"/>
        </xsd:restriction>
      </xsd:simpleType>
    </xsd:element>
    <xsd:element name="SharingHintHash" ma:index="12" nillable="true" ma:displayName="Hodnota hash upozornění na sdílení"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D60308A-EE5B-43C7-B7DA-BF17446EEC1D}">
  <ds:schemaRefs>
    <ds:schemaRef ds:uri="http://schemas.microsoft.com/office/infopath/2007/PartnerControls"/>
    <ds:schemaRef ds:uri="e932599b-22c7-446c-8e2c-d40c23119abb"/>
    <ds:schemaRef ds:uri="http://schemas.microsoft.com/office/2006/documentManagement/types"/>
    <ds:schemaRef ds:uri="http://purl.org/dc/dcmitype/"/>
    <ds:schemaRef ds:uri="http://schemas.microsoft.com/office/2006/metadata/properties"/>
    <ds:schemaRef ds:uri="http://schemas.openxmlformats.org/package/2006/metadata/core-properties"/>
    <ds:schemaRef ds:uri="http://purl.org/dc/elements/1.1/"/>
    <ds:schemaRef ds:uri="fd7cfcfd-3f29-4aa7-871f-0f16315bc890"/>
    <ds:schemaRef ds:uri="http://www.w3.org/XML/1998/namespace"/>
    <ds:schemaRef ds:uri="http://purl.org/dc/terms/"/>
  </ds:schemaRefs>
</ds:datastoreItem>
</file>

<file path=customXml/itemProps2.xml><?xml version="1.0" encoding="utf-8"?>
<ds:datastoreItem xmlns:ds="http://schemas.openxmlformats.org/officeDocument/2006/customXml" ds:itemID="{A45BD7BF-EE85-4450-BF83-7A3FF1F5ED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932599b-22c7-446c-8e2c-d40c23119abb"/>
    <ds:schemaRef ds:uri="fd7cfcfd-3f29-4aa7-871f-0f16315bc8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F8C0D31-6143-4C7C-9FC3-1E048C8C569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296</TotalTime>
  <Words>6354</Words>
  <Application>Microsoft Office PowerPoint</Application>
  <PresentationFormat>Širokoúhlá obrazovka</PresentationFormat>
  <Paragraphs>176</Paragraphs>
  <Slides>20</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20</vt:i4>
      </vt:variant>
    </vt:vector>
  </HeadingPairs>
  <TitlesOfParts>
    <vt:vector size="26" baseType="lpstr">
      <vt:lpstr>Arial</vt:lpstr>
      <vt:lpstr>Calibri</vt:lpstr>
      <vt:lpstr>Calibri Light</vt:lpstr>
      <vt:lpstr>Minion Pro</vt:lpstr>
      <vt:lpstr>Times New Roman</vt:lpstr>
      <vt:lpstr>Motiv Office</vt:lpstr>
      <vt:lpstr>Průběh správního řízení se zaměřením na řešení obstrukcí účastníků</vt:lpstr>
      <vt:lpstr>Charakteristika správního řízení</vt:lpstr>
      <vt:lpstr>Tendence rozšiřování působnosti správního řádu na postupy ve správním řízení</vt:lpstr>
      <vt:lpstr>Postavení účastníků řízení</vt:lpstr>
      <vt:lpstr>Demonstrativní výčet práv účastníků</vt:lpstr>
      <vt:lpstr>Prezentace aplikace PowerPoint</vt:lpstr>
      <vt:lpstr>Prezentace aplikace PowerPoint</vt:lpstr>
      <vt:lpstr>Zákaz zneužití práva</vt:lpstr>
      <vt:lpstr>Kdy jde o zneužití práva?</vt:lpstr>
      <vt:lpstr>Možné zneužití práva na volbu zmocněnce k zastoupení v řízení</vt:lpstr>
      <vt:lpstr>Nepřípustnost zastoupení nezletilým zmocněncem</vt:lpstr>
      <vt:lpstr>Odpor učiněný údajným zmocněncem</vt:lpstr>
      <vt:lpstr>Systematické a úmyslné podávání nepodepsaných podání zmocněncem</vt:lpstr>
      <vt:lpstr>Účelové předložení scanu plné moci</vt:lpstr>
      <vt:lpstr>Problémy vybraných ustanovení správního řádu z hlediska možných obstrukcí účastníky řízení</vt:lpstr>
      <vt:lpstr>Tvrzené účastenství</vt:lpstr>
      <vt:lpstr>Návrhy účastníků po dobu řízení</vt:lpstr>
      <vt:lpstr>Odložení věci</vt:lpstr>
      <vt:lpstr>Vady žádosti – odstraňování</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Průběh správního řízení se zaměřením na řešení obstrukcí účastníků</dc:title>
  <dc:creator>Martin Kopecký</dc:creator>
  <cp:lastModifiedBy>Martin Kopecký</cp:lastModifiedBy>
  <cp:revision>9</cp:revision>
  <dcterms:created xsi:type="dcterms:W3CDTF">2021-05-31T12:31:23Z</dcterms:created>
  <dcterms:modified xsi:type="dcterms:W3CDTF">2021-09-13T19:16:46Z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0x010100AEEDE0E0DAD7124AB7C23226FAF49EBA</vt:lpwstr>
  </property>
</Properties>
</file>