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9" r:id="rId2"/>
    <p:sldId id="409" r:id="rId3"/>
    <p:sldId id="428" r:id="rId4"/>
    <p:sldId id="378" r:id="rId5"/>
    <p:sldId id="410" r:id="rId6"/>
    <p:sldId id="411" r:id="rId7"/>
    <p:sldId id="415" r:id="rId8"/>
    <p:sldId id="413" r:id="rId9"/>
    <p:sldId id="604" r:id="rId10"/>
    <p:sldId id="380" r:id="rId11"/>
    <p:sldId id="430" r:id="rId12"/>
    <p:sldId id="611" r:id="rId13"/>
    <p:sldId id="390" r:id="rId14"/>
    <p:sldId id="396" r:id="rId15"/>
    <p:sldId id="260" r:id="rId16"/>
    <p:sldId id="263" r:id="rId17"/>
    <p:sldId id="264" r:id="rId18"/>
    <p:sldId id="262" r:id="rId19"/>
    <p:sldId id="423" r:id="rId20"/>
    <p:sldId id="417" r:id="rId21"/>
    <p:sldId id="400" r:id="rId22"/>
    <p:sldId id="266" r:id="rId23"/>
    <p:sldId id="267" r:id="rId24"/>
    <p:sldId id="657" r:id="rId25"/>
    <p:sldId id="658" r:id="rId26"/>
    <p:sldId id="26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0D532-6DBF-485D-B9AF-25DDAC67BF9D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A07AE-54C6-463C-B194-E605337E5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5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CC854CB-7B5F-4F16-AA9E-37F188F3ACE6}" type="slidenum">
              <a:rPr lang="cs-CZ" altLang="cs-CZ" smtClean="0">
                <a:latin typeface="Times New Roman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4A95B-C7DA-4A2B-ADB6-1CAE16C610B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082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Rozhodnutí je</a:t>
            </a:r>
            <a:r>
              <a:rPr lang="cs-CZ" baseline="0" dirty="0"/>
              <a:t> vykonatelné, ÚP vyplácí, lze zahájit z moci úřední – analogie HN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4A95B-C7DA-4A2B-ADB6-1CAE16C610B8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172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byl-li dřívější soudní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nebo exekuce zastaven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 důvodu podle § 268 odst. 1 písm. c) o.s.ř., tedy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zastaven na návrh toho, kdo požádal o jeho nařízení,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byl-li dřívější soudní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nebo exekuce zastaven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 důvodu podle § 268 odst. 1 písm. d) o.s.ř., tedy pokud v původním řízení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postihoval věci, které jsou z něho podle § 321 a 322 o.s.ř. vyloučeny nebo majetek, ze kterého nešlo vymáhanou pohledávku uspokojit,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byl-li dřívější soudní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nebo exekuce zastaven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 důvodu podle § 268 odst. 1 písm. e) o.s.ř., tedy průběh původního výkonu rozhodnutí ukazoval, že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výtěžek, kterého jím mělo být  dosaženo, nepostačoval ani ke krytí jeho nákladů a došlo mezitím ke změně majetkových poměrů povinné osoby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(dlužníka),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byl-li dřívější soudní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nebo exekuce zastaven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z důvodu podle § 268 odst. 1 písm. f) o.s.ř., tedy pokud bylo pravomocně rozhodnuto, že výkon rozhodnutí </a:t>
            </a:r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postihuje majetek, k němuž má někdo právo nepřipouštějící výkon rozhodnutí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(§ 267 o.s.ř.)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byl-li dřívější soudní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výkon rozhodnutí nebo exekuce zastaven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z důvodu podle § 268 odst. 1 písm. h) o.s.ř., tedy </a:t>
            </a:r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původní výkon rozhodnutí byl nepřípustný pro jiný důvod, pro který jej nešlo vykonat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byla-li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dřívější exekuce zastavena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podle § 43a odst. 6 exekučního řádu, tedy proto, že </a:t>
            </a:r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nebyly splněny všechny zákonem stanovené předpoklady pro vedení původní exekuce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byla-li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</a:rPr>
              <a:t>dřívější exekuce zastavena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podle § 55 odst. 6 exekučního řádu, tedy </a:t>
            </a:r>
            <a:r>
              <a:rPr lang="cs-CZ" sz="1200" i="1" dirty="0">
                <a:latin typeface="Arial" panose="020B0604020202020204" pitchFamily="34" charset="0"/>
                <a:cs typeface="Arial" panose="020B0604020202020204" pitchFamily="34" charset="0"/>
              </a:rPr>
              <a:t>nesložil-li původní oprávněný přiměřenou zálohu na náklady exekuce.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8A07AE-54C6-463C-B194-E605337E5886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544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71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0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3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12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593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7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6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6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04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99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9310-EA96-4F93-B944-F9AEFFB695DB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5FA6-CF88-4FFF-962B-A86D5E55A9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19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052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Obdélník 4"/>
          <p:cNvSpPr>
            <a:spLocks noChangeArrowheads="1"/>
          </p:cNvSpPr>
          <p:nvPr/>
        </p:nvSpPr>
        <p:spPr bwMode="auto">
          <a:xfrm>
            <a:off x="2286000" y="1536700"/>
            <a:ext cx="66786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Zákon č. 588/2020 Sb., o náhradním výživném pro nezaopatřené dítě a o změně některých souvisejících zákonů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2400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(zákon o náhradním výživném)</a:t>
            </a:r>
            <a:endParaRPr lang="cs-CZ" altLang="cs-CZ" sz="24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054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2411413" y="4508500"/>
            <a:ext cx="6553200" cy="219710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cs-CZ" altLang="cs-CZ" sz="1400" b="1" dirty="0">
                <a:solidFill>
                  <a:srgbClr val="000099"/>
                </a:solidFill>
                <a:latin typeface="Arial" charset="0"/>
                <a:cs typeface="Arial" charset="0"/>
              </a:rPr>
              <a:t>Ing. Ivana Grunerová</a:t>
            </a:r>
            <a:endParaRPr lang="cs-CZ" altLang="cs-CZ" sz="1400" dirty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>
                <a:solidFill>
                  <a:srgbClr val="002060"/>
                </a:solidFill>
                <a:latin typeface="Arial" charset="0"/>
                <a:cs typeface="Arial" charset="0"/>
              </a:rPr>
              <a:t>odbor odvolání a správních </a:t>
            </a:r>
            <a:r>
              <a:rPr lang="cs-CZ" sz="1400" dirty="0">
                <a:solidFill>
                  <a:srgbClr val="002060"/>
                </a:solidFill>
                <a:latin typeface="Arial" charset="0"/>
                <a:cs typeface="Arial" charset="0"/>
              </a:rPr>
              <a:t>činností nepojistných dávek a LPS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cs-CZ" altLang="cs-CZ" sz="1400" dirty="0">
                <a:solidFill>
                  <a:srgbClr val="002060"/>
                </a:solidFill>
                <a:latin typeface="Arial" charset="0"/>
                <a:cs typeface="Arial" charset="0"/>
              </a:rPr>
              <a:t>oddělení odvolání a správní agendy Moravskoslezský kraj</a:t>
            </a:r>
          </a:p>
          <a:p>
            <a:pPr algn="l" eaLnBrk="1" hangingPunct="1">
              <a:spcBef>
                <a:spcPct val="0"/>
              </a:spcBef>
              <a:buNone/>
            </a:pPr>
            <a:endParaRPr lang="cs-CZ" altLang="cs-CZ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cs-CZ" altLang="cs-CZ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Michal Novák</a:t>
            </a:r>
            <a:endParaRPr lang="cs-CZ" altLang="cs-CZ" sz="14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cs-CZ" alt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ředitel odboru odvolání a správních činností nepojistných dávek a LPS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cs-CZ" sz="1400" dirty="0"/>
          </a:p>
        </p:txBody>
      </p:sp>
    </p:spTree>
    <p:extLst>
      <p:ext uri="{BB962C8B-B14F-4D97-AF65-F5344CB8AC3E}">
        <p14:creationId xmlns:p14="http://schemas.microsoft.com/office/powerpoint/2010/main" val="3816040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Žádost o NV § 7</a:t>
            </a:r>
            <a:endParaRPr lang="cs-CZ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01564"/>
            <a:ext cx="8064896" cy="5939804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Zahájení řízení o NV </a:t>
            </a:r>
            <a:r>
              <a:rPr lang="cs-CZ" sz="2400" b="0" dirty="0">
                <a:latin typeface="Arial" panose="020B0604020202020204" pitchFamily="34" charset="0"/>
                <a:cs typeface="Arial" panose="020B0604020202020204" pitchFamily="34" charset="0"/>
              </a:rPr>
              <a:t>na žádost na tiskopise MPSV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Předepsané náležitosti mimo SŘ:</a:t>
            </a:r>
          </a:p>
          <a:p>
            <a:pPr marL="457200" indent="-457200" algn="just">
              <a:lnSpc>
                <a:spcPct val="90000"/>
              </a:lnSpc>
              <a:buAutoNum type="alphaL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údaje o exekuci nebo soudním výkonu rozhodnutí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informace o orgánu, u něhož byl podán návrh, identifikaci povinné osoby, předmět řízení a jeho spisovou značku </a:t>
            </a:r>
          </a:p>
          <a:p>
            <a:pPr marL="457200" indent="-457200" algn="just">
              <a:lnSpc>
                <a:spcPct val="90000"/>
              </a:lnSpc>
              <a:buAutoNum type="alphaL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způsob výplaty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c) 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exekuční titul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(rozsudek, schválená dohoda)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d) doklad prokazující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výši částečného plnění výživného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(výpis z účtu, poštovní poukázka, příjmový doklad, souhlasné prohlášení) + tiskopis k žádosti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doklad o postoupení pohledávky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(smlouva) + tiskopis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f) nebo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prohlášení,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že výživné nebylo ani částečně plněno a že pohledávka na výživné nebyla postoupena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(písemná forma) -  tiskopis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sz="2400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F2FEDC14-1342-4181-973F-D82AC7A2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026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Žádost o NV § 7</a:t>
            </a:r>
            <a:endParaRPr lang="cs-CZ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8064896" cy="57606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e) doklad prokazující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nezaopatřenost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 dítěte do 15 let věku rodný list, u staršího dítěte pak zejména potvrzení o studiu,…)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f) výživné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vymáháno v zahraničí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doklad osvědčující, že byl podán návrh na výkon rozhodnutí příslušnému orgánu v zahraničí nebo žádost o vymáhání výživného prostřednictvím Úřadu pro mezinárodněprávní ochranu dětí (ÚMOD)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(tiskopis „Potvrzení k žádosti o náhradní výživné pro potřebu Úřadu práce ČR vydávané Úřadem pro mezinárodněprávní ochranu dětí“).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Výživné stanoveno oběma rodičům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cs-CZ" sz="2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možnost podat 2 žádosti</a:t>
            </a:r>
            <a:endParaRPr lang="cs-CZ" sz="2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F2FEDC14-1342-4181-973F-D82AC7A20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81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3725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Výplata NV § 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03E28DE1-6F4A-4FE2-84FA-AE0D1DD5E0B4}"/>
              </a:ext>
            </a:extLst>
          </p:cNvPr>
          <p:cNvSpPr/>
          <p:nvPr/>
        </p:nvSpPr>
        <p:spPr>
          <a:xfrm>
            <a:off x="899592" y="1139143"/>
            <a:ext cx="7992888" cy="6795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NV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se vyplácí měsíčně v české měně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a to v kal. měsíci následujícím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 kal. měsíci, za který náleží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(tj. zpětně),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to na účet nebo poštovní poukázkou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 zahraničí lze jen na účet)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NV - se vyplácí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za kal. měsíc, v němž byla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podána žádost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žádat zpětně.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 NV je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nižší než 100 Kč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vyplácí se jednou za 4 kal. měsíce, 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 na konci tohoto období.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Výplata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NV na další 4 kal. měsíce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náleží, jestliže oprávněná osoba nejpozději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 konce 1. kal. měsíce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tohoto období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prokáže výši uhrazeného výživného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 předchozí 4 kal. měsíce. Neprokáže-li se do této doby výše uhrazeného výživného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rozhodnutím se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výplata NV od tohoto měsíce zastaví.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Výše uhrazeného výživného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nebyla prokázána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ani do konce posledního kal. měsíce v období 4 kalendářních měsíců, za které by se mělo NV vyplácet, nárok na NV r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ozhodnutím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vydaným Úřadem práce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zaniká.</a:t>
            </a:r>
          </a:p>
          <a:p>
            <a:pPr marL="457200" indent="-457200" algn="just">
              <a:lnSpc>
                <a:spcPct val="90000"/>
              </a:lnSpc>
              <a:buFont typeface="+mj-lt"/>
              <a:buAutoNum type="arabicParenR"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cs-CZ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cs-CZ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lnSpc>
                <a:spcPct val="90000"/>
              </a:lnSpc>
              <a:buFont typeface="+mj-lt"/>
              <a:buAutoNum type="arabicPeriod"/>
            </a:pPr>
            <a:endParaRPr lang="cs-CZ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cs-CZ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10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418058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Změna výše NV § 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052736"/>
            <a:ext cx="8136904" cy="5544616"/>
          </a:xfrm>
        </p:spPr>
        <p:txBody>
          <a:bodyPr>
            <a:noAutofit/>
          </a:bodyPr>
          <a:lstStyle/>
          <a:p>
            <a:pPr marL="514350" indent="-514350" algn="just">
              <a:buAutoNum type="arabicParenR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Změní-li se výše vyživovací povinnosti a oprávněná osoba o tom ÚP informuje včas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(splní oznamovací povinnost ve lhůtě 8 dnů)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provede se změna výše NV od kal. měsíce,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 kterém se stal vykonatelným titul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určující novou výši vyživovací povinnosti. 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2) Změní-li se výše vyživovací povinnosti a oprávněná osoba o tom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ÚP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neinformuje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včas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(nesplní oznamovací povinnost ve lhůtě</a:t>
            </a:r>
            <a:b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8 dnů)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provede se</a:t>
            </a:r>
          </a:p>
          <a:p>
            <a:pPr marL="457200" indent="-457200" algn="just">
              <a:buAutoNum type="alphaLcParenR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zvýšení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NV od kal. měsíce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následujícího po kal. měsíci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kdy byla tato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skutečnost zjištěna</a:t>
            </a:r>
          </a:p>
          <a:p>
            <a:pPr marL="0" indent="0" algn="just"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b) snížení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od kalendářního měsíce, ve kterém se stal vykonatelným titul určující novou výši vyživovací povinnosti.</a:t>
            </a:r>
          </a:p>
          <a:p>
            <a:pPr marL="0" indent="0" algn="just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Ustanovení o přeplatku tím není dotčeno.</a:t>
            </a:r>
          </a:p>
          <a:p>
            <a:pPr marL="0" indent="0" algn="just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20E46DC0-892F-48AF-8C96-9BBA1A981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9271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Rozhodnutí o změně výše NV § 10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8136904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O rozhodnutí o změně: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již přiznané NV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záznam do spisu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písemné vyrozumění oprávněné osobě,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budou uvedeny důvody, které vedly ke změně výše NV – nezasílá se do vlastních rukou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je 1. úkonem v řízení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nabývá vykonatelnosti provedením záznamu do spisu (zkrácené řízení)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Rozhodnutí bude vyhotoveno písemně a oznámeno oprávněné osobě, jestliže o to požádá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lhůtě 15 dnů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 dne výplaty nové výše NV 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ÚP zašle stejnopis založeného rozhodnutí o změně výše .</a:t>
            </a:r>
          </a:p>
          <a:p>
            <a:pPr marL="0" indent="0" algn="just">
              <a:buNone/>
            </a:pP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Nestane-li se tak, nabývá rozhodnutí PM marným uplynutím této lhůty.</a:t>
            </a:r>
          </a:p>
          <a:p>
            <a:pPr marL="0" indent="0" algn="just">
              <a:buNone/>
            </a:pPr>
            <a:endParaRPr lang="cs-CZ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D665060A-1DC2-45D6-9BD3-688ECD15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569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52718"/>
            <a:ext cx="6912768" cy="579119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Zastavení výplaty NV § 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731837"/>
            <a:ext cx="7920880" cy="5973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žádost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oprávněné osoby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2) v případě pochybností o dalším nároku ÚP vyzve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k prokázání podmínek</a:t>
            </a:r>
            <a:endParaRPr lang="cs-CZ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3) nesplnění výzvy -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ÚP zastaví sám + 2. výzva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zastavení výplaty jsou dodatečně osvědčeny podmínky nároku na NV →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obnovení výplaty 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splátky za kal. měsíc, ve kterém oprávněná osoba prokáže podmínky nároku na NV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nesplnění dodatečné výzvy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rozhodnutí o odejmutí NV od data zastavení výplaty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nová žádost po 4 měsících 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konce kalendářního měsíce, ve kterém došlo k odnětí NV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b="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b="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84E6015F-D808-47FE-8467-20EC5E5C2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1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628BC76-B8D8-4179-BE7C-21B2F6DA2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7211144" cy="1044034"/>
          </a:xfrm>
        </p:spPr>
        <p:txBody>
          <a:bodyPr>
            <a:normAutofit fontScale="90000"/>
          </a:bodyPr>
          <a:lstStyle/>
          <a:p>
            <a:r>
              <a:rPr lang="cs-CZ" sz="3100" b="1" dirty="0">
                <a:latin typeface="Arial" panose="020B0604020202020204" pitchFamily="34" charset="0"/>
                <a:cs typeface="Arial" panose="020B0604020202020204" pitchFamily="34" charset="0"/>
              </a:rPr>
              <a:t>Přeplatky § 12</a:t>
            </a:r>
            <a:br>
              <a:rPr lang="cs-CZ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1143F8B-6A55-4568-A075-15F67C10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056" y="908720"/>
            <a:ext cx="7820744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Příjemce NV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který přijal NV nebo jeho část, ačkoliv musel vědět, že bylo vyplaceno neprávem nebo ve vyšší částce, než náležela, nebo jinak způsobil, že NV bylo vyplaceno neprávem nebo v nesprávné výši, je povinen NV nebo jeho část vrátit,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to i spotřebované</a:t>
            </a: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200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rozhoduje a vybírá ÚP –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možnost srážet z NV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které má být vyplaceno v následujících měsících </a:t>
            </a:r>
          </a:p>
          <a:p>
            <a:pPr marL="0" indent="0" algn="just">
              <a:buNone/>
            </a:pP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Povinnost vrátit </a:t>
            </a:r>
            <a:r>
              <a:rPr lang="cs-CZ" sz="2000" b="0" dirty="0">
                <a:solidFill>
                  <a:srgbClr val="000000"/>
                </a:solidFill>
                <a:latin typeface="Arial" panose="020B0604020202020204" pitchFamily="34" charset="0"/>
              </a:rPr>
              <a:t>NV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zaniká uplynutím 3 let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 dne, kdy bylo vyplaceno (doba neplyne po dobu řízení o opravném prostředku nebo o žalobě, po dobu řízení o soudním výkonu rozhodnutí nebo exekuci a jejich provádění a po dobu, kdy jsou na úhradu přeplatku prováděny srážky z NV nebo jiného příjmu).</a:t>
            </a:r>
          </a:p>
          <a:p>
            <a:endParaRPr lang="cs-CZ" sz="2000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7AF39D59-0A1A-49EB-9D86-52B913BD9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83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26619-0AA2-44D8-BC0C-DD2A38DE5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972026"/>
          </a:xfrm>
        </p:spPr>
        <p:txBody>
          <a:bodyPr>
            <a:normAutofit fontScale="90000"/>
          </a:bodyPr>
          <a:lstStyle/>
          <a:p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Povinnosti při poskytování NV § 13</a:t>
            </a:r>
            <a:br>
              <a:rPr lang="cs-CZ" sz="1800" b="1" i="0" dirty="0">
                <a:solidFill>
                  <a:srgbClr val="08A8F8"/>
                </a:solidFill>
                <a:effectLst/>
                <a:latin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859216" cy="58685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Oprávněná osoba je povinna</a:t>
            </a:r>
          </a:p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oznamovací povinnost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písemně </a:t>
            </a:r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informovat ÚP </a:t>
            </a:r>
            <a:b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každé změně skutečností rozhodných pro trvání nároku, výplatu a výši NV, a </a:t>
            </a:r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do 8 dnů ode dne změny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těchto skutečností </a:t>
            </a:r>
          </a:p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 </a:t>
            </a:r>
            <a:r>
              <a:rPr lang="cs-CZ" sz="2400" b="0" i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součinnost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 </a:t>
            </a:r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výzvu ÚP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prokázat skutečnosti rozhodné pro trvání nároku, výplatu a výši NV, a to </a:t>
            </a:r>
            <a:b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 lhůtě 8 dnů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ode dne doručení výzvy, neurčil-li Úřad práce delší lhůtu</a:t>
            </a:r>
          </a:p>
          <a:p>
            <a:pPr marL="0" indent="0" algn="just">
              <a:buNone/>
            </a:pPr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</a:t>
            </a:r>
            <a:r>
              <a:rPr lang="cs-CZ" sz="2400" b="0" dirty="0">
                <a:effectLst/>
                <a:latin typeface="Arial" panose="020B0604020202020204" pitchFamily="34" charset="0"/>
              </a:rPr>
              <a:t>ovinnost dalších osob -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osoby, s výjimkou příjemce NV, jsou povinny na výzvu ÚP sdělit bezplatně údaje rozhodné podle tohoto zákona pro nárok na NV, jeho výši nebo výplatu</a:t>
            </a:r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97940D73-84B3-4037-911D-F8E107448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3853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88832" cy="576064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Zánik nároku na NV § 14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980728"/>
            <a:ext cx="7632848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Nárok na NV zaniká, pokud oprávněná osoba</a:t>
            </a:r>
          </a:p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přestane splňovat podmínky nároku na NV, </a:t>
            </a:r>
          </a:p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ve lhůtě dodatečně uložené ÚP neprokáže skutečnosti rozhodné pro přiznání, výplatu, výši a trvání nároku na NV</a:t>
            </a:r>
            <a:endParaRPr lang="cs-CZ" sz="2000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nová žádost nejdříve po uplynutí 4 měsíců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 konce kalendářního měsíce, ve kterém nárok zanikl</a:t>
            </a:r>
          </a:p>
          <a:p>
            <a:pPr marL="0" indent="0" algn="just">
              <a:buNone/>
            </a:pPr>
            <a:endParaRPr lang="cs-CZ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3)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 Nárok na NV zaniká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nejpozději: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po 24 výplatách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NV</a:t>
            </a:r>
          </a:p>
          <a:p>
            <a:pPr marL="0" indent="0" algn="just">
              <a:buNone/>
            </a:pP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V případě vyplacení 24 dávek již nelze nově přiznat.</a:t>
            </a:r>
          </a:p>
          <a:p>
            <a:pPr marL="0" indent="0" algn="just">
              <a:buNone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 skončením nezaopatřenosti oprávněné osoby</a:t>
            </a:r>
          </a:p>
          <a:p>
            <a:pPr marL="0" indent="0" algn="just">
              <a:buNone/>
            </a:pPr>
            <a:r>
              <a:rPr lang="cs-CZ" sz="2000" i="1" dirty="0">
                <a:solidFill>
                  <a:srgbClr val="0070C0"/>
                </a:solidFill>
                <a:latin typeface="Arial" panose="020B0604020202020204" pitchFamily="34" charset="0"/>
              </a:rPr>
              <a:t>Pokud se dítě opětovně stane nezaopatřeným (nedovršilo 26 let, není invalidní ve 3. stupni) lze podat novou žádost.</a:t>
            </a:r>
          </a:p>
          <a:p>
            <a:pPr marL="0" indent="0" algn="just">
              <a:buNone/>
            </a:pPr>
            <a:endParaRPr lang="cs-CZ" sz="2000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marL="702900" lvl="1" indent="-3429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  <a:defRPr/>
            </a:pPr>
            <a:endParaRPr lang="cs-CZ" sz="2800" b="1" dirty="0"/>
          </a:p>
          <a:p>
            <a:endParaRPr lang="cs-CZ" sz="28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A3A07D23-64F8-4D03-AEC2-7C6146CDD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200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47" y="332656"/>
            <a:ext cx="8001000" cy="593725"/>
          </a:xfrm>
        </p:spPr>
        <p:txBody>
          <a:bodyPr>
            <a:no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Přechod pohledávky na stát a vymáhání pohledávky § 15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143002"/>
            <a:ext cx="8001000" cy="5714998"/>
          </a:xfrm>
        </p:spPr>
        <p:txBody>
          <a:bodyPr>
            <a:normAutofit fontScale="92500" lnSpcReduction="10000"/>
          </a:bodyPr>
          <a:lstStyle/>
          <a:p>
            <a:pPr marL="1225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 zániku nároku 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(24 výplat, zánik nezaopatřenosti)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NV ÚP rozhodne, které pohledávky na výživné oprávněné osoby spolu s právy s nimi spojenými (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úroky z prodlení, náklady spojené s uplatněním pohledávky, zajišťovací a utvrzovací práva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 přejdou na stát a v jakém rozsahu. </a:t>
            </a:r>
          </a:p>
          <a:p>
            <a:pPr marL="1225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přechodu může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dojít i dříve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pokud lze předpokládat, že NV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již nebude vypláceno.</a:t>
            </a:r>
          </a:p>
          <a:p>
            <a:pPr marL="1225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Způsob rozhodování o přechodu:</a:t>
            </a:r>
          </a:p>
          <a:p>
            <a:pPr marL="514350" indent="-514350" algn="just">
              <a:buAutoNum type="arabi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součet výší jistin pohledávek = výše vyplaceného NV</a:t>
            </a:r>
          </a:p>
          <a:p>
            <a:pPr marL="514350" indent="-514350" algn="just">
              <a:buAutoNum type="arabi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nejdříve přechod pohledávky nejméně zajištěné</a:t>
            </a:r>
          </a:p>
          <a:p>
            <a:pPr marL="514350" indent="-514350" algn="just">
              <a:buAutoNum type="arabi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stejná míra zajištění = nejdříve splatné </a:t>
            </a:r>
          </a:p>
          <a:p>
            <a:pPr marL="514350" indent="-514350" algn="just">
              <a:buAutoNum type="arabi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rozhodné období = od 1. kal. měsíce, ze kterého se při stanovení výše NV vycházelo a končí posledním měsícem, kdy pohledávka existuje</a:t>
            </a:r>
          </a:p>
          <a:p>
            <a:pPr marL="514350" indent="-514350" algn="just">
              <a:buAutoNum type="arabi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příslušenství, na které vzniklo právo před vyplacením NV, na stát nepřechází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algn="just"/>
            <a:endParaRPr lang="cs-CZ" sz="2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94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78098"/>
          </a:xfrm>
        </p:spPr>
        <p:txBody>
          <a:bodyPr>
            <a:normAutofit/>
          </a:bodyPr>
          <a:lstStyle/>
          <a:p>
            <a:r>
              <a:rPr lang="cs-CZ" sz="3600" b="1" dirty="0"/>
              <a:t>Předmět úpravy §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5530626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podmínky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poskytování náhradního výživného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pro nezaopatřené dítě (dále jen „NV“), pokud FO, která má </a:t>
            </a:r>
            <a:b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 nezaopatřenému dítěti vyživovací povinnost (dále jen „</a:t>
            </a:r>
            <a:r>
              <a:rPr lang="cs-CZ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povinná osoba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“), tuto neplní</a:t>
            </a:r>
          </a:p>
          <a:p>
            <a:pPr marL="0" indent="0" algn="just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2)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NV je opakovaná sociální dávka, kterou</a:t>
            </a:r>
            <a:b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poskytuje a náklady na ni hradí stát</a:t>
            </a:r>
          </a:p>
          <a:p>
            <a:pPr marL="0" indent="0" algn="just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3)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postup při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vymáhání pohledávek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vůči</a:t>
            </a:r>
            <a:b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povinné osobě, které na stát přešly</a:t>
            </a:r>
            <a:b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v souvislosti s poskytnutím NV</a:t>
            </a:r>
          </a:p>
          <a:p>
            <a:pPr algn="just"/>
            <a:endParaRPr lang="cs-CZ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87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74638"/>
            <a:ext cx="8424936" cy="634082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Přechod pohledávky na stát a vymáhání pohledávky 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§ 15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3427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řízení o přechodu pohledávky se zahajuje z moci úřední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účastníkem řízení oprávněná osoba nebo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příjemce pokud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opr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osoba nemá procesní způsobilost 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dle § 15 odst. 1 pohledávka přechází na stát dnem právní moci rozhodnutí, toto ustanovení je speciální k § 5 zákona a řádné odvolání ve věci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má odkladný účinek</a:t>
            </a:r>
          </a:p>
          <a:p>
            <a:pPr algn="just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soudní přezkum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obecných soudů podle části páté o.s.ř.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448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Přechod pohledávky na stát a vymáhání pohledávky </a:t>
            </a:r>
            <a:b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§ 15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>
            <a:normAutofit fontScale="85000" lnSpcReduction="20000"/>
          </a:bodyPr>
          <a:lstStyle/>
          <a:p>
            <a:pPr marL="1225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Pohledávku výživného, která přešla na stát, vymáhá ÚP. Vymožené pohledávky výživného jsou příjmem státního rozpočtu.</a:t>
            </a:r>
          </a:p>
          <a:p>
            <a:pPr algn="just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ÚP podává nový návrh na zahájení soudního výkonu rozhodnutí nebo exekuce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v případech: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byla-li vyživovací povinnost částečně plněna,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převyšuje-li vyživovací povinnost 3 000 Kč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byly-li dřívější soudní výkony rozhodnutí nebo exekuce zastaveny (výjimky - zastaveny z důvodů dle § 268 odst. 1 písm. a), b), e) nebo g) o.s.ř.);</a:t>
            </a:r>
          </a:p>
          <a:p>
            <a:endParaRPr lang="cs-CZ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8246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70609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Vymáhání pohledávky § 15 odst. 3</a:t>
            </a:r>
            <a:endParaRPr lang="cs-CZ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7859216" cy="568863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/>
              <a:t>V ostatních případech ÚP vyzve oprávněnou osobu, aby po právní moci rozhodnutí o přechodu pohledávky na stát </a:t>
            </a:r>
            <a:r>
              <a:rPr lang="cs-CZ" b="1" dirty="0"/>
              <a:t>podala návrh na vstup státu namísto dosavadního oprávněného </a:t>
            </a:r>
            <a:r>
              <a:rPr lang="cs-CZ" dirty="0"/>
              <a:t>do probíhajícího řízení o soudním výkonu rozhodnutí nebo exekučního řízení.</a:t>
            </a:r>
          </a:p>
          <a:p>
            <a:pPr marL="0" indent="0" algn="just">
              <a:buNone/>
            </a:pPr>
            <a:r>
              <a:rPr lang="cs-CZ" dirty="0" err="1"/>
              <a:t>Opr</a:t>
            </a:r>
            <a:r>
              <a:rPr lang="cs-CZ" dirty="0"/>
              <a:t>. osoba návrh nepodá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je povinna </a:t>
            </a:r>
            <a:r>
              <a:rPr lang="cs-CZ" b="1" dirty="0"/>
              <a:t>nahradit státu škodu</a:t>
            </a:r>
            <a:r>
              <a:rPr lang="cs-CZ" dirty="0"/>
              <a:t>, kterou takto způsobila. Výše škody bude kvantifikována a jejím základem bude výše vyplaceného NV, resp. výše pohledávky, která přešla na stát.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0627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Doprovodné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36712"/>
            <a:ext cx="7992888" cy="5289451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Změna zákona č. 99/1963 Sb., o. s. ř.</a:t>
            </a:r>
          </a:p>
          <a:p>
            <a:pPr marL="514350" indent="-51435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pohledávky za NV přidány jako přednostní pohledávky (§ 279)</a:t>
            </a:r>
          </a:p>
          <a:p>
            <a:pPr marL="514350" indent="-51435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NV nepodléhá výkonu rozhodnutí (§ 317 odst. 2)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další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2) Změna zákona č. 586/1992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daních z příjmů –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4 odst. 1 písm. i) – NV je osvobozeno od daně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3) Změna zákona č. 117/1995 Sb. -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§ 5 odst. 1 nové  písm. f) - NV je započitatelným příjmem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4) Změna zákona č. 359/1999 Sb.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- § 51 odst. 5 písm. a) – povinnost orgánu SPO poskytnout orgánu rozhodujícímu o NV údaje potřebné pro rozhodování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sociálních dávkách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lphaLcParenR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0521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Doprovodné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836712"/>
            <a:ext cx="8278688" cy="52894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5) Změna zákona č. 120/2001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exekuční řád:</a:t>
            </a:r>
          </a:p>
          <a:p>
            <a:pPr marL="457200" indent="-45720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30 písm. b) + § 55 odst. 6 – exekutor nemůže odmítnout požadovaný úkon a zastavit exekuci, jestliže oprávněný nesložil přiměřenou zálohu na náklady exekuce, jde-li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exekuci k vymožení výživného nezletilého dítěte nebo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pohledávky za NV podle jiného zákona</a:t>
            </a:r>
          </a:p>
          <a:p>
            <a:pPr marL="457200" indent="-45720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71a odst. 1 – je-li vymáhána pohledávka za NV, lze vydat exekuční příkaz k pozastavení řidičského oprávnění (ŘO) povinného</a:t>
            </a:r>
          </a:p>
          <a:p>
            <a:pPr marL="457200" indent="-45720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71a odst. 4 – zrušení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exek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příkazu pozastavením ŘO pokud zaplatí povinný pohledávku za NV</a:t>
            </a:r>
          </a:p>
          <a:p>
            <a:pPr marL="457200" indent="-457200" algn="just"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90 odst. 3 – nemožnost exekutora vyžadovat zálohu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náklady exekuce od oprávněného v případě pohledávky za NV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lphaLcParenR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729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Doprovodné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980728"/>
            <a:ext cx="8278688" cy="587727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6) Změna zákona č. 110/2006 Sb.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 § 7 odst. 2 - NV je započitatelný příjem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7) Změna zákona č. 111/2006 Sb.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- § 13 odst. 1 nové písm. e) - nárok na NV je  považováno za zvýšení příjmu vlastním přičiněním 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8) Změna zákona č. 182/2006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insolvenční zákon 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a) § 169 odst. 1 písm. c) -  NV zařazeno jako pohledávka státu mezi pohledávky postavené na roveň pohledávkám za majetkovou podstatou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398 odst. 4 - stanovení pořadí uspokojení přednostních pohledávek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9) Změna zákona č. 73/2011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úřadu práce: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a) § 4 odst. 1 nové písm. i) - ÚP plní úkoly v oblastech NV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b) § 4a odst. 1 - Ministerstvo je správcem Jednotného informačního systému práce a sociálních věcí, jehož obsahem jsou údaje nezbytné 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plnění úkolů ministerstva a ÚP v oblasti…, </a:t>
            </a:r>
            <a:r>
              <a:rPr lang="cs-CZ" sz="2400" i="1" dirty="0">
                <a:latin typeface="Arial" panose="020B0604020202020204" pitchFamily="34" charset="0"/>
                <a:cs typeface="Arial" panose="020B0604020202020204" pitchFamily="34" charset="0"/>
              </a:rPr>
              <a:t>NV </a:t>
            </a:r>
          </a:p>
          <a:p>
            <a:pPr marL="0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10) Změna  zákona č. 292/2013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z.ř.s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- § 273 odst. 1 Na základě rozvrhového usnesení se uspokojují postupně pohledávky podle těchto skupin: nově zní písm. h) pohledávky za NV </a:t>
            </a:r>
          </a:p>
          <a:p>
            <a:pPr marL="0" indent="0" algn="just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i) ostatní pohledávky</a:t>
            </a: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lphaLcParenR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/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91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DA43123-DB97-4819-A1C2-F264B4DB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708921"/>
            <a:ext cx="7772400" cy="169798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pic>
        <p:nvPicPr>
          <p:cNvPr id="4" name="Picture 2" descr="pru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53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BA731-82F8-42FF-A587-982AC2D1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3600" b="1" dirty="0"/>
              <a:t>Rozhodující orgán §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FD03CF-D2E4-4A7D-BE5D-607E110A4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268760"/>
            <a:ext cx="8064896" cy="54006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ÚP ČR prostřednictvím </a:t>
            </a:r>
            <a:r>
              <a:rPr lang="cs-CZ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KrP</a:t>
            </a: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 nebo pobočky pro HM Prahu rozhoduje :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a)  v </a:t>
            </a:r>
            <a:r>
              <a:rPr lang="cs-CZ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řízení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 věcech NV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řízení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přechodu pohledávky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výživné oprávněné osoby na stát </a:t>
            </a:r>
          </a:p>
          <a:p>
            <a:pPr algn="just"/>
            <a:r>
              <a:rPr lang="cs-CZ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odvolací orgán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MPSV</a:t>
            </a:r>
            <a:endParaRPr lang="cs-CZ" sz="2800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cs-CZ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odvolání proti rozhodnutí ÚP nemá odkladný účinek</a:t>
            </a:r>
          </a:p>
          <a:p>
            <a:pPr algn="just"/>
            <a:endParaRPr lang="cs-CZ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D2D54312-A35F-4E46-B87B-8B4CD59A3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77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064896" cy="634082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Účastníci řízení §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884218"/>
            <a:ext cx="8206679" cy="5544616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90000"/>
              </a:lnSpc>
              <a:buAutoNum type="arabicParenR"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oprávněná osoba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= nezaopatřené dítě</a:t>
            </a:r>
          </a:p>
          <a:p>
            <a:pPr marL="514350" indent="-514350" algn="just">
              <a:lnSpc>
                <a:spcPct val="90000"/>
              </a:lnSpc>
              <a:buAutoNum type="arabicParenR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oprávněná osoba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není procesně způsobilá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      zastupuje jí osoba, k jejímž rukám má být podle exekučního titulu plněna vyživovací povinnost (dále jen 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cs-CZ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příjemce</a:t>
            </a:r>
            <a:r>
              <a:rPr lang="cs-CZ" sz="2800" i="1" dirty="0">
                <a:latin typeface="Arial" panose="020B0604020202020204" pitchFamily="34" charset="0"/>
                <a:cs typeface="Arial" panose="020B0604020202020204" pitchFamily="34" charset="0"/>
              </a:rPr>
              <a:t>")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sz="28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28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zpravidla se jedná o rodiče, v jehož péči oprávněná osoba je nebo poručník, opatrovník, pěstoun nebo jiná fyzická osoba, které bylo dítě svěřeno do výchovy rozhodnutím příslušného orgánu.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3) v řízení 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 přeplatku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oprávněná osoba + příjemce</a:t>
            </a:r>
            <a:endParaRPr lang="cs-CZ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E959A0F7-D968-46DE-95F6-73FAFD749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69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0337"/>
            <a:ext cx="7787208" cy="604367"/>
          </a:xfrm>
        </p:spPr>
        <p:txBody>
          <a:bodyPr>
            <a:noAutofit/>
          </a:bodyPr>
          <a:lstStyle/>
          <a:p>
            <a:r>
              <a:rPr lang="cs-CZ" sz="3600" b="1" dirty="0"/>
              <a:t>Okruh oprávněných osob §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24744"/>
            <a:ext cx="8064896" cy="573325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9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nezaopatřené dítě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podle zákona o SSP, které 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má na území ČR trvalý pobyt</a:t>
            </a:r>
          </a:p>
          <a:p>
            <a:pPr marL="0" indent="0" algn="just">
              <a:buNone/>
            </a:pP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splnění podmínky TP se 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nevyžaduje u osoby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která je</a:t>
            </a:r>
          </a:p>
          <a:p>
            <a:pPr algn="just"/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rodinným příslušníkem 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osoby, jejíž nárok na dávku vyplývá z přímo použitelného předpisu EU (</a:t>
            </a:r>
            <a:r>
              <a:rPr lang="cs-CZ" sz="9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Nař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492/2011) nebo je rodinným příslušníkem občana EU, popř. států EHP, který je v ČR zaměstnaný, SVČ, nebo si takové postavení ponechává a má právo na rovné zacházení podle předpisu Evropské </a:t>
            </a:r>
            <a:r>
              <a:rPr lang="cs-CZ" sz="9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unie (směrnice 2004/38),</a:t>
            </a:r>
          </a:p>
          <a:p>
            <a:pPr algn="just"/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 rodinným příslušníkem 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občana EU, popř. států EHP, </a:t>
            </a:r>
            <a:r>
              <a:rPr lang="cs-CZ" sz="9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 je 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hlášen 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území ČR k pobytu podle zákona č. 326/1999 Sb. 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 dobu delší než 3 měsíce 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má právo na rovné zacházení podle předpisu EU a tento občan a s ním SPO podle zákona SSP nejsou </a:t>
            </a:r>
            <a:r>
              <a:rPr lang="cs-CZ" sz="9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neodůvodnitelnou zátěží </a:t>
            </a:r>
            <a:r>
              <a:rPr lang="cs-CZ" sz="9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posuzovanou podle ZPHN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4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cs-CZ" sz="3600" b="1" dirty="0"/>
              <a:t>Okruh oprávněných osob §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406" y="1006475"/>
            <a:ext cx="8001000" cy="557688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rodinným příslušníkem cizince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kterému byla udělena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doplňková ochrana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</a:t>
            </a:r>
          </a:p>
          <a:p>
            <a:pPr algn="just"/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rodinným příslušníkem cizince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který je držitelem povolení k TP s přiznaným právním postavením dlouhodobě pobývajícího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rezidenta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 EU na území jiného členského státu EU a bylo mu vydáno povolení k dlouhodobému pobytu na území ČR, </a:t>
            </a:r>
          </a:p>
          <a:p>
            <a:pPr algn="just"/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cizincem bez TP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území ČR , kterému tento nárok zaručuje mezinárodní smlouva, která je součástí právního řádu.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3) 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Oprávněnou osobou není 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nezaopatřené dítě:</a:t>
            </a:r>
          </a:p>
          <a:p>
            <a:pPr marL="514350" indent="-514350" algn="just">
              <a:buAutoNum type="alphaLcParenR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v plném přímém zaopatření zařízení pro péči o děti nebo mládež </a:t>
            </a:r>
          </a:p>
          <a:p>
            <a:pPr marL="514350" indent="-514350" algn="just">
              <a:buAutoNum type="alphaLcParenR"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kterému náleží příspěvek na úhradu potřeb dítěte</a:t>
            </a:r>
            <a:endParaRPr lang="cs-CZ" sz="2400" i="1" dirty="0">
              <a:solidFill>
                <a:srgbClr val="0070C0"/>
              </a:solidFill>
            </a:endParaRPr>
          </a:p>
          <a:p>
            <a:pPr algn="just"/>
            <a:endParaRPr lang="cs-CZ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sz="2800" i="1" dirty="0"/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21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850106"/>
          </a:xfrm>
        </p:spPr>
        <p:txBody>
          <a:bodyPr>
            <a:noAutofit/>
          </a:bodyPr>
          <a:lstStyle/>
          <a:p>
            <a:r>
              <a:rPr lang="cs-CZ" sz="3600" b="1" dirty="0"/>
              <a:t>Podmínky nároku na NV §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80010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Oprávněná osoba má nárok pokud:</a:t>
            </a:r>
          </a:p>
          <a:p>
            <a:pPr marL="0" indent="0" algn="just">
              <a:buNone/>
            </a:pP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k vymožení pohledávek na výživné probíhá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exekuční řízení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nebo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řízení o soudním výkonu rozhodnutí;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výjimka - zastaveny pro nemajetnost povinné osoby podle § 268 odst. 1 písm. e) OSŘ, a to max. 4 měsíce před podání žádosti nebo v průběhu řízení nebo po přiznání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</a:rPr>
              <a:t>podmínka aktivního vymáhání výživného, které je stanoveno exekučním titulem (</a:t>
            </a:r>
            <a:r>
              <a:rPr lang="cs-CZ" sz="2400" b="1" i="1" dirty="0">
                <a:solidFill>
                  <a:srgbClr val="0070C0"/>
                </a:solidFill>
                <a:latin typeface="Arial" panose="020B0604020202020204" pitchFamily="34" charset="0"/>
              </a:rPr>
              <a:t>rozsudkem soudu nebo schválenou dohodou</a:t>
            </a:r>
            <a:r>
              <a:rPr lang="cs-CZ" sz="2400" i="1" dirty="0">
                <a:solidFill>
                  <a:srgbClr val="0070C0"/>
                </a:solidFill>
                <a:latin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b)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bydliště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na území ČR  - nevyžaduje se, pokud je oprávněná osoba rodinným příslušníkem občana EU, na kterého se vztahuje Nařízení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400" b="0" i="1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919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CA8AD-7641-4886-9A74-3B428117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1302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Výše NV § 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32C43B-F483-408E-9618-D4A8D464F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926336"/>
            <a:ext cx="8136904" cy="5657026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NV =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rozdíl výše měsíční dávky výživného určené v exekučním titulu a částečného plnění výživného v příslušném měsíci, </a:t>
            </a:r>
            <a:r>
              <a:rPr lang="cs-CZ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nejvýše však ve výši 3000 Kč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měsíčně</a:t>
            </a:r>
          </a:p>
          <a:p>
            <a:pPr marL="0" indent="0" algn="just"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4" name="Picture 2" descr="pruh">
            <a:extLst>
              <a:ext uri="{FF2B5EF4-FFF2-40B4-BE49-F238E27FC236}">
                <a16:creationId xmlns:a16="http://schemas.microsoft.com/office/drawing/2014/main" id="{15A817DE-86FE-4A5B-9EAD-87EDD31E9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117F5DA7-EC90-40D9-9674-473615B61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845358"/>
              </p:ext>
            </p:extLst>
          </p:nvPr>
        </p:nvGraphicFramePr>
        <p:xfrm>
          <a:off x="1588325" y="2017489"/>
          <a:ext cx="661542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106">
                  <a:extLst>
                    <a:ext uri="{9D8B030D-6E8A-4147-A177-3AD203B41FA5}">
                      <a16:colId xmlns:a16="http://schemas.microsoft.com/office/drawing/2014/main" val="646328903"/>
                    </a:ext>
                  </a:extLst>
                </a:gridCol>
                <a:gridCol w="1190600">
                  <a:extLst>
                    <a:ext uri="{9D8B030D-6E8A-4147-A177-3AD203B41FA5}">
                      <a16:colId xmlns:a16="http://schemas.microsoft.com/office/drawing/2014/main" val="3443544158"/>
                    </a:ext>
                  </a:extLst>
                </a:gridCol>
                <a:gridCol w="873968">
                  <a:extLst>
                    <a:ext uri="{9D8B030D-6E8A-4147-A177-3AD203B41FA5}">
                      <a16:colId xmlns:a16="http://schemas.microsoft.com/office/drawing/2014/main" val="1563348657"/>
                    </a:ext>
                  </a:extLst>
                </a:gridCol>
                <a:gridCol w="1823864">
                  <a:extLst>
                    <a:ext uri="{9D8B030D-6E8A-4147-A177-3AD203B41FA5}">
                      <a16:colId xmlns:a16="http://schemas.microsoft.com/office/drawing/2014/main" val="853580105"/>
                    </a:ext>
                  </a:extLst>
                </a:gridCol>
                <a:gridCol w="1541884">
                  <a:extLst>
                    <a:ext uri="{9D8B030D-6E8A-4147-A177-3AD203B41FA5}">
                      <a16:colId xmlns:a16="http://schemas.microsoft.com/office/drawing/2014/main" val="4083818981"/>
                    </a:ext>
                  </a:extLst>
                </a:gridCol>
              </a:tblGrid>
              <a:tr h="515368">
                <a:tc>
                  <a:txBody>
                    <a:bodyPr/>
                    <a:lstStyle/>
                    <a:p>
                      <a:r>
                        <a:rPr lang="cs-CZ" sz="1400" dirty="0"/>
                        <a:t>Stanovené výživné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Plněno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Rozdíl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Vyhodnocení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Zohledněno </a:t>
                      </a:r>
                      <a:br>
                        <a:rPr lang="cs-CZ" sz="1400" dirty="0"/>
                      </a:br>
                      <a:r>
                        <a:rPr lang="cs-CZ" sz="1400" dirty="0"/>
                        <a:t>pro NV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936443"/>
                  </a:ext>
                </a:extLst>
              </a:tr>
              <a:tr h="128270">
                <a:tc>
                  <a:txBody>
                    <a:bodyPr/>
                    <a:lstStyle/>
                    <a:p>
                      <a:r>
                        <a:rPr lang="cs-CZ" sz="1400" dirty="0"/>
                        <a:t>2 500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2 500 </a:t>
                      </a:r>
                      <a:r>
                        <a:rPr lang="cs-CZ" sz="1400" dirty="0">
                          <a:sym typeface="Symbol" panose="05050102010706020507" pitchFamily="18" charset="2"/>
                        </a:rPr>
                        <a:t> 3 000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2 500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559122"/>
                  </a:ext>
                </a:extLst>
              </a:tr>
              <a:tr h="303158">
                <a:tc>
                  <a:txBody>
                    <a:bodyPr/>
                    <a:lstStyle/>
                    <a:p>
                      <a:r>
                        <a:rPr lang="cs-CZ" sz="1400" dirty="0"/>
                        <a:t>3 500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3 500 </a:t>
                      </a:r>
                      <a:r>
                        <a:rPr lang="cs-CZ" sz="1400" dirty="0">
                          <a:sym typeface="Symbol" panose="05050102010706020507" pitchFamily="18" charset="2"/>
                        </a:rPr>
                        <a:t> 3 000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3937"/>
                  </a:ext>
                </a:extLst>
              </a:tr>
              <a:tr h="303158">
                <a:tc>
                  <a:txBody>
                    <a:bodyPr/>
                    <a:lstStyle/>
                    <a:p>
                      <a:r>
                        <a:rPr lang="cs-CZ" sz="1400" dirty="0"/>
                        <a:t>3 500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1 500 Kč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2 000 </a:t>
                      </a:r>
                      <a:r>
                        <a:rPr lang="cs-CZ" sz="1400" dirty="0">
                          <a:sym typeface="Symbol" panose="05050102010706020507" pitchFamily="18" charset="2"/>
                        </a:rPr>
                        <a:t> 3 000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319396"/>
                  </a:ext>
                </a:extLst>
              </a:tr>
              <a:tr h="303158">
                <a:tc>
                  <a:txBody>
                    <a:bodyPr/>
                    <a:lstStyle/>
                    <a:p>
                      <a:r>
                        <a:rPr lang="cs-CZ" sz="1400" dirty="0"/>
                        <a:t>4 500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1 000 Kč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3 500 </a:t>
                      </a:r>
                      <a:r>
                        <a:rPr lang="cs-CZ" sz="1400" dirty="0">
                          <a:sym typeface="Symbol" panose="05050102010706020507" pitchFamily="18" charset="2"/>
                        </a:rPr>
                        <a:t> 3 000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3 000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927943"/>
                  </a:ext>
                </a:extLst>
              </a:tr>
            </a:tbl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37B44565-485C-48AD-B028-E65DF8CE50C5}"/>
              </a:ext>
            </a:extLst>
          </p:cNvPr>
          <p:cNvSpPr/>
          <p:nvPr/>
        </p:nvSpPr>
        <p:spPr>
          <a:xfrm>
            <a:off x="1043608" y="4317852"/>
            <a:ext cx="78427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2) stanoví se na období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4 kalend. měsíců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vychází se z měsíčního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    průměru vypočtené výše NV za 4 kalend.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 předcházející 4 kalend.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měs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., za které se nárok prokazuje a uplatňuje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(tzv. rozhodné období)</a:t>
            </a:r>
          </a:p>
          <a:p>
            <a:pPr algn="just"/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3) pro účely stanovení výše NV se na pohledávku na výživné, která byla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   oprávněnou osobou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postoupena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v rozhodném období, hledí jako na</a:t>
            </a:r>
            <a:b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   splněnou</a:t>
            </a:r>
          </a:p>
          <a:p>
            <a:pPr algn="just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 bwMode="auto">
          <a:xfrm>
            <a:off x="251521" y="188640"/>
            <a:ext cx="8568633" cy="66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sz="2400" dirty="0">
                <a:cs typeface="Arial" panose="020B0604020202020204" pitchFamily="34" charset="0"/>
              </a:rPr>
              <a:t>Výše NV</a:t>
            </a:r>
          </a:p>
          <a:p>
            <a:pPr algn="ctr"/>
            <a:r>
              <a:rPr lang="cs-CZ" sz="1800" dirty="0">
                <a:cs typeface="Arial" panose="020B0604020202020204" pitchFamily="34" charset="0"/>
              </a:rPr>
              <a:t>Příklad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31200" y="870560"/>
            <a:ext cx="848895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4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podána dne 5. 7. 2021 </a:t>
            </a:r>
          </a:p>
          <a:p>
            <a:pPr marL="286975" indent="-285750" algn="just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výživné ve výši 4 500 Kč měsíčně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vymožení dlužné částky výživného </a:t>
            </a:r>
            <a:r>
              <a:rPr lang="cs-CZ" sz="14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probíhá exekuce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pohledávka na výživném </a:t>
            </a:r>
            <a:r>
              <a:rPr lang="cs-CZ" sz="14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nebyla postoupena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plněno částečně   v 3/2021 - 2 000 Kč</a:t>
            </a:r>
          </a:p>
          <a:p>
            <a:pPr algn="just"/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v 4/2021 -    500 Kč</a:t>
            </a:r>
          </a:p>
          <a:p>
            <a:pPr algn="just"/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v 5/2021 - 2 500 Kč</a:t>
            </a:r>
          </a:p>
          <a:p>
            <a:pPr algn="just"/>
            <a:r>
              <a:rPr lang="cs-CZ" sz="14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v 6/2021 - 1 000 Kč</a:t>
            </a:r>
          </a:p>
          <a:p>
            <a:pPr marL="1225" algn="just"/>
            <a:endParaRPr lang="cs-CZ" sz="14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25" algn="just"/>
            <a:r>
              <a:rPr lang="cs-CZ" sz="12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6975" indent="-285750" algn="just">
              <a:buFont typeface="Arial" panose="020B0604020202020204" pitchFamily="34" charset="0"/>
              <a:buChar char="•"/>
            </a:pPr>
            <a:endParaRPr lang="cs-CZ" sz="13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04D667A-2200-4E00-862C-7F55827F1252}"/>
              </a:ext>
            </a:extLst>
          </p:cNvPr>
          <p:cNvSpPr txBox="1"/>
          <p:nvPr/>
        </p:nvSpPr>
        <p:spPr>
          <a:xfrm>
            <a:off x="6781801" y="3352924"/>
            <a:ext cx="19666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Náhradní výživné na měsíce červenec, srpen, září a říjen činí průměr       z uvedených částek, tj. </a:t>
            </a:r>
          </a:p>
          <a:p>
            <a:pPr algn="ctr"/>
            <a:endParaRPr lang="cs-CZ" sz="12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200" b="1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10 500 Kč : 4 = </a:t>
            </a:r>
            <a:r>
              <a:rPr lang="cs-CZ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2 625 Kč</a:t>
            </a:r>
          </a:p>
          <a:p>
            <a:pPr algn="ctr"/>
            <a:endParaRPr lang="cs-CZ" sz="1200" dirty="0">
              <a:solidFill>
                <a:srgbClr val="001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12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Náhradní výživné na měsíce červenec, srpen, září a říjen tedy činí </a:t>
            </a:r>
          </a:p>
          <a:p>
            <a:pPr algn="ctr"/>
            <a:r>
              <a:rPr lang="cs-CZ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2 625 Kč</a:t>
            </a:r>
            <a:r>
              <a:rPr lang="cs-CZ" sz="1200" dirty="0">
                <a:solidFill>
                  <a:srgbClr val="001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měsíčně.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77813062-250D-4A3F-BDE6-EAEE2EA8BED7}"/>
              </a:ext>
            </a:extLst>
          </p:cNvPr>
          <p:cNvGraphicFramePr>
            <a:graphicFrameLocks noGrp="1"/>
          </p:cNvGraphicFramePr>
          <p:nvPr/>
        </p:nvGraphicFramePr>
        <p:xfrm>
          <a:off x="323847" y="3358944"/>
          <a:ext cx="6248402" cy="2086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125">
                  <a:extLst>
                    <a:ext uri="{9D8B030D-6E8A-4147-A177-3AD203B41FA5}">
                      <a16:colId xmlns:a16="http://schemas.microsoft.com/office/drawing/2014/main" val="1661238646"/>
                    </a:ext>
                  </a:extLst>
                </a:gridCol>
                <a:gridCol w="902125">
                  <a:extLst>
                    <a:ext uri="{9D8B030D-6E8A-4147-A177-3AD203B41FA5}">
                      <a16:colId xmlns:a16="http://schemas.microsoft.com/office/drawing/2014/main" val="93559024"/>
                    </a:ext>
                  </a:extLst>
                </a:gridCol>
                <a:gridCol w="902125">
                  <a:extLst>
                    <a:ext uri="{9D8B030D-6E8A-4147-A177-3AD203B41FA5}">
                      <a16:colId xmlns:a16="http://schemas.microsoft.com/office/drawing/2014/main" val="3466592775"/>
                    </a:ext>
                  </a:extLst>
                </a:gridCol>
                <a:gridCol w="902125">
                  <a:extLst>
                    <a:ext uri="{9D8B030D-6E8A-4147-A177-3AD203B41FA5}">
                      <a16:colId xmlns:a16="http://schemas.microsoft.com/office/drawing/2014/main" val="2575343493"/>
                    </a:ext>
                  </a:extLst>
                </a:gridCol>
                <a:gridCol w="902125">
                  <a:extLst>
                    <a:ext uri="{9D8B030D-6E8A-4147-A177-3AD203B41FA5}">
                      <a16:colId xmlns:a16="http://schemas.microsoft.com/office/drawing/2014/main" val="505531657"/>
                    </a:ext>
                  </a:extLst>
                </a:gridCol>
                <a:gridCol w="902125">
                  <a:extLst>
                    <a:ext uri="{9D8B030D-6E8A-4147-A177-3AD203B41FA5}">
                      <a16:colId xmlns:a16="http://schemas.microsoft.com/office/drawing/2014/main" val="1180192791"/>
                    </a:ext>
                  </a:extLst>
                </a:gridCol>
                <a:gridCol w="835652">
                  <a:extLst>
                    <a:ext uri="{9D8B030D-6E8A-4147-A177-3AD203B41FA5}">
                      <a16:colId xmlns:a16="http://schemas.microsoft.com/office/drawing/2014/main" val="2744676382"/>
                    </a:ext>
                  </a:extLst>
                </a:gridCol>
              </a:tblGrid>
              <a:tr h="93824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Rozhodné období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Probíhá exekuce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Byla pohledávka postoupena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Stanovené výživné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Přijaté</a:t>
                      </a:r>
                    </a:p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výživné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Rozdíl mezi stanoveným a přijatým výživným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Pro výpočet NV bude zohledněno </a:t>
                      </a:r>
                      <a:r>
                        <a:rPr lang="cs-CZ" sz="800" b="1" u="none" strike="noStrike" dirty="0">
                          <a:effectLst/>
                        </a:rPr>
                        <a:t>(max 3 000 Kč)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5999577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algn="l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504632402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algn="l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524757919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algn="l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2913418095"/>
                  </a:ext>
                </a:extLst>
              </a:tr>
              <a:tr h="200626">
                <a:tc>
                  <a:txBody>
                    <a:bodyPr/>
                    <a:lstStyle/>
                    <a:p>
                      <a:pPr algn="l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439047848"/>
                  </a:ext>
                </a:extLst>
              </a:tr>
              <a:tr h="317453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cs-CZ" sz="1050" b="1" u="none" strike="noStrike" dirty="0">
                          <a:effectLst/>
                        </a:rPr>
                        <a:t>Celkem</a:t>
                      </a:r>
                      <a:r>
                        <a:rPr lang="cs-CZ" sz="1300" b="1" u="none" strike="noStrike" dirty="0">
                          <a:effectLst/>
                        </a:rPr>
                        <a:t> </a:t>
                      </a:r>
                      <a:endParaRPr lang="cs-CZ" sz="13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171450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300" b="1" i="1" u="none" strike="noStrike" dirty="0">
                        <a:solidFill>
                          <a:srgbClr val="001E9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527113978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405F188B-5D97-4B5F-B141-0E71023C11E0}"/>
              </a:ext>
            </a:extLst>
          </p:cNvPr>
          <p:cNvSpPr txBox="1"/>
          <p:nvPr/>
        </p:nvSpPr>
        <p:spPr>
          <a:xfrm>
            <a:off x="331200" y="43024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3/2021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B3B8FFA-A111-4E3B-9A50-15BE988731BC}"/>
              </a:ext>
            </a:extLst>
          </p:cNvPr>
          <p:cNvSpPr txBox="1"/>
          <p:nvPr/>
        </p:nvSpPr>
        <p:spPr>
          <a:xfrm>
            <a:off x="331200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4/2021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ADC0B62-F12C-4B26-9D3F-777DBA598596}"/>
              </a:ext>
            </a:extLst>
          </p:cNvPr>
          <p:cNvSpPr txBox="1"/>
          <p:nvPr/>
        </p:nvSpPr>
        <p:spPr>
          <a:xfrm>
            <a:off x="331200" y="47200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5/2021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5DFE2F06-6D63-4988-B39E-5545B0424D61}"/>
              </a:ext>
            </a:extLst>
          </p:cNvPr>
          <p:cNvSpPr txBox="1"/>
          <p:nvPr/>
        </p:nvSpPr>
        <p:spPr>
          <a:xfrm>
            <a:off x="331200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6/2021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8992C96-1BEB-41BA-9CDA-BB4865C1C549}"/>
              </a:ext>
            </a:extLst>
          </p:cNvPr>
          <p:cNvSpPr txBox="1"/>
          <p:nvPr/>
        </p:nvSpPr>
        <p:spPr>
          <a:xfrm>
            <a:off x="1234800" y="43024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ANO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6A317ED7-B318-4AFB-AD3E-695BA755EADC}"/>
              </a:ext>
            </a:extLst>
          </p:cNvPr>
          <p:cNvSpPr txBox="1"/>
          <p:nvPr/>
        </p:nvSpPr>
        <p:spPr>
          <a:xfrm>
            <a:off x="1234800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ANO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330EDB0-AE1F-4D9A-84A0-B7B42909186E}"/>
              </a:ext>
            </a:extLst>
          </p:cNvPr>
          <p:cNvSpPr txBox="1"/>
          <p:nvPr/>
        </p:nvSpPr>
        <p:spPr>
          <a:xfrm>
            <a:off x="1234800" y="47200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ANO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474F920-9E18-4D7A-B5E1-4D3D7E6683EF}"/>
              </a:ext>
            </a:extLst>
          </p:cNvPr>
          <p:cNvSpPr txBox="1"/>
          <p:nvPr/>
        </p:nvSpPr>
        <p:spPr>
          <a:xfrm>
            <a:off x="1234800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ANO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1F1A0F0-A947-4FF1-A73B-2B58D4D721FB}"/>
              </a:ext>
            </a:extLst>
          </p:cNvPr>
          <p:cNvSpPr txBox="1"/>
          <p:nvPr/>
        </p:nvSpPr>
        <p:spPr>
          <a:xfrm>
            <a:off x="2138400" y="4303344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NE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EAF01E5F-310F-492A-AB38-DE45F3B0C202}"/>
              </a:ext>
            </a:extLst>
          </p:cNvPr>
          <p:cNvSpPr txBox="1"/>
          <p:nvPr/>
        </p:nvSpPr>
        <p:spPr>
          <a:xfrm>
            <a:off x="2138400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NE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545A6D25-65C2-4479-9C20-BB702D4F0789}"/>
              </a:ext>
            </a:extLst>
          </p:cNvPr>
          <p:cNvSpPr txBox="1"/>
          <p:nvPr/>
        </p:nvSpPr>
        <p:spPr>
          <a:xfrm>
            <a:off x="2138400" y="4720307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NE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0D05381-F057-4AD4-BFB9-B01A36827CFB}"/>
              </a:ext>
            </a:extLst>
          </p:cNvPr>
          <p:cNvSpPr txBox="1"/>
          <p:nvPr/>
        </p:nvSpPr>
        <p:spPr>
          <a:xfrm>
            <a:off x="2138400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cs-CZ" sz="1300" dirty="0"/>
              <a:t>NE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5A090797-3D5D-4647-BEA8-831039B903E3}"/>
              </a:ext>
            </a:extLst>
          </p:cNvPr>
          <p:cNvSpPr txBox="1"/>
          <p:nvPr/>
        </p:nvSpPr>
        <p:spPr>
          <a:xfrm>
            <a:off x="3042000" y="43024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4 500 Kč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2438B738-A69D-4CF7-AC3C-BC3CF193A4E1}"/>
              </a:ext>
            </a:extLst>
          </p:cNvPr>
          <p:cNvSpPr txBox="1"/>
          <p:nvPr/>
        </p:nvSpPr>
        <p:spPr>
          <a:xfrm>
            <a:off x="3042000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4 500 Kč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4D18C0F4-C5C5-4395-A4D6-CBE3FA4BE464}"/>
              </a:ext>
            </a:extLst>
          </p:cNvPr>
          <p:cNvSpPr txBox="1"/>
          <p:nvPr/>
        </p:nvSpPr>
        <p:spPr>
          <a:xfrm>
            <a:off x="3042000" y="47200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4 500 Kč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1DCA68B9-AF12-422E-8AFC-475C716E40C8}"/>
              </a:ext>
            </a:extLst>
          </p:cNvPr>
          <p:cNvSpPr txBox="1"/>
          <p:nvPr/>
        </p:nvSpPr>
        <p:spPr>
          <a:xfrm>
            <a:off x="3042000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4 500 Kč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37EBBA2F-8CD6-4FE3-9E9D-B08B81489037}"/>
              </a:ext>
            </a:extLst>
          </p:cNvPr>
          <p:cNvSpPr txBox="1"/>
          <p:nvPr/>
        </p:nvSpPr>
        <p:spPr>
          <a:xfrm>
            <a:off x="3940301" y="43024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2 000 Kč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9A142CD-E308-4C44-B1F9-E783685429E1}"/>
              </a:ext>
            </a:extLst>
          </p:cNvPr>
          <p:cNvSpPr txBox="1"/>
          <p:nvPr/>
        </p:nvSpPr>
        <p:spPr>
          <a:xfrm>
            <a:off x="3940301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500 Kč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2E5BA126-CDAB-44DA-B123-235C5CED6C35}"/>
              </a:ext>
            </a:extLst>
          </p:cNvPr>
          <p:cNvSpPr txBox="1"/>
          <p:nvPr/>
        </p:nvSpPr>
        <p:spPr>
          <a:xfrm>
            <a:off x="3940301" y="4720362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2 500 Kč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BB705B70-A949-42E9-B2F6-4EEFF7A30A31}"/>
              </a:ext>
            </a:extLst>
          </p:cNvPr>
          <p:cNvSpPr txBox="1"/>
          <p:nvPr/>
        </p:nvSpPr>
        <p:spPr>
          <a:xfrm>
            <a:off x="3940301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1 000 Kč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E89DBEC-3D67-4D43-9E57-9A13E79747D9}"/>
              </a:ext>
            </a:extLst>
          </p:cNvPr>
          <p:cNvSpPr txBox="1"/>
          <p:nvPr/>
        </p:nvSpPr>
        <p:spPr>
          <a:xfrm>
            <a:off x="4842000" y="43024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 2 500 Kč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0D52699-3BA9-4D97-B469-E0C437931C39}"/>
              </a:ext>
            </a:extLst>
          </p:cNvPr>
          <p:cNvSpPr txBox="1"/>
          <p:nvPr/>
        </p:nvSpPr>
        <p:spPr>
          <a:xfrm>
            <a:off x="4842000" y="45112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4 000 Kč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01B1B556-0A62-4A7A-932B-936362BDAC23}"/>
              </a:ext>
            </a:extLst>
          </p:cNvPr>
          <p:cNvSpPr txBox="1"/>
          <p:nvPr/>
        </p:nvSpPr>
        <p:spPr>
          <a:xfrm>
            <a:off x="4842000" y="47200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2 000 Kč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CDC46CFF-9C57-4DBD-8CC0-809DD90851FD}"/>
              </a:ext>
            </a:extLst>
          </p:cNvPr>
          <p:cNvSpPr txBox="1"/>
          <p:nvPr/>
        </p:nvSpPr>
        <p:spPr>
          <a:xfrm>
            <a:off x="4842000" y="4928850"/>
            <a:ext cx="8856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3 500 Kč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589F611D-2311-42A1-BF38-497023DFA048}"/>
              </a:ext>
            </a:extLst>
          </p:cNvPr>
          <p:cNvSpPr txBox="1"/>
          <p:nvPr/>
        </p:nvSpPr>
        <p:spPr>
          <a:xfrm>
            <a:off x="5743699" y="4302450"/>
            <a:ext cx="8208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2 500 Kč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64DA7930-2B1A-45C2-8425-9FDD3090F8BB}"/>
              </a:ext>
            </a:extLst>
          </p:cNvPr>
          <p:cNvSpPr txBox="1"/>
          <p:nvPr/>
        </p:nvSpPr>
        <p:spPr>
          <a:xfrm>
            <a:off x="5743699" y="4511250"/>
            <a:ext cx="8208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3 000 Kč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46B46E9C-2D56-4F74-9BD6-0E0DF2124D2C}"/>
              </a:ext>
            </a:extLst>
          </p:cNvPr>
          <p:cNvSpPr txBox="1"/>
          <p:nvPr/>
        </p:nvSpPr>
        <p:spPr>
          <a:xfrm>
            <a:off x="5743699" y="4720781"/>
            <a:ext cx="8208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2 000 Kč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79F88C6B-B0EF-42BF-85C8-D2C8B8019885}"/>
              </a:ext>
            </a:extLst>
          </p:cNvPr>
          <p:cNvSpPr txBox="1"/>
          <p:nvPr/>
        </p:nvSpPr>
        <p:spPr>
          <a:xfrm>
            <a:off x="5743699" y="4929771"/>
            <a:ext cx="820800" cy="1944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dirty="0"/>
              <a:t>3 000 Kč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226BC27A-5A44-4653-A8C0-CD63F9A8ED9A}"/>
              </a:ext>
            </a:extLst>
          </p:cNvPr>
          <p:cNvSpPr txBox="1"/>
          <p:nvPr/>
        </p:nvSpPr>
        <p:spPr>
          <a:xfrm>
            <a:off x="5743699" y="5137650"/>
            <a:ext cx="820800" cy="2952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b="1" dirty="0">
                <a:solidFill>
                  <a:srgbClr val="001E96"/>
                </a:solidFill>
              </a:rPr>
              <a:t>10 500 Kč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60163FA2-FB18-4EDA-9B86-4A8D78B3AA9A}"/>
              </a:ext>
            </a:extLst>
          </p:cNvPr>
          <p:cNvSpPr txBox="1"/>
          <p:nvPr/>
        </p:nvSpPr>
        <p:spPr>
          <a:xfrm>
            <a:off x="4842000" y="5136561"/>
            <a:ext cx="885600" cy="2952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b="1" dirty="0"/>
              <a:t>12 000 Kč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6479C0A-3E29-4679-B5F7-E20297A3C455}"/>
              </a:ext>
            </a:extLst>
          </p:cNvPr>
          <p:cNvSpPr txBox="1"/>
          <p:nvPr/>
        </p:nvSpPr>
        <p:spPr>
          <a:xfrm>
            <a:off x="3940301" y="5136561"/>
            <a:ext cx="885600" cy="2952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b="1" dirty="0"/>
              <a:t>6 000 Kč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AB76488F-F6C5-439C-A3CE-71567D4FB8BB}"/>
              </a:ext>
            </a:extLst>
          </p:cNvPr>
          <p:cNvSpPr txBox="1"/>
          <p:nvPr/>
        </p:nvSpPr>
        <p:spPr>
          <a:xfrm>
            <a:off x="3042000" y="5136561"/>
            <a:ext cx="885600" cy="295200"/>
          </a:xfrm>
          <a:prstGeom prst="rect">
            <a:avLst/>
          </a:prstGeom>
          <a:noFill/>
          <a:ln w="0">
            <a:noFill/>
          </a:ln>
        </p:spPr>
        <p:txBody>
          <a:bodyPr wrap="square" lIns="0" tIns="0" rIns="108000" bIns="0" rtlCol="0" anchor="ctr" anchorCtr="0">
            <a:noAutofit/>
          </a:bodyPr>
          <a:lstStyle/>
          <a:p>
            <a:pPr algn="r"/>
            <a:r>
              <a:rPr lang="cs-CZ" sz="1300" b="1" dirty="0"/>
              <a:t>18 000 Kč</a:t>
            </a:r>
          </a:p>
        </p:txBody>
      </p:sp>
    </p:spTree>
    <p:extLst>
      <p:ext uri="{BB962C8B-B14F-4D97-AF65-F5344CB8AC3E}">
        <p14:creationId xmlns:p14="http://schemas.microsoft.com/office/powerpoint/2010/main" val="339163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6416</TotalTime>
  <Words>3289</Words>
  <Application>Microsoft Office PowerPoint</Application>
  <PresentationFormat>Předvádění na obrazovce (4:3)</PresentationFormat>
  <Paragraphs>280</Paragraphs>
  <Slides>26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Motiv systému Office</vt:lpstr>
      <vt:lpstr>Prezentace aplikace PowerPoint</vt:lpstr>
      <vt:lpstr>Předmět úpravy § 1</vt:lpstr>
      <vt:lpstr>Rozhodující orgán § 5</vt:lpstr>
      <vt:lpstr>Účastníci řízení § 6</vt:lpstr>
      <vt:lpstr>Okruh oprávněných osob § 2</vt:lpstr>
      <vt:lpstr>Okruh oprávněných osob § 2</vt:lpstr>
      <vt:lpstr>Podmínky nároku na NV § 3</vt:lpstr>
      <vt:lpstr>Výše NV § 4</vt:lpstr>
      <vt:lpstr>Prezentace aplikace PowerPoint</vt:lpstr>
      <vt:lpstr>Žádost o NV § 7</vt:lpstr>
      <vt:lpstr>Žádost o NV § 7</vt:lpstr>
      <vt:lpstr>Výplata NV § 8</vt:lpstr>
      <vt:lpstr>Změna výše NV § 9</vt:lpstr>
      <vt:lpstr>Rozhodnutí o změně výše NV § 10</vt:lpstr>
      <vt:lpstr>Zastavení výplaty NV § 11</vt:lpstr>
      <vt:lpstr>Přeplatky § 12 </vt:lpstr>
      <vt:lpstr>Povinnosti při poskytování NV § 13 </vt:lpstr>
      <vt:lpstr>Zánik nároku na NV § 14</vt:lpstr>
      <vt:lpstr>Přechod pohledávky na stát a vymáhání pohledávky § 15</vt:lpstr>
      <vt:lpstr>Přechod pohledávky na stát a vymáhání pohledávky  § 15</vt:lpstr>
      <vt:lpstr>Přechod pohledávky na stát a vymáhání pohledávky  § 15</vt:lpstr>
      <vt:lpstr>Vymáhání pohledávky § 15 odst. 3</vt:lpstr>
      <vt:lpstr>Doprovodné změny</vt:lpstr>
      <vt:lpstr>Doprovodné změny</vt:lpstr>
      <vt:lpstr>Doprovodné změny</vt:lpstr>
      <vt:lpstr>Děkuji za pozornost </vt:lpstr>
    </vt:vector>
  </TitlesOfParts>
  <Company>MPSV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Grunerová Ivana Ing.</dc:creator>
  <cp:lastModifiedBy>Pavelková Miroslava Bc. (MPSV)</cp:lastModifiedBy>
  <cp:revision>266</cp:revision>
  <dcterms:created xsi:type="dcterms:W3CDTF">2018-11-09T13:06:01Z</dcterms:created>
  <dcterms:modified xsi:type="dcterms:W3CDTF">2021-09-03T12:47:52Z</dcterms:modified>
</cp:coreProperties>
</file>